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60" r:id="rId11"/>
    <p:sldId id="261" r:id="rId12"/>
    <p:sldId id="262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92" r:id="rId21"/>
    <p:sldId id="293" r:id="rId22"/>
    <p:sldId id="294" r:id="rId23"/>
    <p:sldId id="295" r:id="rId24"/>
    <p:sldId id="296" r:id="rId25"/>
    <p:sldId id="297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303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169"/>
    <a:srgbClr val="F03E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5B54D-43BA-4806-8757-597749EAE05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651D-3775-447B-9467-42AF1610AB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651D-3775-447B-9467-42AF1610ABB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651D-3775-447B-9467-42AF1610ABBF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651D-3775-447B-9467-42AF1610ABBF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651D-3775-447B-9467-42AF1610ABBF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93A576-E07F-4BA2-A6D6-14133616D731}" type="datetimeFigureOut">
              <a:rPr lang="es-ES" smtClean="0"/>
              <a:pPr/>
              <a:t>05/07/2011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316490-7E09-4675-B319-542FBE0F714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constancio.vinasub.com/Imagenes/Pesca_en_par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899592" y="1700808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 Black" pitchFamily="34" charset="0"/>
              </a:rPr>
              <a:t>ANÁLISIS DEL ESTADO DE LOS RECURSOS PESQUEROS DE GRAN CANARIA A PARTIR DEL ESTUDIO DE LAS SERIES HISTÓRICAS DE CAPTURA</a:t>
            </a:r>
            <a:endParaRPr lang="es-ES" sz="3200" b="1" dirty="0"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76056" y="558924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 Black" pitchFamily="34" charset="0"/>
              </a:rPr>
              <a:t>Javier Martínez Saavedra</a:t>
            </a:r>
            <a:endParaRPr lang="es-ES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90872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Arial Black" pitchFamily="34" charset="0"/>
              </a:rPr>
              <a:t> Base de datos</a:t>
            </a:r>
          </a:p>
          <a:p>
            <a:pPr>
              <a:buFont typeface="Wingdings" pitchFamily="2" charset="2"/>
              <a:buChar char="Ø"/>
            </a:pPr>
            <a:endParaRPr lang="es-E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Arial Black" pitchFamily="34" charset="0"/>
              </a:rPr>
              <a:t> Serie de captura corta: 2006 – 2010</a:t>
            </a: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Arial Black" pitchFamily="34" charset="0"/>
              </a:rPr>
              <a:t>Clasificación de especies</a:t>
            </a: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r>
              <a:rPr lang="es-ES" dirty="0" smtClean="0">
                <a:latin typeface="Arial Black" pitchFamily="34" charset="0"/>
              </a:rPr>
              <a:t> 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843808" y="1124744"/>
            <a:ext cx="1368152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www.canariasactual.com/wp-content/uploads/gobierno-de-canari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1993404" cy="864096"/>
          </a:xfrm>
          <a:prstGeom prst="rect">
            <a:avLst/>
          </a:prstGeom>
          <a:noFill/>
        </p:spPr>
      </p:pic>
      <p:cxnSp>
        <p:nvCxnSpPr>
          <p:cNvPr id="11" name="10 Conector recto de flecha"/>
          <p:cNvCxnSpPr/>
          <p:nvPr/>
        </p:nvCxnSpPr>
        <p:spPr>
          <a:xfrm rot="5400000">
            <a:off x="1943708" y="3969060"/>
            <a:ext cx="936104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www.repescan.org/wp-content/uploads/2010/10/repescan_me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09120"/>
            <a:ext cx="2664296" cy="1536050"/>
          </a:xfrm>
          <a:prstGeom prst="rect">
            <a:avLst/>
          </a:prstGeom>
          <a:noFill/>
        </p:spPr>
      </p:pic>
      <p:cxnSp>
        <p:nvCxnSpPr>
          <p:cNvPr id="14" name="13 Conector recto de flecha"/>
          <p:cNvCxnSpPr/>
          <p:nvPr/>
        </p:nvCxnSpPr>
        <p:spPr>
          <a:xfrm flipV="1">
            <a:off x="3995936" y="2708920"/>
            <a:ext cx="648072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572000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Pelágicos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5940152" y="2132856"/>
            <a:ext cx="648072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732240" y="19168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Costeros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5940152" y="2636912"/>
            <a:ext cx="639688" cy="4236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588224" y="270892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Meso-batipelágicos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3995936" y="3212976"/>
            <a:ext cx="720080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788024" y="3501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Pelágicos oceánicos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rot="16200000" flipH="1">
            <a:off x="3779912" y="3429000"/>
            <a:ext cx="1224136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860032" y="41490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Demersales litorales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rot="16200000" flipH="1">
            <a:off x="3491880" y="3717032"/>
            <a:ext cx="1800200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4860032" y="47251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Recursos de aguas profundas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644008" y="5445224"/>
            <a:ext cx="410445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>
                <a:latin typeface="Arial Black" pitchFamily="34" charset="0"/>
              </a:rPr>
              <a:t> Bento – demersales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>
                <a:latin typeface="Arial Black" pitchFamily="34" charset="0"/>
              </a:rPr>
              <a:t> Pelágicos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83568" y="11967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Arial Black" pitchFamily="34" charset="0"/>
              </a:rPr>
              <a:t> Búsqueda bibliográfica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1026" name="Picture 2" descr="http://raulaguana.aprenderapensar.net/files/2009/08/bib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80728"/>
            <a:ext cx="1512168" cy="1333829"/>
          </a:xfrm>
          <a:prstGeom prst="rect">
            <a:avLst/>
          </a:prstGeom>
          <a:noFill/>
        </p:spPr>
      </p:pic>
      <p:pic>
        <p:nvPicPr>
          <p:cNvPr id="1028" name="Picture 4" descr="http://www.psicocenter.es/imagenes/Noticias-Cursos-Psicolo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1372106" cy="1368152"/>
          </a:xfrm>
          <a:prstGeom prst="rect">
            <a:avLst/>
          </a:prstGeom>
          <a:noFill/>
        </p:spPr>
      </p:pic>
      <p:pic>
        <p:nvPicPr>
          <p:cNvPr id="1032" name="Picture 8" descr="http://www.miplayadelascanteras.com/imagenes/img_39131.4338078704_pec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988840"/>
            <a:ext cx="1985090" cy="2299396"/>
          </a:xfrm>
          <a:prstGeom prst="rect">
            <a:avLst/>
          </a:prstGeom>
          <a:noFill/>
        </p:spPr>
      </p:pic>
      <p:cxnSp>
        <p:nvCxnSpPr>
          <p:cNvPr id="13" name="12 Conector recto de flecha"/>
          <p:cNvCxnSpPr/>
          <p:nvPr/>
        </p:nvCxnSpPr>
        <p:spPr>
          <a:xfrm rot="5400000">
            <a:off x="1368438" y="2384884"/>
            <a:ext cx="1511374" cy="7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1560" y="3212976"/>
            <a:ext cx="32403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Biología de las especies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rot="5400000">
            <a:off x="1763688" y="3933056"/>
            <a:ext cx="57606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79512" y="4365104"/>
            <a:ext cx="32403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Parámetros de crecimiento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995936" y="5085184"/>
            <a:ext cx="32403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Características reproductivas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3563888" y="3645024"/>
            <a:ext cx="2016224" cy="136815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05273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 </a:t>
            </a:r>
            <a:r>
              <a:rPr lang="es-ES" dirty="0" smtClean="0">
                <a:latin typeface="Arial Black" pitchFamily="34" charset="0"/>
              </a:rPr>
              <a:t>Software: </a:t>
            </a:r>
            <a:r>
              <a:rPr lang="es-ES" dirty="0" err="1" smtClean="0">
                <a:latin typeface="Arial Black" pitchFamily="34" charset="0"/>
              </a:rPr>
              <a:t>Statistica</a:t>
            </a:r>
            <a:r>
              <a:rPr lang="es-ES" dirty="0" smtClean="0">
                <a:latin typeface="Arial Black" pitchFamily="34" charset="0"/>
              </a:rPr>
              <a:t> y Excel</a:t>
            </a:r>
            <a:endParaRPr lang="es-ES" dirty="0"/>
          </a:p>
        </p:txBody>
      </p:sp>
      <p:pic>
        <p:nvPicPr>
          <p:cNvPr id="19461" name="Picture 5" descr="http://ww1.prweb.com/prfiles/2011/06/14/8614162/gI_82918_StatSoft%20_STATISTICA_Comb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19"/>
            <a:ext cx="1872208" cy="792089"/>
          </a:xfrm>
          <a:prstGeom prst="rect">
            <a:avLst/>
          </a:prstGeom>
          <a:noFill/>
        </p:spPr>
      </p:pic>
      <p:pic>
        <p:nvPicPr>
          <p:cNvPr id="19463" name="Picture 7" descr="http://hellotecnologia.com/wp-content/uploads/2010/12/Microsoft-Excel-2007-Logo-ico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92696"/>
            <a:ext cx="1301130" cy="130113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39552" y="29969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Evolución de las capturas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1" name="10 Conector recto de flecha"/>
          <p:cNvCxnSpPr>
            <a:endCxn id="9" idx="0"/>
          </p:cNvCxnSpPr>
          <p:nvPr/>
        </p:nvCxnSpPr>
        <p:spPr>
          <a:xfrm rot="5400000">
            <a:off x="1655676" y="2240868"/>
            <a:ext cx="151216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4067944" y="2564904"/>
            <a:ext cx="864096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076056" y="2348880"/>
            <a:ext cx="331236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Bento - demersales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4067944" y="3140968"/>
            <a:ext cx="936104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5076056" y="2996952"/>
            <a:ext cx="3312368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Pelágicos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4067944" y="3140968"/>
            <a:ext cx="936104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076056" y="3717032"/>
            <a:ext cx="331236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Túnidos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rot="16200000" flipH="1">
            <a:off x="3851920" y="3356992"/>
            <a:ext cx="1296144" cy="8640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076056" y="4437112"/>
            <a:ext cx="3312368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Cefalópodos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rot="16200000" flipH="1">
            <a:off x="3455876" y="3753036"/>
            <a:ext cx="2160240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076056" y="5157192"/>
            <a:ext cx="3312368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Crustáceos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19465" name="Picture 9" descr="http://icdn.pro/images/es/g/r/grafico-de-barras-graficas-estadisticas-de-referencia-icono-9793-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1872208" cy="187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91880" y="1052736"/>
            <a:ext cx="24482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Más información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20482" name="Picture 2" descr="http://encuestaspordineroonline.net/wp-content/uploads/encuestaspordi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667125" cy="2486026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4283968" y="3068960"/>
            <a:ext cx="936104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6" descr="http://fotos02.laopinion.es/fotos/noticias/318x200/2009-07-07_IMG_2009-07-07_23:24:21_08lo19af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8966" y="1772816"/>
            <a:ext cx="3533514" cy="2523357"/>
          </a:xfrm>
          <a:prstGeom prst="rect">
            <a:avLst/>
          </a:prstGeom>
          <a:noFill/>
        </p:spPr>
      </p:pic>
      <p:cxnSp>
        <p:nvCxnSpPr>
          <p:cNvPr id="13" name="12 Conector recto de flecha"/>
          <p:cNvCxnSpPr/>
          <p:nvPr/>
        </p:nvCxnSpPr>
        <p:spPr>
          <a:xfrm>
            <a:off x="755576" y="4365104"/>
            <a:ext cx="1008112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5400000">
            <a:off x="3851920" y="4797152"/>
            <a:ext cx="1728192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7740352" y="4437112"/>
            <a:ext cx="864096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51520" y="5445224"/>
            <a:ext cx="28083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Actualidad pesquera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75856" y="6021288"/>
            <a:ext cx="2808312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Sistemas de control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156176" y="5445224"/>
            <a:ext cx="2808312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Técnicas de pesca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848872" cy="998984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es-ES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Arial Black" pitchFamily="34" charset="0"/>
              </a:rPr>
              <a:t>RESULTADOS</a:t>
            </a:r>
            <a:endParaRPr lang="es-ES" b="1" dirty="0">
              <a:effectLst>
                <a:glow rad="228600">
                  <a:srgbClr val="FF0000">
                    <a:alpha val="40000"/>
                  </a:srgb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980728"/>
            <a:ext cx="77768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ESPECIES SOMETIDAS A EXPLOTACIÓN Y SU VULNERABILIDAD A LA PESCA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2348880"/>
            <a:ext cx="32403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Las capturas en los diferentes puertos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923928" y="2636912"/>
            <a:ext cx="792088" cy="74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788024" y="2420888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120 especies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5400000">
            <a:off x="5760926" y="3320194"/>
            <a:ext cx="648072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860032" y="3789040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74 especies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3779912" y="4005064"/>
            <a:ext cx="937692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www.repescan.org/wp-content/uploads/2010/10/repescan_mem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664296" cy="1536050"/>
          </a:xfrm>
          <a:prstGeom prst="rect">
            <a:avLst/>
          </a:prstGeom>
          <a:noFill/>
        </p:spPr>
      </p:pic>
      <p:pic>
        <p:nvPicPr>
          <p:cNvPr id="28674" name="Picture 2" descr="http://www.viarural.com.es/alimentos/pescados-y-mariscos/vieja/viej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1872208" cy="1252355"/>
          </a:xfrm>
          <a:prstGeom prst="rect">
            <a:avLst/>
          </a:prstGeom>
          <a:noFill/>
        </p:spPr>
      </p:pic>
      <p:pic>
        <p:nvPicPr>
          <p:cNvPr id="28676" name="Picture 4" descr="http://www.anjupesca.com/la%20her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157192"/>
            <a:ext cx="2009775" cy="1238250"/>
          </a:xfrm>
          <a:prstGeom prst="rect">
            <a:avLst/>
          </a:prstGeom>
          <a:noFill/>
        </p:spPr>
      </p:pic>
      <p:pic>
        <p:nvPicPr>
          <p:cNvPr id="28678" name="Picture 6" descr="http://www.vootar.com/imgs/elementos/1252600889_Salmone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157192"/>
            <a:ext cx="2088232" cy="1279402"/>
          </a:xfrm>
          <a:prstGeom prst="rect">
            <a:avLst/>
          </a:prstGeom>
          <a:noFill/>
        </p:spPr>
      </p:pic>
      <p:pic>
        <p:nvPicPr>
          <p:cNvPr id="28680" name="Picture 8" descr="http://pecesdelmarmediterraneo.com/Invertebrados/slides/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157192"/>
            <a:ext cx="1944216" cy="12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77686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7 Conector recto de flecha"/>
          <p:cNvCxnSpPr/>
          <p:nvPr/>
        </p:nvCxnSpPr>
        <p:spPr>
          <a:xfrm rot="10800000" flipV="1">
            <a:off x="2411760" y="1484784"/>
            <a:ext cx="649660" cy="5024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6516216" y="1558380"/>
            <a:ext cx="720080" cy="3584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203848" y="1268760"/>
            <a:ext cx="31683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Información Biológica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31840" y="1124744"/>
            <a:ext cx="31683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Vulnerabilidad</a:t>
            </a:r>
            <a:endParaRPr lang="es-ES" dirty="0">
              <a:latin typeface="Arial Black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27582" y="1844824"/>
          <a:ext cx="7416825" cy="3168352"/>
        </p:xfrm>
        <a:graphic>
          <a:graphicData uri="http://schemas.openxmlformats.org/drawingml/2006/table">
            <a:tbl>
              <a:tblPr/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3960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Parámetros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Vulnerabilidad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60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Baja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Media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Muy alta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K</a:t>
                      </a:r>
                      <a:endParaRPr lang="es-ES" sz="11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&gt;0,3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0,2-0,29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0,1-0,19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&lt;0,09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Madurez</a:t>
                      </a:r>
                      <a:endParaRPr lang="es-ES" sz="11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&lt;1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&gt;1 y &lt;4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&gt;4 y &lt;10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&lt;10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Longevidad</a:t>
                      </a:r>
                      <a:endParaRPr lang="es-ES" sz="11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11-30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&gt;30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M/Z</a:t>
                      </a:r>
                      <a:endParaRPr lang="es-ES" sz="11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1-0,7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0,69-05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0,49-0,25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&lt;0,24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Tipología sexual</a:t>
                      </a:r>
                      <a:endParaRPr lang="es-ES" sz="11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Gonocórico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H. rudimentario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H. secuencial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H.secuencial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Sex ratio</a:t>
                      </a:r>
                      <a:endParaRPr lang="es-ES" sz="11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1:2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&gt;1:3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63688" y="5517232"/>
          <a:ext cx="6137645" cy="673604"/>
        </p:xfrm>
        <a:graphic>
          <a:graphicData uri="http://schemas.openxmlformats.org/drawingml/2006/table">
            <a:tbl>
              <a:tblPr/>
              <a:tblGrid>
                <a:gridCol w="1227529"/>
                <a:gridCol w="1227529"/>
                <a:gridCol w="1227529"/>
                <a:gridCol w="1227529"/>
                <a:gridCol w="1227529"/>
              </a:tblGrid>
              <a:tr h="3368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Escala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Baja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Media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Muy alta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68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6-9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10-14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15-19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20-24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620688"/>
            <a:ext cx="31683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Una vez clasificadas…</a:t>
            </a:r>
            <a:endParaRPr lang="es-ES" dirty="0">
              <a:latin typeface="Arial Black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560" y="1196752"/>
          <a:ext cx="8208912" cy="5304618"/>
        </p:xfrm>
        <a:graphic>
          <a:graphicData uri="http://schemas.openxmlformats.org/drawingml/2006/table">
            <a:tbl>
              <a:tblPr/>
              <a:tblGrid>
                <a:gridCol w="951223"/>
                <a:gridCol w="757459"/>
                <a:gridCol w="854342"/>
                <a:gridCol w="1004070"/>
                <a:gridCol w="792687"/>
                <a:gridCol w="871956"/>
                <a:gridCol w="748649"/>
                <a:gridCol w="854342"/>
                <a:gridCol w="1374184"/>
              </a:tblGrid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Especies</a:t>
                      </a:r>
                      <a:endParaRPr lang="es-ES" sz="1000" dirty="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K</a:t>
                      </a:r>
                      <a:endParaRPr lang="es-ES" sz="1000" dirty="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</a:t>
                      </a:r>
                      <a:endParaRPr lang="es-ES" sz="10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Longevidad</a:t>
                      </a:r>
                      <a:endParaRPr lang="es-ES" sz="10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Madurez</a:t>
                      </a:r>
                      <a:endParaRPr lang="es-ES" sz="10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Tipología sexual</a:t>
                      </a:r>
                      <a:endParaRPr lang="es-ES" sz="10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Sex-ratio</a:t>
                      </a:r>
                      <a:endParaRPr lang="es-ES" sz="1000" dirty="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Total</a:t>
                      </a:r>
                      <a:endParaRPr lang="es-ES" sz="10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Vulnerabilidad</a:t>
                      </a:r>
                      <a:endParaRPr lang="es-ES" sz="100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8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Abade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20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Muy Alta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Alacha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9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Baja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Alfonsiño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Media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Boquerón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Baja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Antoñito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15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Alta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Atún blanco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Media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Atún rojo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15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Alta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Besugo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Media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Bocanegra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Muy Alta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Bocinegro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18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Alta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Boga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Media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Breca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Media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Brota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20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Muy Alta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Caballa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9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Baja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Cabrilla negra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17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Alta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Camarón soldado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9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Baja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7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Chicharro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14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Calibri"/>
                          <a:cs typeface="Arial"/>
                        </a:rPr>
                        <a:t>Media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87824" y="1052736"/>
            <a:ext cx="31683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Vulnerabilidad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10800000" flipV="1">
            <a:off x="1763688" y="1412776"/>
            <a:ext cx="1225724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27584" y="2132856"/>
            <a:ext cx="1512168" cy="36933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Muy alta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1188418" y="2996158"/>
            <a:ext cx="72008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827584" y="3573016"/>
            <a:ext cx="1296144" cy="36933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12.5%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720366" y="4328306"/>
            <a:ext cx="648072" cy="2896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0" y="4869160"/>
            <a:ext cx="1835696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Crecimiento lento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3568" y="5661248"/>
            <a:ext cx="3168352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Longevidad elevada (18,8 años)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51720" y="4869160"/>
            <a:ext cx="2304256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Elevada madurez sexual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rot="16200000" flipH="1">
            <a:off x="1872494" y="4257886"/>
            <a:ext cx="576064" cy="3584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 flipV="1">
            <a:off x="3635896" y="1484784"/>
            <a:ext cx="649660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843808" y="2132856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Alta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rot="5400000">
            <a:off x="3132634" y="2996158"/>
            <a:ext cx="72008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843808" y="3573016"/>
            <a:ext cx="1224136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31.2%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rot="16200000" flipH="1">
            <a:off x="4463988" y="1520788"/>
            <a:ext cx="57606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4427984" y="2132856"/>
            <a:ext cx="1080120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Media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rot="5400000">
            <a:off x="4788818" y="2996158"/>
            <a:ext cx="72008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4355976" y="3573016"/>
            <a:ext cx="1152128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41.6%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516216" y="2132856"/>
            <a:ext cx="1080120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Baja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5436096" y="1556792"/>
            <a:ext cx="136656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5400000">
            <a:off x="6805042" y="3068166"/>
            <a:ext cx="72008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6516216" y="3573016"/>
            <a:ext cx="1152128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14.6%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40" name="39 Conector recto de flecha"/>
          <p:cNvCxnSpPr/>
          <p:nvPr/>
        </p:nvCxnSpPr>
        <p:spPr>
          <a:xfrm rot="5400000">
            <a:off x="6048958" y="4112282"/>
            <a:ext cx="576064" cy="5056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4788024" y="4869160"/>
            <a:ext cx="1835696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Crecimiento rápido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43" name="42 Conector recto de flecha"/>
          <p:cNvCxnSpPr/>
          <p:nvPr/>
        </p:nvCxnSpPr>
        <p:spPr>
          <a:xfrm rot="16200000" flipH="1">
            <a:off x="7380312" y="4149080"/>
            <a:ext cx="648072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6732240" y="4869160"/>
            <a:ext cx="2232248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Baja madurez sexual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796136" y="5733256"/>
            <a:ext cx="216024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Longevidad baja (4,5 años)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90872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rial Black" pitchFamily="34" charset="0"/>
                <a:cs typeface="Times New Roman" pitchFamily="18" charset="0"/>
              </a:rPr>
              <a:t>ÍNDICE</a:t>
            </a:r>
            <a:endParaRPr lang="es-ES" sz="2800" b="1" dirty="0">
              <a:effectLst>
                <a:glow rad="101600">
                  <a:srgbClr val="FFC000">
                    <a:alpha val="60000"/>
                  </a:srgb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84482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s-E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INTRODUCCIÓN</a:t>
            </a:r>
          </a:p>
          <a:p>
            <a:pPr>
              <a:buFontTx/>
              <a:buChar char="-"/>
            </a:pPr>
            <a:endParaRPr lang="es-ES" sz="28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endParaRPr lang="es-ES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es-E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MATERIAL Y MÉTODOS</a:t>
            </a:r>
          </a:p>
          <a:p>
            <a:pPr>
              <a:buFontTx/>
              <a:buChar char="-"/>
            </a:pPr>
            <a:endParaRPr lang="es-ES" sz="28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endParaRPr lang="es-ES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es-E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RESULTADOS</a:t>
            </a:r>
          </a:p>
          <a:p>
            <a:endParaRPr lang="es-ES" sz="28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endParaRPr lang="es-ES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es-E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CONCLUSIÓN</a:t>
            </a:r>
            <a:endParaRPr lang="es-ES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836712"/>
            <a:ext cx="568863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Capturas profesionales</a:t>
            </a:r>
            <a:endParaRPr lang="es-ES" sz="20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3140968"/>
            <a:ext cx="3672408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Especies explotadas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3887130" y="2601702"/>
            <a:ext cx="864096" cy="64648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788024" y="2276872"/>
            <a:ext cx="165618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Breca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995936" y="3140968"/>
            <a:ext cx="720080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788024" y="2924944"/>
            <a:ext cx="165618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Besugo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995936" y="3356992"/>
            <a:ext cx="720080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788024" y="3573016"/>
            <a:ext cx="165618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Chopa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rot="16200000" flipH="1">
            <a:off x="3779912" y="3573016"/>
            <a:ext cx="1008112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788024" y="4149080"/>
            <a:ext cx="165618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Salema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24" name="23 Cerrar llave"/>
          <p:cNvSpPr/>
          <p:nvPr/>
        </p:nvSpPr>
        <p:spPr>
          <a:xfrm>
            <a:off x="6588224" y="2204864"/>
            <a:ext cx="720080" cy="2304256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7308304" y="3140968"/>
            <a:ext cx="169168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 Black" pitchFamily="34" charset="0"/>
              </a:rPr>
              <a:t>Espáridos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rot="5400000">
            <a:off x="2627784" y="3573016"/>
            <a:ext cx="720080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195736" y="4293096"/>
            <a:ext cx="165618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Salmonete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rot="16200000" flipH="1">
            <a:off x="467544" y="3645024"/>
            <a:ext cx="57606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79512" y="4293096"/>
            <a:ext cx="165618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Vieja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rot="5400000">
            <a:off x="1116410" y="4436318"/>
            <a:ext cx="187220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259632" y="5445224"/>
            <a:ext cx="165618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Merluza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39" name="Picture 2" descr="http://www.viarural.com.es/alimentos/pescados-y-mariscos/vieja/viej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97152"/>
            <a:ext cx="2841043" cy="190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836712"/>
            <a:ext cx="66247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Representatividad de las especies más importante en las capturas desembarcadas en cada Puerto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1628800"/>
            <a:ext cx="662473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Serie temporal relativamente corta (2006-2010)</a:t>
            </a:r>
            <a:endParaRPr lang="es-ES" b="1" dirty="0">
              <a:latin typeface="Arial Black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75656" y="2276872"/>
          <a:ext cx="6480720" cy="3456385"/>
        </p:xfrm>
        <a:graphic>
          <a:graphicData uri="http://schemas.openxmlformats.org/drawingml/2006/table">
            <a:tbl>
              <a:tblPr/>
              <a:tblGrid>
                <a:gridCol w="959659"/>
                <a:gridCol w="628812"/>
                <a:gridCol w="628812"/>
                <a:gridCol w="619417"/>
                <a:gridCol w="1013346"/>
                <a:gridCol w="956304"/>
                <a:gridCol w="867048"/>
                <a:gridCol w="807322"/>
              </a:tblGrid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Especies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Mogán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80-90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Mogán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Agaete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Arguineguín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Castillo del Romeral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San Cristóbal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Melenara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Cefalópodos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12%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4.9%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5.4%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0.5%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4.5%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Salmonete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8%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20%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4%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9.3%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8%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0.5%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2.4%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Vieja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1%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15.6%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7.5%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21.8%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22%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11.5%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Breca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29%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19.3%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8.3%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18%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7.1%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0.96%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Pulpo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86%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71%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80%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91%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94.3%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82%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95%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Bocinegro +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Sama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25%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28.3%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26.2%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4.2%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2.2%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2.8%</a:t>
                      </a:r>
                      <a:endParaRPr lang="es-ES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7.8%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175" marR="68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403648" y="5949280"/>
            <a:ext cx="662473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La pesquería muestra una marcada estacionalidad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836712"/>
            <a:ext cx="48245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Evolución de las capturas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56324" name="Picture 4" descr="http://1.bp.blogspot.com/-DUcXeQKRV9w/TbgQV0DnMcI/AAAAAAAAAb4/9qOWBsZy_EA/s1600/gran%2Bcan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20000" cy="5019676"/>
          </a:xfrm>
          <a:prstGeom prst="rect">
            <a:avLst/>
          </a:prstGeom>
          <a:noFill/>
        </p:spPr>
      </p:pic>
      <p:sp>
        <p:nvSpPr>
          <p:cNvPr id="8" name="7 Elipse"/>
          <p:cNvSpPr/>
          <p:nvPr/>
        </p:nvSpPr>
        <p:spPr>
          <a:xfrm>
            <a:off x="2987824" y="20608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555776" y="515719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275856" y="58772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6516216" y="350100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292080" y="55892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940152" y="22768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91880" y="836712"/>
            <a:ext cx="259228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Agaete</a:t>
            </a:r>
            <a:endParaRPr lang="es-ES" sz="2000" b="1" dirty="0">
              <a:latin typeface="Arial Black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51520" y="4797152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Se observan tres picos de máxima captura en los meses de verano.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En 2007 la flota abandona en J-J la pesca de bento-demersales.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En 2009 las capturas de túnidos son escasas, presentan una estacionalidad debido a las migraciones que realizan.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Las máximas capturas de cefalópodos ocurren en el mes de Mayo.</a:t>
            </a:r>
          </a:p>
          <a:p>
            <a:pPr>
              <a:buFont typeface="Wingdings" pitchFamily="2" charset="2"/>
              <a:buChar char="§"/>
            </a:pP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63888" y="692696"/>
            <a:ext cx="259228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Mogán</a:t>
            </a:r>
            <a:endParaRPr lang="es-ES" sz="2000" b="1" dirty="0">
              <a:latin typeface="Arial Black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620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51520" y="4797152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Escasa actividad pesquera con los recursos pelágicos.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Suelen dedicarse a una pesquería en concreto.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Máxima captura de túnidos en los meses de verano.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Escasa o nula abundancia de cefalópodos y </a:t>
            </a:r>
            <a:r>
              <a:rPr lang="es-ES" dirty="0" err="1" smtClean="0">
                <a:latin typeface="Arial Black" pitchFamily="34" charset="0"/>
              </a:rPr>
              <a:t>crústaceos</a:t>
            </a:r>
            <a:r>
              <a:rPr lang="es-ES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s-E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75856" y="692696"/>
            <a:ext cx="259228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San Cristóbal</a:t>
            </a:r>
            <a:endParaRPr lang="es-ES" sz="2000" b="1" dirty="0">
              <a:latin typeface="Arial Black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1"/>
            <a:ext cx="864096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51520" y="5301208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Nula actividad pesquera: Túnidos, Cefalópodos y Crustáceos.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Clara estacionalidad en cuanto a los Pelágicos y </a:t>
            </a:r>
            <a:r>
              <a:rPr lang="es-ES" dirty="0" err="1" smtClean="0">
                <a:latin typeface="Arial Black" pitchFamily="34" charset="0"/>
              </a:rPr>
              <a:t>Demersales</a:t>
            </a:r>
            <a:r>
              <a:rPr lang="es-ES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 Black" pitchFamily="34" charset="0"/>
              </a:rPr>
              <a:t> Lo mas destacable: Febrero – Abril 2009: un claro abandono de la pesqueria de bento-demersales para dedicarse exclusivamente a los pelágicos.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980728"/>
            <a:ext cx="7776864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Capturas realizadas por el sector recreativo</a:t>
            </a:r>
            <a:endParaRPr lang="es-ES" sz="20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9168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Hace años y actualmente existen discrepancias en lo que se refiere al sector profesional y al recreativo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>
            <a:off x="4284762" y="2996158"/>
            <a:ext cx="72008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555776" y="3429000"/>
            <a:ext cx="4464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Distintas conciencias 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10800000" flipV="1">
            <a:off x="2699792" y="3933056"/>
            <a:ext cx="1153716" cy="10081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51520" y="5085184"/>
            <a:ext cx="3672408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Derechos de acceso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6200000" flipH="1">
            <a:off x="5112060" y="3969060"/>
            <a:ext cx="1008112" cy="93610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067944" y="5085184"/>
            <a:ext cx="4824536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Papel que juegan sobre la conservación y/o deterioro de los recursos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33796" name="Picture 4" descr="http://4.bp.blogspot.com/_gbWVr0WP-MQ/TAEXNGv0LQI/AAAAAAAAAOA/le2YY2BPOqk/s1600/culp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277641" cy="227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980728"/>
            <a:ext cx="835292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Según FAO, en 2005, el </a:t>
            </a:r>
            <a:r>
              <a:rPr lang="es-ES" dirty="0" smtClean="0">
                <a:solidFill>
                  <a:srgbClr val="FF0000"/>
                </a:solidFill>
                <a:latin typeface="Arial Black" pitchFamily="34" charset="0"/>
              </a:rPr>
              <a:t>50%</a:t>
            </a:r>
            <a:r>
              <a:rPr lang="es-ES" dirty="0" smtClean="0">
                <a:latin typeface="Arial Black" pitchFamily="34" charset="0"/>
              </a:rPr>
              <a:t> de los stocks de peces se encontraban en situación de máxima explotación pesquera, mientras que un </a:t>
            </a:r>
            <a:r>
              <a:rPr lang="es-ES" b="1" dirty="0" smtClean="0">
                <a:solidFill>
                  <a:srgbClr val="FF0000"/>
                </a:solidFill>
                <a:latin typeface="Arial Black" pitchFamily="34" charset="0"/>
              </a:rPr>
              <a:t>25% </a:t>
            </a:r>
            <a:r>
              <a:rPr lang="es-ES" dirty="0" smtClean="0">
                <a:latin typeface="Arial Black" pitchFamily="34" charset="0"/>
              </a:rPr>
              <a:t>se encontraban agotados.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11760" y="2492896"/>
            <a:ext cx="4464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Volumen de capturas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10800000" flipV="1">
            <a:off x="2555776" y="2924944"/>
            <a:ext cx="793676" cy="64807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979712" y="3717032"/>
            <a:ext cx="9361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2005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2088518" y="4472322"/>
            <a:ext cx="64807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691680" y="4869160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16.237 Licencias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0800000" flipV="1">
            <a:off x="1331640" y="5589240"/>
            <a:ext cx="577652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0" y="6237312"/>
            <a:ext cx="2952328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90.5% Pesca en tierra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59832" y="6309320"/>
            <a:ext cx="2952328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2% Pesca submarina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2629372" y="5589240"/>
            <a:ext cx="718492" cy="64807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635896" y="5589240"/>
            <a:ext cx="2376264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7.5 % Pesca en embarcación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915816" y="5589240"/>
            <a:ext cx="648072" cy="1440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6012160" y="2924944"/>
            <a:ext cx="864096" cy="64807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372200" y="3717032"/>
            <a:ext cx="9361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2010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rot="5400000">
            <a:off x="6625022" y="4544330"/>
            <a:ext cx="64807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6156176" y="4941168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96.217 Licencias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635896" y="357301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¡ X 6 !</a:t>
            </a:r>
            <a:endParaRPr lang="es-ES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340768"/>
            <a:ext cx="2880320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Pescadores de orilla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3779912" y="1052736"/>
            <a:ext cx="718492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572000" y="980728"/>
            <a:ext cx="3816424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Individuos de menor tamaño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707904" y="1700808"/>
            <a:ext cx="792088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572000" y="1916832"/>
            <a:ext cx="3960440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Mayor diversidad de especies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35842" name="Picture 2" descr="http://www.canonistas.com/galerias/data/503/medium/pescador_orilla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592288" cy="192504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683568" y="4005064"/>
            <a:ext cx="288032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Pescadores desde embarcación y pesca submarina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35844" name="Picture 4" descr="http://www.mazatlaninteractivo.com.mx/new/images/stories/Archivos-2009/Mexico/Estados/Sinaloa/Municipios/Mazatlan/Pesca-Deportiva/Dorado/Paquete/dorado-pesca-deportiv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3600400" cy="2722254"/>
          </a:xfrm>
          <a:prstGeom prst="rect">
            <a:avLst/>
          </a:prstGeom>
          <a:noFill/>
        </p:spPr>
      </p:pic>
      <p:cxnSp>
        <p:nvCxnSpPr>
          <p:cNvPr id="15" name="14 Conector recto de flecha"/>
          <p:cNvCxnSpPr/>
          <p:nvPr/>
        </p:nvCxnSpPr>
        <p:spPr>
          <a:xfrm rot="5400000">
            <a:off x="1944502" y="5264410"/>
            <a:ext cx="504056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39552" y="5661248"/>
            <a:ext cx="3456384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Mayor volumen, tanto en peso como en número de individuos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9127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187624" y="2780928"/>
            <a:ext cx="676875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29600" cy="1143000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es-ES" b="1" dirty="0" smtClean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Arial Black" pitchFamily="34" charset="0"/>
              </a:rPr>
              <a:t>INTRODUCCIÓN</a:t>
            </a:r>
            <a:endParaRPr lang="es-ES" b="1" dirty="0">
              <a:effectLst>
                <a:glow rad="101600">
                  <a:srgbClr val="C00000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3407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Si comparamos…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276872"/>
            <a:ext cx="3528392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Captura Pesca Recreativa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>
            <a:off x="1872494" y="3176178"/>
            <a:ext cx="79208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403648" y="3645024"/>
            <a:ext cx="1872208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2.500.000 Kg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76056" y="2276872"/>
            <a:ext cx="352839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Captura Pesca Profesional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96136" y="3645024"/>
            <a:ext cx="187220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2.000.000 Kg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5400000">
            <a:off x="6408998" y="3176178"/>
            <a:ext cx="79208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1872494" y="4544330"/>
            <a:ext cx="79208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331640" y="5157192"/>
            <a:ext cx="2304256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Referidas a las 16.237 licencias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3275856" y="4005064"/>
            <a:ext cx="576064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 flipV="1">
            <a:off x="5364088" y="4005064"/>
            <a:ext cx="432048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923928" y="4365104"/>
            <a:ext cx="1440160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Año 2010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37892" name="Picture 4" descr="http://zukxpq.bay.livefilestore.com/y1plFlRzOeDf-vmq1PEhX6rI61aT31rkUq05YIizoG-TiyH9XR4ocGm5i4vZOl5Fn0_VrXWlY-ZRLds_VK3tUZvnpJpErP2PIYg/atunes-apresados-ce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311434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052736"/>
            <a:ext cx="3528392" cy="369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Hay que tener en cuenta…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1988840"/>
            <a:ext cx="3528392" cy="9233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Aquellas personas que practican la pesca recreativa sin licencia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>
            <a:off x="4104742" y="3536218"/>
            <a:ext cx="79208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491880" y="4005064"/>
            <a:ext cx="2160240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FURTIVOS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796136" y="4221088"/>
            <a:ext cx="72008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588224" y="4005064"/>
            <a:ext cx="1800200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10%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39938" name="Picture 2" descr="http://blog.designamx.com/wp-content/uploads/2010/12/documen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2592288" cy="1413975"/>
          </a:xfrm>
          <a:prstGeom prst="rect">
            <a:avLst/>
          </a:prstGeom>
          <a:noFill/>
        </p:spPr>
      </p:pic>
      <p:sp>
        <p:nvSpPr>
          <p:cNvPr id="12" name="11 Multiplicar"/>
          <p:cNvSpPr/>
          <p:nvPr/>
        </p:nvSpPr>
        <p:spPr>
          <a:xfrm>
            <a:off x="611560" y="2924944"/>
            <a:ext cx="2232248" cy="1628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944" name="Picture 8" descr="http://t1.gstatic.com/images?q=tbn:ANd9GcSN1Yfb9CFEE9q-OTjOucrutAqh0oPYqs9NDUJ0kHvOp0C_XI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941168"/>
            <a:ext cx="2160239" cy="1371614"/>
          </a:xfrm>
          <a:prstGeom prst="rect">
            <a:avLst/>
          </a:prstGeom>
          <a:noFill/>
        </p:spPr>
      </p:pic>
      <p:pic>
        <p:nvPicPr>
          <p:cNvPr id="39946" name="Picture 10" descr="http://t0.gstatic.com/images?q=tbn:ANd9GcTx7f3_dLTGi5f8fPA-Y38kS-EE8ws7ObJUPbKxG4ZzQUUv6haK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941168"/>
            <a:ext cx="1944216" cy="1394362"/>
          </a:xfrm>
          <a:prstGeom prst="rect">
            <a:avLst/>
          </a:prstGeom>
          <a:noFill/>
        </p:spPr>
      </p:pic>
      <p:cxnSp>
        <p:nvCxnSpPr>
          <p:cNvPr id="18" name="17 Conector recto de flecha"/>
          <p:cNvCxnSpPr/>
          <p:nvPr/>
        </p:nvCxnSpPr>
        <p:spPr>
          <a:xfrm rot="10800000" flipV="1">
            <a:off x="3779912" y="4437112"/>
            <a:ext cx="50564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292080" y="4437112"/>
            <a:ext cx="504056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980728"/>
            <a:ext cx="568863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By – catch y  descartes</a:t>
            </a:r>
            <a:endParaRPr lang="es-ES" sz="2000" b="1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688" y="1916832"/>
            <a:ext cx="5688632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FAO ha estimado: 7 millones Tm de peces son descartados mundialmente cada año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5400000">
            <a:off x="4104742" y="3176178"/>
            <a:ext cx="79208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555776" y="3573016"/>
            <a:ext cx="4176464" cy="3693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8% de la pesca mundial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15616" y="4221088"/>
            <a:ext cx="1296144" cy="3693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Ejemplo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5400000">
            <a:off x="1440446" y="5048386"/>
            <a:ext cx="647278" cy="7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79512" y="5589240"/>
            <a:ext cx="4176464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Flota de arrastre del camarón tropical es el responsable del 27% de los descartes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40962" name="Picture 2" descr="http://oceans.greenpeace.org/raw/image_full/es/photo-audio/photos/unwanted-bycatch-including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377602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1124744"/>
            <a:ext cx="5688632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En Canarias no existe evaluación de las especies afectadas por el descarte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3960726" y="2384090"/>
            <a:ext cx="79208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619672" y="2852936"/>
            <a:ext cx="5688632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Madeira: la flota </a:t>
            </a:r>
            <a:r>
              <a:rPr lang="es-ES" b="1" dirty="0" err="1" smtClean="0">
                <a:latin typeface="Arial Black" pitchFamily="34" charset="0"/>
              </a:rPr>
              <a:t>palangrera</a:t>
            </a:r>
            <a:r>
              <a:rPr lang="es-ES" b="1" dirty="0" smtClean="0">
                <a:latin typeface="Arial Black" pitchFamily="34" charset="0"/>
              </a:rPr>
              <a:t> que pesca sable negro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2627784" y="3573016"/>
            <a:ext cx="1297732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11560" y="4437112"/>
            <a:ext cx="38164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By – catch y  descartes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5400000">
            <a:off x="2052514" y="5300414"/>
            <a:ext cx="864096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83568" y="6021288"/>
            <a:ext cx="38164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Tiburones de profundidad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644008" y="6165304"/>
            <a:ext cx="936104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652120" y="5949280"/>
            <a:ext cx="1368152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36%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1026" name="Picture 2" descr="http://www.marprof.org/divulgacion/wp-content/uploads/2010/02/pejesable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2593909" cy="1728192"/>
          </a:xfrm>
          <a:prstGeom prst="rect">
            <a:avLst/>
          </a:prstGeom>
          <a:noFill/>
        </p:spPr>
      </p:pic>
      <p:pic>
        <p:nvPicPr>
          <p:cNvPr id="1028" name="Picture 4" descr="http://www.greenpeace.org/espana/Global/espana/image/other/greenpeace-recovered-over-40-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839" y="5492142"/>
            <a:ext cx="1779649" cy="1179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1124744"/>
            <a:ext cx="5688632" cy="92333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Las especies que suelen ser descartadas, la mayoría de las veces son devueltas o liberadas al mar ya sean vivas o muertas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10800000" flipV="1">
            <a:off x="1907704" y="2132856"/>
            <a:ext cx="1225724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67544" y="2924944"/>
            <a:ext cx="280831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Representan un bajo valor comercial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2988618" y="2492102"/>
            <a:ext cx="2016224" cy="12977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436096" y="3501008"/>
            <a:ext cx="280831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No obtienen rentabilidad alguna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5220072" y="2132856"/>
            <a:ext cx="1296144" cy="12241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619672" y="4221088"/>
            <a:ext cx="367240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No alcanzan el tamaño adecuado para su comercialización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1028" name="Picture 4" descr="http://blogfisio.files.wordpress.com/2010/07/eu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365104"/>
            <a:ext cx="3096344" cy="2225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764704"/>
            <a:ext cx="5688632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Especies descartadas en función del tipo de arte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15816" y="1700808"/>
            <a:ext cx="28083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NASAS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44034" name="Picture 2" descr="Sphoeroides marmora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880320" cy="1876709"/>
          </a:xfrm>
          <a:prstGeom prst="rect">
            <a:avLst/>
          </a:prstGeom>
          <a:noFill/>
        </p:spPr>
      </p:pic>
      <p:pic>
        <p:nvPicPr>
          <p:cNvPr id="44036" name="Picture 4" descr="Synodus synod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2907911" cy="1944666"/>
          </a:xfrm>
          <a:prstGeom prst="rect">
            <a:avLst/>
          </a:prstGeom>
          <a:noFill/>
        </p:spPr>
      </p:pic>
      <p:pic>
        <p:nvPicPr>
          <p:cNvPr id="44038" name="Picture 6" descr="Trachinotus ov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2880320" cy="2081012"/>
          </a:xfrm>
          <a:prstGeom prst="rect">
            <a:avLst/>
          </a:prstGeom>
          <a:noFill/>
        </p:spPr>
      </p:pic>
      <p:pic>
        <p:nvPicPr>
          <p:cNvPr id="44040" name="Picture 8" descr="Abudefduf lurid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81128"/>
            <a:ext cx="2999656" cy="2093793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115616" y="2060848"/>
            <a:ext cx="143177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Tamboril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2060848"/>
            <a:ext cx="143177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Lagarto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5445224"/>
            <a:ext cx="143177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Palometa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72400" y="5229200"/>
            <a:ext cx="78370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atin typeface="Arial Black" pitchFamily="34" charset="0"/>
              </a:rPr>
              <a:t>Fula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67744" y="1052736"/>
            <a:ext cx="4464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PALANGRES Y TRASMALLOS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5856" y="1844824"/>
            <a:ext cx="143177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Chuchos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45058" name="Picture 2" descr="Myliobatis aqu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2592288" cy="1728192"/>
          </a:xfrm>
          <a:prstGeom prst="rect">
            <a:avLst/>
          </a:prstGeom>
          <a:noFill/>
        </p:spPr>
      </p:pic>
      <p:pic>
        <p:nvPicPr>
          <p:cNvPr id="45060" name="Picture 4" descr="Taeniura grab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2518534" cy="1740619"/>
          </a:xfrm>
          <a:prstGeom prst="rect">
            <a:avLst/>
          </a:prstGeom>
          <a:noFill/>
        </p:spPr>
      </p:pic>
      <p:pic>
        <p:nvPicPr>
          <p:cNvPr id="45062" name="Picture 6" descr="Squatina squat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778378" y="4374752"/>
            <a:ext cx="1963514" cy="252028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979712" y="5301208"/>
            <a:ext cx="143177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Angelote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872" y="980728"/>
            <a:ext cx="26642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CERCO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7704" y="1700808"/>
            <a:ext cx="5688632" cy="3693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Especies que sufren más descartes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688" y="2636912"/>
            <a:ext cx="143177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Boga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46082" name="Picture 2" descr="Boops bo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690" y="3212976"/>
            <a:ext cx="2453542" cy="173281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508104" y="2636912"/>
            <a:ext cx="143177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Machuelo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46084" name="Picture 4" descr="http://www.fishbase.org/images/thumbnails/jpg/tn_Samad_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2952328" cy="1728192"/>
          </a:xfrm>
          <a:prstGeom prst="rect">
            <a:avLst/>
          </a:prstGeom>
          <a:noFill/>
        </p:spPr>
      </p:pic>
      <p:cxnSp>
        <p:nvCxnSpPr>
          <p:cNvPr id="10" name="9 Conector recto de flecha"/>
          <p:cNvCxnSpPr/>
          <p:nvPr/>
        </p:nvCxnSpPr>
        <p:spPr>
          <a:xfrm>
            <a:off x="2843808" y="4941168"/>
            <a:ext cx="864096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5652120" y="5013176"/>
            <a:ext cx="721668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907704" y="5733256"/>
            <a:ext cx="5688632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¡¡ El nivel de descarte ha llegado a superar el 50% de la captura !!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9792" y="980728"/>
            <a:ext cx="3672408" cy="3693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BY - CATCH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4140746" y="1988840"/>
            <a:ext cx="863302" cy="7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771800" y="2852936"/>
            <a:ext cx="3672408" cy="92333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El método principal de pesca en Gran Canaria  es la nasa poca selectiva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10800000" flipV="1">
            <a:off x="3059832" y="3933056"/>
            <a:ext cx="792882" cy="7920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55576" y="5013176"/>
            <a:ext cx="3672408" cy="923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No existen especies que no sean objetivo de la pesquería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44008" y="4869160"/>
            <a:ext cx="3672408" cy="12003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Si existen especies de mayor relevancia económica y por tanto, objetivo principal.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6200000" flipH="1">
            <a:off x="5184465" y="3969457"/>
            <a:ext cx="792088" cy="71928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www.greenpeace.org.uk/files/images/frontpage/oceans/sustainable_seafood/bycatc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2295550" cy="1872208"/>
          </a:xfrm>
          <a:prstGeom prst="rect">
            <a:avLst/>
          </a:prstGeom>
          <a:noFill/>
        </p:spPr>
      </p:pic>
      <p:pic>
        <p:nvPicPr>
          <p:cNvPr id="9218" name="Picture 2" descr="http://hogar-verde.com/wp-content/uploads/2011/06/tortuga-atrapada-en-r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27120" cy="1967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836712"/>
            <a:ext cx="568863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Estado de explotación de los diferentes stocks</a:t>
            </a:r>
            <a:endParaRPr lang="es-ES" sz="2000" b="1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59632" y="1988840"/>
            <a:ext cx="6696744" cy="923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47% de los stocks de peces que son explotados se encuentran situados cerca de su umbral de máxima sostenibilidad. FAO (2007)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0800000" flipV="1">
            <a:off x="2555776" y="2996952"/>
            <a:ext cx="936898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95536" y="3717032"/>
            <a:ext cx="3528392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18% Sobreexplotación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004842" y="2996952"/>
            <a:ext cx="863302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067944" y="3717032"/>
            <a:ext cx="4752528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10% síntomas de agotamiento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48130" name="Picture 2" descr="http://www.marcanario.com/wp-content/uploads/2009/11/fish_ne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21088"/>
            <a:ext cx="3571875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124744"/>
            <a:ext cx="80648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La pesca en aguas costeras comprende dos grandes grupos 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>
            <a:off x="1763688" y="1988840"/>
            <a:ext cx="72008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79512" y="2420888"/>
            <a:ext cx="44644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Pesca litoral (</a:t>
            </a:r>
            <a:r>
              <a:rPr lang="es-ES" dirty="0" err="1" smtClean="0">
                <a:latin typeface="Arial Black" pitchFamily="34" charset="0"/>
              </a:rPr>
              <a:t>bento</a:t>
            </a:r>
            <a:r>
              <a:rPr lang="es-ES" dirty="0" smtClean="0">
                <a:latin typeface="Arial Black" pitchFamily="34" charset="0"/>
              </a:rPr>
              <a:t> – demersales)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1764482" y="3284190"/>
            <a:ext cx="72008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79512" y="3789040"/>
            <a:ext cx="44644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Embarcaciones pequeñas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6200000" flipH="1">
            <a:off x="503548" y="4329100"/>
            <a:ext cx="576064" cy="50405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79512" y="5013176"/>
            <a:ext cx="1512168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 Black" pitchFamily="34" charset="0"/>
              </a:rPr>
              <a:t>Espáridos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5400000">
            <a:off x="2231740" y="4617132"/>
            <a:ext cx="64807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835696" y="5013176"/>
            <a:ext cx="1512168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Viejas y pulpos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5400000">
            <a:off x="4031940" y="4473116"/>
            <a:ext cx="648072" cy="2880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491880" y="5013176"/>
            <a:ext cx="1512168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Algún crustáceo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22530" name="Picture 2" descr="http://www.tarotida.com/wp-content/imagenes/pul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733256"/>
            <a:ext cx="1368152" cy="907553"/>
          </a:xfrm>
          <a:prstGeom prst="rect">
            <a:avLst/>
          </a:prstGeom>
          <a:noFill/>
        </p:spPr>
      </p:pic>
      <p:pic>
        <p:nvPicPr>
          <p:cNvPr id="22532" name="Picture 4" descr="http://fuentenatura.com/ImageMov/ingredientspics/kr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733256"/>
            <a:ext cx="1440160" cy="936104"/>
          </a:xfrm>
          <a:prstGeom prst="rect">
            <a:avLst/>
          </a:prstGeom>
          <a:noFill/>
        </p:spPr>
      </p:pic>
      <p:pic>
        <p:nvPicPr>
          <p:cNvPr id="22534" name="Picture 6" descr="http://pescarecreativa.es/wp-content/uploads/2008/05/sar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733256"/>
            <a:ext cx="1686262" cy="914797"/>
          </a:xfrm>
          <a:prstGeom prst="rect">
            <a:avLst/>
          </a:prstGeom>
          <a:noFill/>
        </p:spPr>
      </p:pic>
      <p:cxnSp>
        <p:nvCxnSpPr>
          <p:cNvPr id="26" name="25 Conector recto de flecha"/>
          <p:cNvCxnSpPr/>
          <p:nvPr/>
        </p:nvCxnSpPr>
        <p:spPr>
          <a:xfrm rot="5400000">
            <a:off x="6589018" y="1988046"/>
            <a:ext cx="72008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004048" y="2420888"/>
            <a:ext cx="3600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Pesca con </a:t>
            </a:r>
            <a:r>
              <a:rPr lang="es-ES" dirty="0" err="1" smtClean="0">
                <a:latin typeface="Arial Black" pitchFamily="34" charset="0"/>
              </a:rPr>
              <a:t>traiña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679504" y="3789040"/>
            <a:ext cx="421297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Embarcaciones medianas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rot="16200000" flipH="1">
            <a:off x="5400092" y="4329100"/>
            <a:ext cx="576064" cy="50405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292080" y="5013176"/>
            <a:ext cx="151216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Caballas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rot="5400000">
            <a:off x="6589018" y="3284190"/>
            <a:ext cx="72008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>
            <a:off x="8208404" y="4401108"/>
            <a:ext cx="648072" cy="2880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7164288" y="5013176"/>
            <a:ext cx="1512168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Sardinas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22538" name="Picture 10" descr="http://t3.gstatic.com/images?q=tbn:ANd9GcRKCZFOKKA588XXypvv9r6HOtMGzyidyXCxs_4n7NMyF0Ty9-0Kx7M8I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5733256"/>
            <a:ext cx="2088232" cy="857251"/>
          </a:xfrm>
          <a:prstGeom prst="rect">
            <a:avLst/>
          </a:prstGeom>
          <a:noFill/>
        </p:spPr>
      </p:pic>
      <p:pic>
        <p:nvPicPr>
          <p:cNvPr id="22540" name="Picture 12" descr="http://www.costaadriatica.biz/immagini/sard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733256"/>
            <a:ext cx="1428750" cy="83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9632" y="1052736"/>
            <a:ext cx="6768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92D050"/>
                </a:solidFill>
                <a:latin typeface="Arial Black" pitchFamily="34" charset="0"/>
              </a:rPr>
              <a:t>Los recursos pelágicos (caballa, sardina, etc):</a:t>
            </a:r>
            <a:r>
              <a:rPr lang="es-ES" dirty="0" smtClean="0">
                <a:latin typeface="Arial Black" pitchFamily="34" charset="0"/>
              </a:rPr>
              <a:t> 	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99592" y="2276872"/>
            <a:ext cx="7272808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 Se desconoce la abundancia y estado de explotación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99592" y="3140968"/>
            <a:ext cx="705678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Ausencia de evaluaciones continuadas y estadísticas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4077072"/>
            <a:ext cx="7704856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Los túnidos (patudo, rabil…) son periódicamente evaluados por el ICCAT: nivel de explotación máxima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79712" y="1124744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92D050"/>
                </a:solidFill>
                <a:latin typeface="Arial Black" pitchFamily="34" charset="0"/>
              </a:rPr>
              <a:t>Los recursos </a:t>
            </a:r>
            <a:r>
              <a:rPr lang="es-ES" sz="2000" dirty="0" err="1" smtClean="0">
                <a:solidFill>
                  <a:srgbClr val="92D050"/>
                </a:solidFill>
                <a:latin typeface="Arial Black" pitchFamily="34" charset="0"/>
              </a:rPr>
              <a:t>Bento</a:t>
            </a:r>
            <a:r>
              <a:rPr lang="es-ES" sz="2000" dirty="0" smtClean="0">
                <a:solidFill>
                  <a:srgbClr val="92D050"/>
                </a:solidFill>
                <a:latin typeface="Arial Black" pitchFamily="34" charset="0"/>
              </a:rPr>
              <a:t> - </a:t>
            </a:r>
            <a:r>
              <a:rPr lang="es-ES" sz="2000" dirty="0" err="1" smtClean="0">
                <a:solidFill>
                  <a:srgbClr val="92D050"/>
                </a:solidFill>
                <a:latin typeface="Arial Black" pitchFamily="34" charset="0"/>
              </a:rPr>
              <a:t>Demersales</a:t>
            </a:r>
            <a:endParaRPr lang="es-ES" sz="2000" dirty="0" smtClean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2060848"/>
            <a:ext cx="648072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Se encuentran en estado de sobreexplotación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2708920"/>
            <a:ext cx="7056784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Se requiere la adopción inmediata de medidas para su posible recuperación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3645024"/>
            <a:ext cx="8136904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El establecimiento de bases para su explotación sostenible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91680" y="4293096"/>
            <a:ext cx="5904656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Aplicación de medidas de gestión que garantice su conservación</a:t>
            </a:r>
            <a:endParaRPr lang="es-ES" dirty="0"/>
          </a:p>
        </p:txBody>
      </p:sp>
      <p:pic>
        <p:nvPicPr>
          <p:cNvPr id="52226" name="Picture 2" descr="Image of Epinephelus marginatus (Dusky groupe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157192"/>
            <a:ext cx="2736304" cy="1439479"/>
          </a:xfrm>
          <a:prstGeom prst="rect">
            <a:avLst/>
          </a:prstGeom>
          <a:noFill/>
        </p:spPr>
      </p:pic>
      <p:pic>
        <p:nvPicPr>
          <p:cNvPr id="52228" name="Picture 4" descr="tn_Memer_u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229200"/>
            <a:ext cx="2707938" cy="127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79712" y="1124744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92D050"/>
                </a:solidFill>
                <a:latin typeface="Arial Black" pitchFamily="34" charset="0"/>
              </a:rPr>
              <a:t>Los recursos de aguas profundas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75656" y="2060848"/>
            <a:ext cx="6048672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Necesitan ser investigados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2924944"/>
            <a:ext cx="7056784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Realizar evaluaciones para establecer bases para su gestión sostenible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63688" y="3933056"/>
            <a:ext cx="5904656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Abordar el desarrollo de nuevas pesquerías</a:t>
            </a:r>
            <a:endParaRPr lang="es-ES" dirty="0"/>
          </a:p>
        </p:txBody>
      </p:sp>
      <p:pic>
        <p:nvPicPr>
          <p:cNvPr id="50178" name="Picture 2" descr="Ruvettus pretio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2735645" cy="936104"/>
          </a:xfrm>
          <a:prstGeom prst="rect">
            <a:avLst/>
          </a:prstGeom>
          <a:noFill/>
        </p:spPr>
      </p:pic>
      <p:pic>
        <p:nvPicPr>
          <p:cNvPr id="50180" name="Picture 4" descr="tn_Demac_u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97152"/>
            <a:ext cx="2304256" cy="1190350"/>
          </a:xfrm>
          <a:prstGeom prst="rect">
            <a:avLst/>
          </a:prstGeom>
          <a:noFill/>
        </p:spPr>
      </p:pic>
      <p:pic>
        <p:nvPicPr>
          <p:cNvPr id="50184" name="Picture 8" descr="tn_Cocon_u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039711"/>
            <a:ext cx="2376264" cy="162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848872" cy="998984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DISCUSIÓN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27784" y="692696"/>
            <a:ext cx="396044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Discusión</a:t>
            </a:r>
            <a:endParaRPr lang="es-ES" sz="20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1556792"/>
            <a:ext cx="7056784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La pesca artesanal en aguas cercanas a la isla ejerce una importante presión sobre las especies </a:t>
            </a:r>
            <a:r>
              <a:rPr lang="es-ES" dirty="0" err="1" smtClean="0">
                <a:latin typeface="Arial Black" pitchFamily="34" charset="0"/>
              </a:rPr>
              <a:t>bento</a:t>
            </a:r>
            <a:r>
              <a:rPr lang="es-ES" dirty="0" smtClean="0">
                <a:latin typeface="Arial Black" pitchFamily="34" charset="0"/>
              </a:rPr>
              <a:t> – </a:t>
            </a:r>
            <a:r>
              <a:rPr lang="es-ES" dirty="0" err="1" smtClean="0">
                <a:latin typeface="Arial Black" pitchFamily="34" charset="0"/>
              </a:rPr>
              <a:t>demersales</a:t>
            </a:r>
            <a:r>
              <a:rPr lang="es-ES" dirty="0" smtClean="0">
                <a:latin typeface="Arial Black" pitchFamily="34" charset="0"/>
              </a:rPr>
              <a:t> litorales con capturas de pequeña cuantía 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7164288" y="3140968"/>
            <a:ext cx="43204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596336" y="2996952"/>
            <a:ext cx="1008112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1998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3140968"/>
            <a:ext cx="4176464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Rendimiento de la pesquería con nasas en el este de G.C.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4211960" y="3140968"/>
            <a:ext cx="430460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788024" y="2996952"/>
            <a:ext cx="2376264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0,15 Kg. nasa/día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211960" y="3501008"/>
            <a:ext cx="423664" cy="2796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788024" y="3573016"/>
            <a:ext cx="2376264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0,22 Kg. nasa/día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7164288" y="3717032"/>
            <a:ext cx="43204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7596336" y="3573016"/>
            <a:ext cx="1008112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2008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95536" y="40770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Si comparamos…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83568" y="4509120"/>
            <a:ext cx="2411760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Mogán</a:t>
            </a:r>
            <a:endParaRPr lang="es-ES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3131840" y="4653136"/>
            <a:ext cx="43204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3563888" y="4509120"/>
            <a:ext cx="2376264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0,21 Kg. nasa/día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660232" y="4797152"/>
            <a:ext cx="1008112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1998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83568" y="5013176"/>
            <a:ext cx="2411760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 Black" pitchFamily="34" charset="0"/>
              </a:rPr>
              <a:t>Arguineguín</a:t>
            </a:r>
            <a:endParaRPr lang="es-ES" dirty="0"/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3131840" y="5085184"/>
            <a:ext cx="43204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563888" y="5013176"/>
            <a:ext cx="2376264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0,15 Kg. nasa/día</a:t>
            </a:r>
            <a:endParaRPr lang="es-ES" dirty="0"/>
          </a:p>
        </p:txBody>
      </p:sp>
      <p:cxnSp>
        <p:nvCxnSpPr>
          <p:cNvPr id="32" name="31 Conector recto de flecha"/>
          <p:cNvCxnSpPr/>
          <p:nvPr/>
        </p:nvCxnSpPr>
        <p:spPr>
          <a:xfrm flipV="1">
            <a:off x="5940152" y="5085184"/>
            <a:ext cx="648072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5940152" y="4653136"/>
            <a:ext cx="648072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971600" y="5589240"/>
            <a:ext cx="7056784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No se puede sacar ninguna </a:t>
            </a:r>
            <a:r>
              <a:rPr lang="es-ES" b="1" smtClean="0">
                <a:latin typeface="Arial Black" pitchFamily="34" charset="0"/>
              </a:rPr>
              <a:t>conclusión sobre </a:t>
            </a:r>
            <a:r>
              <a:rPr lang="es-ES" b="1" dirty="0" smtClean="0">
                <a:latin typeface="Arial Black" pitchFamily="34" charset="0"/>
              </a:rPr>
              <a:t>la evolución en esta pesquería ya que las cifras se mueven dentro de los mismos márgenes de variación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908720"/>
            <a:ext cx="705678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Las capturas de peces pelágicos costeros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1907704" y="1340768"/>
            <a:ext cx="43204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115616" y="1844824"/>
            <a:ext cx="1584176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Caballa</a:t>
            </a:r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3275856" y="1340768"/>
            <a:ext cx="43204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843808" y="1844824"/>
            <a:ext cx="1008112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Boga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355976" y="1844824"/>
            <a:ext cx="1584176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Sardina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 rot="16200000" flipH="1">
            <a:off x="4788024" y="1340768"/>
            <a:ext cx="43204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228184" y="1844824"/>
            <a:ext cx="1584176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Chicharro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 rot="16200000" flipH="1">
            <a:off x="6588224" y="1340768"/>
            <a:ext cx="43204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Abrir llave"/>
          <p:cNvSpPr/>
          <p:nvPr/>
        </p:nvSpPr>
        <p:spPr>
          <a:xfrm rot="16200000">
            <a:off x="3995936" y="-171400"/>
            <a:ext cx="720080" cy="5616624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763688" y="3068960"/>
            <a:ext cx="5472608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Rendimientos altos: tonelada por lance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rot="5400000">
            <a:off x="2411760" y="3573016"/>
            <a:ext cx="720080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79512" y="4437112"/>
            <a:ext cx="396044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Estimaciones de biomasa 1980-1990: 16.000Tm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4139952" y="4797152"/>
            <a:ext cx="2088232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004048" y="5301208"/>
            <a:ext cx="3960440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En 2010-2011, </a:t>
            </a:r>
            <a:r>
              <a:rPr lang="es-ES" dirty="0" smtClean="0">
                <a:solidFill>
                  <a:srgbClr val="FF0000"/>
                </a:solidFill>
                <a:latin typeface="Arial Black" pitchFamily="34" charset="0"/>
              </a:rPr>
              <a:t>colapso</a:t>
            </a:r>
            <a:r>
              <a:rPr lang="es-ES" dirty="0" smtClean="0">
                <a:latin typeface="Arial Black" pitchFamily="34" charset="0"/>
              </a:rPr>
              <a:t> de la pesquería, por causas sin evaluar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1036" name="Picture 12" descr="http://thumbs.dreamstime.com/thumb_297/1218093380L2R9z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57192"/>
            <a:ext cx="2497460" cy="1524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196752"/>
            <a:ext cx="7056784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La pesquería de túnidos ha presentado fuertes oscilaciones a lo largo de las últimas décadas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4283968" y="2204864"/>
            <a:ext cx="576064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491880" y="2564904"/>
            <a:ext cx="2088232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Bonito - listado</a:t>
            </a:r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2843808" y="2996952"/>
            <a:ext cx="1297732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39552" y="3717032"/>
            <a:ext cx="4104456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Exceso de presión pesquera en aguas del Atlántico Centro Oriental</a:t>
            </a:r>
            <a:endParaRPr lang="es-ES" b="1" dirty="0">
              <a:latin typeface="Arial Black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5004048" y="3068960"/>
            <a:ext cx="1512168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788024" y="3789040"/>
            <a:ext cx="4104456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Variaciones climáticas en el área de distribución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63490" name="Picture 2" descr="Katsuwonus pelam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25144"/>
            <a:ext cx="3960440" cy="189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980728"/>
            <a:ext cx="7056784" cy="4001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 Black" pitchFamily="34" charset="0"/>
              </a:rPr>
              <a:t>Futuro de la pesquería canaria</a:t>
            </a:r>
            <a:endParaRPr lang="es-ES" sz="2000" b="1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772816"/>
            <a:ext cx="403244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Análisis más exhaustivo de los recursos pesqueros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5805264"/>
            <a:ext cx="4032448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Análisis de la estructura administrativa y comercial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32040" y="1772816"/>
            <a:ext cx="4032448" cy="9233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Transformación de especies (conservas) poco explotadas por su bajo precio de venta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32040" y="5661248"/>
            <a:ext cx="4032448" cy="923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Puesta en marcha de lonjas de subasta, controladas por cofradías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3528" y="3789040"/>
            <a:ext cx="4032448" cy="9233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Realizar evaluaciones continuadas para obtener series temporales amplias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32040" y="3789040"/>
            <a:ext cx="4032448" cy="923330"/>
          </a:xfrm>
          <a:prstGeom prst="rect">
            <a:avLst/>
          </a:prstGeom>
          <a:solidFill>
            <a:srgbClr val="C5B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</a:rPr>
              <a:t>Mejorar la regulación de la pesca recreativa como la profesional</a:t>
            </a:r>
            <a:endParaRPr lang="es-E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http://3.bp.blogspot.com/-O-az6OOfo8Y/TcL75tRZ4sI/AAAAAAAAAAU/SQeQckmG5H0/s1600/fondo-mar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11560" y="2636912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atin typeface="Arial Black" pitchFamily="34" charset="0"/>
              </a:rPr>
              <a:t>MUCHAS GRACIAS</a:t>
            </a:r>
            <a:endParaRPr lang="es-ES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24744"/>
            <a:ext cx="8280920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Ambos tipos de pesquerías se ven sometidas a cierta estacionalidad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5400000">
            <a:off x="4032337" y="2528503"/>
            <a:ext cx="1080120" cy="7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275856" y="3212976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Llegada de túnidos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6084168" y="2636912"/>
            <a:ext cx="288032" cy="1512168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300192" y="2708920"/>
            <a:ext cx="26642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Primavera y verano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00192" y="3573016"/>
            <a:ext cx="26642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Final de otoño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rot="5400000">
            <a:off x="2880209" y="3824647"/>
            <a:ext cx="1152128" cy="93689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691680" y="5013176"/>
            <a:ext cx="2088232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Ecología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11960" y="4869160"/>
            <a:ext cx="2376264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Condiciones climáticas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rot="16200000" flipH="1">
            <a:off x="4535996" y="3969060"/>
            <a:ext cx="864096" cy="50405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farm4.static.flickr.com/3066/2529178846_2cf629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880865" cy="2009404"/>
          </a:xfrm>
          <a:prstGeom prst="rect">
            <a:avLst/>
          </a:prstGeom>
          <a:noFill/>
        </p:spPr>
      </p:pic>
      <p:pic>
        <p:nvPicPr>
          <p:cNvPr id="8194" name="Picture 2" descr="http://estaticos01.cache.el-mundo.net/elmundo/imagenes/2006/11/20/116404046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916206"/>
            <a:ext cx="2281436" cy="162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1052736"/>
            <a:ext cx="68407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La evaluación del estado de los principales recursos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132856"/>
            <a:ext cx="2088232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¡¡ Problema !!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843808" y="2348880"/>
            <a:ext cx="100731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067944" y="2132856"/>
            <a:ext cx="2736304" cy="36933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Escasez de datos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4103948" y="2816932"/>
            <a:ext cx="72008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6200000" flipH="1">
            <a:off x="6012160" y="2780928"/>
            <a:ext cx="720080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843808" y="3429000"/>
            <a:ext cx="2736304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Series de Capturas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96136" y="3429000"/>
            <a:ext cx="2736304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Esfuerzo de pesca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26626" name="Picture 2" descr="http://casafluqua.com/blog/wp-content/uploads/2011/06/probl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1685260" cy="1554882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611560" y="5373216"/>
            <a:ext cx="2088232" cy="3693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Es primordial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2843808" y="4941168"/>
            <a:ext cx="72008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707904" y="4581128"/>
            <a:ext cx="4680520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Disponer de la captura total en peso y sus variaciones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843808" y="5589240"/>
            <a:ext cx="792088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707904" y="5661248"/>
            <a:ext cx="4680520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Obtener el esfuerzo realizado (mayor dificultad)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67544" y="6021288"/>
            <a:ext cx="2736304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Multitud de artes y aparejos diferentes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8" name="27 Conector recto de flecha"/>
          <p:cNvCxnSpPr>
            <a:stCxn id="26" idx="3"/>
          </p:cNvCxnSpPr>
          <p:nvPr/>
        </p:nvCxnSpPr>
        <p:spPr>
          <a:xfrm flipV="1">
            <a:off x="3203848" y="6093296"/>
            <a:ext cx="504056" cy="25115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alipedia.com/kalipediamedia/geografia/media/200704/17/geogeneral/20070417klpgeogra_156_Ies_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736304" cy="183899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771800" y="836712"/>
            <a:ext cx="388843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Más problemas…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556792"/>
            <a:ext cx="79208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Hasta la puesta en marcha del decreto de la primera venta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2987824" y="2636912"/>
            <a:ext cx="576064" cy="4320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275856" y="2132856"/>
            <a:ext cx="237626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El control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16200000" flipH="1">
            <a:off x="5508104" y="2636912"/>
            <a:ext cx="423664" cy="4236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619672" y="3140968"/>
            <a:ext cx="26642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Actividad pesquera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32040" y="3140968"/>
            <a:ext cx="26642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Captura obtenida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47864" y="3933056"/>
            <a:ext cx="26642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Imposible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707904" y="3573016"/>
            <a:ext cx="360040" cy="2880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0800000" flipV="1">
            <a:off x="5436096" y="3573016"/>
            <a:ext cx="360040" cy="2880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67544" y="5445224"/>
            <a:ext cx="2736304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Captura era adquirida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3563888" y="4725144"/>
            <a:ext cx="360040" cy="1916832"/>
          </a:xfrm>
          <a:prstGeom prst="leftBrace">
            <a:avLst>
              <a:gd name="adj1" fmla="val 8333"/>
              <a:gd name="adj2" fmla="val 50651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3995936" y="4797152"/>
            <a:ext cx="403244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En la misma embarcación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995936" y="5301208"/>
            <a:ext cx="4824536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Comprometida antes de su captura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139952" y="6165304"/>
            <a:ext cx="4608512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Impedía un mínimo seguimiento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rot="5400000">
            <a:off x="6192974" y="5912482"/>
            <a:ext cx="36004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844824"/>
            <a:ext cx="288032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Puerto de la Luz y de Las Palmas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27650" name="Picture 2" descr="La isleta en Gran Can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3792488" cy="2844368"/>
          </a:xfrm>
          <a:prstGeom prst="rect">
            <a:avLst/>
          </a:prstGeom>
          <a:noFill/>
        </p:spPr>
      </p:pic>
      <p:pic>
        <p:nvPicPr>
          <p:cNvPr id="27652" name="Picture 4" descr="http://us.123rf.com/400wm/400/400/ja_rek/ja_rek0708/ja_rek070800023/1424288-puerto-en-agadir-marruec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3810000" cy="2808312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23528" y="5085184"/>
            <a:ext cx="28803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Puerto de </a:t>
            </a:r>
            <a:r>
              <a:rPr lang="es-ES" dirty="0" err="1" smtClean="0">
                <a:latin typeface="Arial Black" pitchFamily="34" charset="0"/>
              </a:rPr>
              <a:t>Agadir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5536" y="3429000"/>
            <a:ext cx="288032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Gran cantidad de especies </a:t>
            </a:r>
            <a:r>
              <a:rPr lang="es-ES" dirty="0" err="1" smtClean="0">
                <a:latin typeface="Arial Black" pitchFamily="34" charset="0"/>
              </a:rPr>
              <a:t>demersales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8" name="27 Flecha circular"/>
          <p:cNvSpPr/>
          <p:nvPr/>
        </p:nvSpPr>
        <p:spPr>
          <a:xfrm rot="12533696">
            <a:off x="2780773" y="3436872"/>
            <a:ext cx="1379219" cy="1882701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Flecha circular"/>
          <p:cNvSpPr/>
          <p:nvPr/>
        </p:nvSpPr>
        <p:spPr>
          <a:xfrm rot="19077403">
            <a:off x="2792688" y="2064383"/>
            <a:ext cx="1379219" cy="1882701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247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29600" cy="1143000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es-ES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MATERIAL Y MÉTODOS</a:t>
            </a:r>
            <a:endParaRPr lang="es-ES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1157</TotalTime>
  <Words>1589</Words>
  <Application>Microsoft Office PowerPoint</Application>
  <PresentationFormat>Presentación en pantalla (4:3)</PresentationFormat>
  <Paragraphs>531</Paragraphs>
  <Slides>48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Flujo</vt:lpstr>
      <vt:lpstr>Diapositiva 1</vt:lpstr>
      <vt:lpstr>Diapositiva 2</vt:lpstr>
      <vt:lpstr>INTRODUCCIÓN</vt:lpstr>
      <vt:lpstr>Diapositiva 4</vt:lpstr>
      <vt:lpstr>Diapositiva 5</vt:lpstr>
      <vt:lpstr>Diapositiva 6</vt:lpstr>
      <vt:lpstr>Diapositiva 7</vt:lpstr>
      <vt:lpstr>Diapositiva 8</vt:lpstr>
      <vt:lpstr>MATERIAL Y MÉTODOS</vt:lpstr>
      <vt:lpstr>Diapositiva 10</vt:lpstr>
      <vt:lpstr>Diapositiva 11</vt:lpstr>
      <vt:lpstr>Diapositiva 12</vt:lpstr>
      <vt:lpstr>Diapositiva 13</vt:lpstr>
      <vt:lpstr>RESULTADOS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DISCUSIÓN</vt:lpstr>
      <vt:lpstr>Diapositiva 44</vt:lpstr>
      <vt:lpstr>Diapositiva 45</vt:lpstr>
      <vt:lpstr>Diapositiva 46</vt:lpstr>
      <vt:lpstr>Diapositiva 47</vt:lpstr>
      <vt:lpstr>Diapositiva 48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</dc:creator>
  <cp:lastModifiedBy>Javi</cp:lastModifiedBy>
  <cp:revision>226</cp:revision>
  <dcterms:created xsi:type="dcterms:W3CDTF">2011-07-01T10:12:57Z</dcterms:created>
  <dcterms:modified xsi:type="dcterms:W3CDTF">2011-07-05T21:24:08Z</dcterms:modified>
</cp:coreProperties>
</file>