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9" r:id="rId5"/>
    <p:sldId id="260" r:id="rId6"/>
    <p:sldId id="265" r:id="rId7"/>
    <p:sldId id="257" r:id="rId8"/>
    <p:sldId id="263" r:id="rId9"/>
    <p:sldId id="261" r:id="rId10"/>
    <p:sldId id="258" r:id="rId11"/>
    <p:sldId id="262" r:id="rId12"/>
    <p:sldId id="266" r:id="rId13"/>
    <p:sldId id="267" r:id="rId14"/>
    <p:sldId id="268" r:id="rId15"/>
    <p:sldId id="264" r:id="rId16"/>
  </p:sldIdLst>
  <p:sldSz cx="9144000" cy="6858000" type="screen4x3"/>
  <p:notesSz cx="6881813" cy="100155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2C0"/>
    <a:srgbClr val="AC6B12"/>
    <a:srgbClr val="EDE7DA"/>
    <a:srgbClr val="B299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7DA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FA9B9-E2D1-4CFC-A7E2-ABDB0187D5A9}" type="datetimeFigureOut">
              <a:rPr lang="es-ES" smtClean="0"/>
              <a:pPr/>
              <a:t>16/09/2010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FEE4-474C-4DA5-BDDA-B5744D87824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sanchezs@pas.ulpgc.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rue.org/export/sites/Crue/procbolonia/documentos/antecedentes/Comunicado_Lovaina_Ministerio_es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c.europa.eu/research/era/pdf/era_gp_final_es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172C0"/>
                </a:solidFill>
              </a:rPr>
              <a:t>Las aulas virtuales de apoyo a la docencia y la investigación</a:t>
            </a:r>
            <a:endParaRPr lang="es-ES" b="1" dirty="0">
              <a:solidFill>
                <a:srgbClr val="0172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4000504"/>
            <a:ext cx="7486680" cy="1752600"/>
          </a:xfrm>
        </p:spPr>
        <p:txBody>
          <a:bodyPr>
            <a:normAutofit lnSpcReduction="10000"/>
          </a:bodyPr>
          <a:lstStyle/>
          <a:p>
            <a:r>
              <a:rPr lang="es-ES" sz="2800" dirty="0" smtClean="0">
                <a:solidFill>
                  <a:srgbClr val="AC6B12"/>
                </a:solidFill>
              </a:rPr>
              <a:t>José A. Sánchez Suárez</a:t>
            </a:r>
          </a:p>
          <a:p>
            <a:endParaRPr lang="es-ES" sz="2800" dirty="0" smtClean="0">
              <a:solidFill>
                <a:srgbClr val="AC6B12"/>
              </a:solidFill>
            </a:endParaRPr>
          </a:p>
          <a:p>
            <a:r>
              <a:rPr lang="es-ES" sz="2400" b="1" dirty="0">
                <a:solidFill>
                  <a:srgbClr val="B29962"/>
                </a:solidFill>
              </a:rPr>
              <a:t>IV Jornadas BUCLE sobre Bibliotecas Universitarias </a:t>
            </a:r>
            <a:endParaRPr lang="es-ES" sz="2400" b="1" dirty="0" smtClean="0">
              <a:solidFill>
                <a:srgbClr val="B29962"/>
              </a:solidFill>
            </a:endParaRPr>
          </a:p>
          <a:p>
            <a:r>
              <a:rPr lang="es-ES" sz="2000" b="1" dirty="0" smtClean="0">
                <a:solidFill>
                  <a:srgbClr val="B29962"/>
                </a:solidFill>
              </a:rPr>
              <a:t>Ávila 16 y 17 de septiembre 2010</a:t>
            </a:r>
            <a:endParaRPr lang="es-ES" sz="2000" b="1" dirty="0">
              <a:solidFill>
                <a:srgbClr val="B29962"/>
              </a:solidFill>
            </a:endParaRPr>
          </a:p>
        </p:txBody>
      </p:sp>
      <p:pic>
        <p:nvPicPr>
          <p:cNvPr id="6" name="5 Imagen" descr="marcadorp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marcadorp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889248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marcadorp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81899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149080"/>
            <a:ext cx="818038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marcadorp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8513763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704856" cy="300188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0172C0"/>
                </a:solidFill>
              </a:rPr>
              <a:t>Gracias</a:t>
            </a:r>
          </a:p>
          <a:p>
            <a:r>
              <a:rPr lang="es-ES" sz="2400" b="1" dirty="0" smtClean="0">
                <a:solidFill>
                  <a:srgbClr val="AC6B12"/>
                </a:solidFill>
              </a:rPr>
              <a:t>José </a:t>
            </a:r>
            <a:r>
              <a:rPr lang="es-ES" sz="2400" b="1" dirty="0" smtClean="0">
                <a:solidFill>
                  <a:srgbClr val="AC6B12"/>
                </a:solidFill>
              </a:rPr>
              <a:t>A. Sánchez Suárez (</a:t>
            </a:r>
            <a:r>
              <a:rPr lang="es-ES" sz="2400" b="1" dirty="0" err="1" smtClean="0">
                <a:solidFill>
                  <a:srgbClr val="AC6B12"/>
                </a:solidFill>
              </a:rPr>
              <a:t>Siqui</a:t>
            </a:r>
            <a:r>
              <a:rPr lang="es-ES" sz="2400" b="1" dirty="0" smtClean="0">
                <a:solidFill>
                  <a:srgbClr val="AC6B12"/>
                </a:solidFill>
              </a:rPr>
              <a:t>)</a:t>
            </a:r>
          </a:p>
          <a:p>
            <a:r>
              <a:rPr lang="es-ES" sz="2400" dirty="0" smtClean="0">
                <a:solidFill>
                  <a:srgbClr val="AC6B12"/>
                </a:solidFill>
              </a:rPr>
              <a:t>Biblioteca Universitaria de Las Palmas de Gran Canaria</a:t>
            </a:r>
          </a:p>
          <a:p>
            <a:r>
              <a:rPr lang="es-ES" sz="2400" dirty="0" smtClean="0">
                <a:solidFill>
                  <a:srgbClr val="AC6B12"/>
                </a:solidFill>
              </a:rPr>
              <a:t>928-458-678</a:t>
            </a:r>
          </a:p>
          <a:p>
            <a:r>
              <a:rPr lang="es-ES" sz="2400" dirty="0" smtClean="0">
                <a:solidFill>
                  <a:srgbClr val="AC6B12"/>
                </a:solidFill>
                <a:hlinkClick r:id="rId2"/>
              </a:rPr>
              <a:t>jsanchezs@pas.ulpgc.es</a:t>
            </a:r>
            <a:endParaRPr lang="es-ES" sz="2400" dirty="0">
              <a:solidFill>
                <a:srgbClr val="AC6B12"/>
              </a:solidFill>
            </a:endParaRPr>
          </a:p>
        </p:txBody>
      </p:sp>
      <p:pic>
        <p:nvPicPr>
          <p:cNvPr id="6" name="5 Imagen" descr="marcadorp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992888" cy="460851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3400" b="1" dirty="0" smtClean="0">
                <a:solidFill>
                  <a:srgbClr val="0172C0"/>
                </a:solidFill>
              </a:rPr>
              <a:t> Facilitar el acceso y culminación de los estudios.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3400" b="1" dirty="0" smtClean="0">
                <a:solidFill>
                  <a:srgbClr val="0172C0"/>
                </a:solidFill>
              </a:rPr>
              <a:t> Aprendizaje permanente.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3400" b="1" dirty="0" smtClean="0">
                <a:solidFill>
                  <a:srgbClr val="0172C0"/>
                </a:solidFill>
              </a:rPr>
              <a:t>  Dotar a los estudiantes en las habilidades, competencias  y conocimientos avanzados  para su integración en la vida laboral.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3400" b="1" dirty="0" smtClean="0">
                <a:solidFill>
                  <a:srgbClr val="0172C0"/>
                </a:solidFill>
              </a:rPr>
              <a:t> Aprendizaje basado en el estudiante.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3400" b="1" dirty="0" smtClean="0">
                <a:solidFill>
                  <a:srgbClr val="0172C0"/>
                </a:solidFill>
              </a:rPr>
              <a:t>  La educación debe basarse en la innovación y la creatividad 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3400" b="1" dirty="0" smtClean="0">
                <a:solidFill>
                  <a:srgbClr val="0172C0"/>
                </a:solidFill>
              </a:rPr>
              <a:t>  Internacionalización de instituciones académicas y colaboración para el desarrollo sostenible.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3400" b="1" dirty="0" smtClean="0">
                <a:solidFill>
                  <a:srgbClr val="0172C0"/>
                </a:solidFill>
              </a:rPr>
              <a:t> Movilidad de estudiantes, docentes, investigadores y personal administrativo.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3400" b="1" dirty="0" smtClean="0">
                <a:solidFill>
                  <a:srgbClr val="0172C0"/>
                </a:solidFill>
              </a:rPr>
              <a:t> Creación de un sistema cooperación para asegurar un nivel de calidad para el desarrollo de criterios y metodologías comparables.</a:t>
            </a:r>
            <a:endParaRPr lang="es-ES" sz="1500" b="1" dirty="0" smtClean="0">
              <a:solidFill>
                <a:srgbClr val="0172C0"/>
              </a:solidFill>
              <a:hlinkClick r:id="rId2"/>
            </a:endParaRPr>
          </a:p>
          <a:p>
            <a:pPr algn="r"/>
            <a:endParaRPr lang="es-ES" sz="1500" b="1" dirty="0" smtClean="0">
              <a:solidFill>
                <a:srgbClr val="0172C0"/>
              </a:solidFill>
              <a:hlinkClick r:id="rId2"/>
            </a:endParaRPr>
          </a:p>
          <a:p>
            <a:pPr algn="r"/>
            <a:endParaRPr lang="es-ES" sz="1500" b="1" dirty="0" smtClean="0">
              <a:solidFill>
                <a:srgbClr val="0172C0"/>
              </a:solidFill>
              <a:hlinkClick r:id="rId2"/>
            </a:endParaRPr>
          </a:p>
          <a:p>
            <a:pPr algn="r"/>
            <a:r>
              <a:rPr lang="es-ES" sz="2500" dirty="0" smtClean="0">
                <a:solidFill>
                  <a:srgbClr val="0172C0"/>
                </a:solidFill>
                <a:hlinkClick r:id="rId2"/>
              </a:rPr>
              <a:t>El proceso de Bolonia 2020. El Espacio Europeo de Educación Superior en la nueva década. Lovaina 2009</a:t>
            </a:r>
            <a:endParaRPr lang="es-ES" sz="2500" dirty="0">
              <a:solidFill>
                <a:srgbClr val="0172C0"/>
              </a:solidFill>
            </a:endParaRPr>
          </a:p>
        </p:txBody>
      </p:sp>
      <p:pic>
        <p:nvPicPr>
          <p:cNvPr id="7" name="6 Imagen" descr="marcadorp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648072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AC6B12"/>
                </a:solidFill>
              </a:rPr>
              <a:t>Espacio Europeo de Enseñanza Superior</a:t>
            </a:r>
            <a:endParaRPr lang="es-ES" sz="3200" b="1" dirty="0">
              <a:solidFill>
                <a:srgbClr val="AC6B1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7772400" cy="1224136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AC6B12"/>
                </a:solidFill>
              </a:rPr>
              <a:t>Espacio Europeo de Investigación </a:t>
            </a:r>
            <a:endParaRPr lang="es-ES" sz="3200" b="1" dirty="0">
              <a:solidFill>
                <a:srgbClr val="AC6B1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704856" cy="37444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Crear instituciones de investigación excelentes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Intercambiar de forma efectiva los conocimientos.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Establecer programas y prioridades de investigación.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Desarrollar una infraestructuras de investigación adecuadas.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Potenciar la circulación de los investigadores europeos.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Abrir el EEI a regiones vecinas de la Unión Europea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endParaRPr lang="es-ES" sz="1800" dirty="0" smtClean="0">
              <a:solidFill>
                <a:srgbClr val="0172C0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s-ES" sz="1200" dirty="0" smtClean="0">
                <a:solidFill>
                  <a:srgbClr val="0172C0"/>
                </a:solidFill>
                <a:hlinkClick r:id="rId2"/>
              </a:rPr>
              <a:t>Libro verde: El Espacio Europeo de Investigación: nuevas perspectivas</a:t>
            </a:r>
            <a:endParaRPr lang="es-ES" sz="1200" dirty="0" smtClean="0">
              <a:solidFill>
                <a:srgbClr val="0172C0"/>
              </a:solidFill>
            </a:endParaRPr>
          </a:p>
          <a:p>
            <a:pPr>
              <a:buFont typeface="Arial" charset="0"/>
              <a:buChar char="•"/>
            </a:pPr>
            <a:endParaRPr lang="es-ES" sz="2400" b="1" dirty="0">
              <a:solidFill>
                <a:srgbClr val="B29962"/>
              </a:solidFill>
            </a:endParaRPr>
          </a:p>
        </p:txBody>
      </p:sp>
      <p:pic>
        <p:nvPicPr>
          <p:cNvPr id="6" name="5 Imagen" descr="marcadorp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7772400" cy="1224136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AC6B12"/>
                </a:solidFill>
              </a:rPr>
              <a:t>REBIUN: Plan estratégico 2007-2010</a:t>
            </a:r>
            <a:endParaRPr lang="es-ES" sz="3200" b="1" dirty="0">
              <a:solidFill>
                <a:srgbClr val="AC6B1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704856" cy="3744416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Integrar progresivamente nuevos servicios y proyectos universitarios que respondan a las necesidades reales de la universidad en el nuevo marco de EEES y EEI.</a:t>
            </a:r>
          </a:p>
          <a:p>
            <a:pPr algn="just"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Integrar la biblioteca digital en los campus virtuales de las universidades y potenciar el aprendizaje en red de nuestros estudiantes y profesores.</a:t>
            </a:r>
          </a:p>
          <a:p>
            <a:pPr algn="just"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Potenciar nuevos servicios bibliotecarios para la investigación e innovación</a:t>
            </a:r>
          </a:p>
          <a:p>
            <a:pPr algn="just"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Compartir buenas prácticas y experiencias en formación de profesionales relacionadas con la investigación  el e-</a:t>
            </a:r>
            <a:r>
              <a:rPr lang="es-ES" sz="1800" dirty="0" err="1" smtClean="0">
                <a:solidFill>
                  <a:srgbClr val="0172C0"/>
                </a:solidFill>
              </a:rPr>
              <a:t>learning</a:t>
            </a:r>
            <a:r>
              <a:rPr lang="es-ES" sz="1800" dirty="0" smtClean="0">
                <a:solidFill>
                  <a:srgbClr val="0172C0"/>
                </a:solidFill>
              </a:rPr>
              <a:t>.</a:t>
            </a:r>
          </a:p>
        </p:txBody>
      </p:sp>
      <p:pic>
        <p:nvPicPr>
          <p:cNvPr id="6" name="5 Imagen" descr="marcadorp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7772400" cy="1224136"/>
          </a:xfrm>
        </p:spPr>
        <p:txBody>
          <a:bodyPr>
            <a:normAutofit/>
          </a:bodyPr>
          <a:lstStyle/>
          <a:p>
            <a:r>
              <a:rPr lang="es-ES" sz="2600" b="1" dirty="0" smtClean="0">
                <a:solidFill>
                  <a:srgbClr val="AC6B12"/>
                </a:solidFill>
              </a:rPr>
              <a:t>Aulas Virtuales de Apoyo a la Docencia y la Investigación</a:t>
            </a:r>
            <a:endParaRPr lang="es-ES" sz="2600" b="1" dirty="0">
              <a:solidFill>
                <a:srgbClr val="AC6B1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704856" cy="3001888"/>
          </a:xfrm>
        </p:spPr>
        <p:txBody>
          <a:bodyPr>
            <a:norm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es-ES" sz="1400" dirty="0" smtClean="0">
                <a:solidFill>
                  <a:srgbClr val="0172C0"/>
                </a:solidFill>
              </a:rPr>
              <a:t> </a:t>
            </a:r>
            <a:r>
              <a:rPr lang="es-ES" sz="1800" dirty="0" smtClean="0">
                <a:solidFill>
                  <a:srgbClr val="0172C0"/>
                </a:solidFill>
              </a:rPr>
              <a:t>Apoyar iniciativas relacionadas con la innovación educativa</a:t>
            </a:r>
          </a:p>
          <a:p>
            <a:pPr lvl="1" algn="just"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Facilitar a la comunidad docente e investigadora ambientes virtuales que de interacción que vayan más allá de las LMS.</a:t>
            </a:r>
          </a:p>
          <a:p>
            <a:pPr lvl="1" algn="just">
              <a:buFont typeface="Arial" charset="0"/>
              <a:buChar char="•"/>
            </a:pPr>
            <a:r>
              <a:rPr lang="es-ES" sz="1800" dirty="0">
                <a:solidFill>
                  <a:srgbClr val="0172C0"/>
                </a:solidFill>
              </a:rPr>
              <a:t> </a:t>
            </a:r>
            <a:r>
              <a:rPr lang="es-ES" sz="1800" dirty="0" smtClean="0">
                <a:solidFill>
                  <a:srgbClr val="0172C0"/>
                </a:solidFill>
              </a:rPr>
              <a:t> Investigar y difundir políticas de enseñanza y aprendizaje que se adapten a las políticas establecidas EEES</a:t>
            </a:r>
          </a:p>
          <a:p>
            <a:pPr lvl="1" algn="just"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Facilitar los mecanismos necesarios para la difusión investigadora de nuestras universidades. </a:t>
            </a:r>
          </a:p>
          <a:p>
            <a:pPr>
              <a:buFont typeface="Arial" charset="0"/>
              <a:buChar char="•"/>
            </a:pPr>
            <a:endParaRPr lang="es-ES" sz="2400" b="1" dirty="0">
              <a:solidFill>
                <a:srgbClr val="B29962"/>
              </a:solidFill>
            </a:endParaRPr>
          </a:p>
        </p:txBody>
      </p:sp>
      <p:pic>
        <p:nvPicPr>
          <p:cNvPr id="6" name="5 Imagen" descr="marcadorp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197" y="908720"/>
            <a:ext cx="7762227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7772400" cy="1224136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AC6B12"/>
                </a:solidFill>
              </a:rPr>
              <a:t>Entornos virtuales de Enseñanza</a:t>
            </a:r>
            <a:endParaRPr lang="es-ES" sz="3200" b="1" dirty="0">
              <a:solidFill>
                <a:srgbClr val="AC6B1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704856" cy="300188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LMS (</a:t>
            </a:r>
            <a:r>
              <a:rPr lang="es-ES" sz="1800" dirty="0" err="1" smtClean="0">
                <a:solidFill>
                  <a:srgbClr val="0172C0"/>
                </a:solidFill>
              </a:rPr>
              <a:t>Moodle</a:t>
            </a:r>
            <a:r>
              <a:rPr lang="es-ES" sz="1800" dirty="0" smtClean="0">
                <a:solidFill>
                  <a:srgbClr val="0172C0"/>
                </a:solidFill>
              </a:rPr>
              <a:t>, </a:t>
            </a:r>
            <a:r>
              <a:rPr lang="es-ES" sz="1800" dirty="0" err="1" smtClean="0">
                <a:solidFill>
                  <a:srgbClr val="0172C0"/>
                </a:solidFill>
              </a:rPr>
              <a:t>Sakai</a:t>
            </a:r>
            <a:r>
              <a:rPr lang="es-ES" sz="1800" dirty="0" smtClean="0">
                <a:solidFill>
                  <a:srgbClr val="0172C0"/>
                </a:solidFill>
              </a:rPr>
              <a:t>…)</a:t>
            </a:r>
          </a:p>
          <a:p>
            <a:pPr lvl="1" algn="just">
              <a:buFont typeface="Arial" pitchFamily="34" charset="0"/>
              <a:buChar char="•"/>
            </a:pPr>
            <a:r>
              <a:rPr lang="es-ES" sz="1400" dirty="0" smtClean="0">
                <a:solidFill>
                  <a:srgbClr val="0172C0"/>
                </a:solidFill>
              </a:rPr>
              <a:t> Foros, chat,  blog, wiki, etc.</a:t>
            </a:r>
          </a:p>
          <a:p>
            <a:pPr algn="just">
              <a:buFont typeface="Arial" pitchFamily="34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Web </a:t>
            </a:r>
            <a:r>
              <a:rPr lang="es-ES" sz="1800" dirty="0" err="1" smtClean="0">
                <a:solidFill>
                  <a:srgbClr val="0172C0"/>
                </a:solidFill>
              </a:rPr>
              <a:t>conferecing</a:t>
            </a:r>
            <a:r>
              <a:rPr lang="es-ES" sz="1800" dirty="0" smtClean="0">
                <a:solidFill>
                  <a:srgbClr val="0172C0"/>
                </a:solidFill>
              </a:rPr>
              <a:t> (</a:t>
            </a:r>
            <a:r>
              <a:rPr lang="es-ES" sz="1800" dirty="0" err="1" smtClean="0">
                <a:solidFill>
                  <a:srgbClr val="0172C0"/>
                </a:solidFill>
              </a:rPr>
              <a:t>Webex</a:t>
            </a:r>
            <a:r>
              <a:rPr lang="es-ES" sz="1800" dirty="0" smtClean="0">
                <a:solidFill>
                  <a:srgbClr val="0172C0"/>
                </a:solidFill>
              </a:rPr>
              <a:t>, </a:t>
            </a:r>
            <a:r>
              <a:rPr lang="es-ES" sz="1800" dirty="0" err="1" smtClean="0">
                <a:solidFill>
                  <a:srgbClr val="0172C0"/>
                </a:solidFill>
              </a:rPr>
              <a:t>Adobeconnectpro</a:t>
            </a:r>
            <a:r>
              <a:rPr lang="es-ES" sz="1800" dirty="0" smtClean="0">
                <a:solidFill>
                  <a:srgbClr val="0172C0"/>
                </a:solidFill>
              </a:rPr>
              <a:t>, </a:t>
            </a:r>
            <a:r>
              <a:rPr lang="es-ES" sz="1800" dirty="0" err="1" smtClean="0">
                <a:solidFill>
                  <a:srgbClr val="0172C0"/>
                </a:solidFill>
              </a:rPr>
              <a:t>Wimba</a:t>
            </a:r>
            <a:r>
              <a:rPr lang="es-ES" sz="1800" dirty="0" smtClean="0">
                <a:solidFill>
                  <a:srgbClr val="0172C0"/>
                </a:solidFill>
              </a:rPr>
              <a:t>…)</a:t>
            </a:r>
          </a:p>
          <a:p>
            <a:pPr lvl="1" algn="just">
              <a:buFont typeface="Arial" pitchFamily="34" charset="0"/>
              <a:buChar char="•"/>
            </a:pPr>
            <a:r>
              <a:rPr lang="es-ES" sz="1400" dirty="0" smtClean="0">
                <a:solidFill>
                  <a:srgbClr val="0172C0"/>
                </a:solidFill>
              </a:rPr>
              <a:t> Chat, compartir pantalla, evaluación, grabación</a:t>
            </a:r>
          </a:p>
          <a:p>
            <a:pPr algn="just">
              <a:buFont typeface="Arial" pitchFamily="34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Tutoriales Multimedia</a:t>
            </a:r>
          </a:p>
          <a:p>
            <a:pPr algn="just">
              <a:buFont typeface="Arial" pitchFamily="34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Web 2.0</a:t>
            </a:r>
          </a:p>
          <a:p>
            <a:pPr lvl="1" algn="just"/>
            <a:endParaRPr lang="es-ES" sz="1400" dirty="0">
              <a:solidFill>
                <a:srgbClr val="0172C0"/>
              </a:solidFill>
            </a:endParaRPr>
          </a:p>
        </p:txBody>
      </p:sp>
      <p:pic>
        <p:nvPicPr>
          <p:cNvPr id="6" name="5 Imagen" descr="marcadorp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504056"/>
          </a:xfrm>
        </p:spPr>
        <p:txBody>
          <a:bodyPr>
            <a:normAutofit/>
          </a:bodyPr>
          <a:lstStyle/>
          <a:p>
            <a:r>
              <a:rPr lang="es-ES" sz="2600" b="1" dirty="0" smtClean="0">
                <a:solidFill>
                  <a:srgbClr val="AC6B12"/>
                </a:solidFill>
              </a:rPr>
              <a:t>Apoyo a la docencia</a:t>
            </a:r>
            <a:endParaRPr lang="es-ES" sz="2600" b="1" dirty="0">
              <a:solidFill>
                <a:srgbClr val="AC6B1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704856" cy="46531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Potenciar el trabajo  y proyectos colaborativos de los docentes con colegas de la universidad o de otras instituciones. 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>
                <a:solidFill>
                  <a:srgbClr val="0172C0"/>
                </a:solidFill>
              </a:rPr>
              <a:t> </a:t>
            </a:r>
            <a:r>
              <a:rPr lang="es-ES" sz="1800" dirty="0" smtClean="0">
                <a:solidFill>
                  <a:srgbClr val="0172C0"/>
                </a:solidFill>
              </a:rPr>
              <a:t>Apoyar a los docentes en la adaptación de portafolios a los entornos virtuales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>
                <a:solidFill>
                  <a:srgbClr val="0172C0"/>
                </a:solidFill>
              </a:rPr>
              <a:t> </a:t>
            </a:r>
            <a:r>
              <a:rPr lang="es-ES" sz="1800" dirty="0" smtClean="0">
                <a:solidFill>
                  <a:srgbClr val="0172C0"/>
                </a:solidFill>
              </a:rPr>
              <a:t>Potenciar la creación de recursos didácticos de forma cooperativa y en acceso abierto. 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>
                <a:solidFill>
                  <a:srgbClr val="0172C0"/>
                </a:solidFill>
              </a:rPr>
              <a:t> </a:t>
            </a:r>
            <a:r>
              <a:rPr lang="es-ES" sz="1800" dirty="0" smtClean="0">
                <a:solidFill>
                  <a:srgbClr val="0172C0"/>
                </a:solidFill>
              </a:rPr>
              <a:t>Trabajar de forma cooperativa para la elaboración de materiales multimedia y objetos de aprendizaje destinados al aprendizaje virtual y presencial.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>
                <a:solidFill>
                  <a:srgbClr val="0172C0"/>
                </a:solidFill>
              </a:rPr>
              <a:t> </a:t>
            </a:r>
            <a:r>
              <a:rPr lang="es-ES" sz="1800" dirty="0" smtClean="0">
                <a:solidFill>
                  <a:srgbClr val="0172C0"/>
                </a:solidFill>
              </a:rPr>
              <a:t>Formar y difundir  entre los docentes los recursos electrónicos  relacionados con  su área de conocimiento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s-ES" sz="1800" dirty="0">
                <a:solidFill>
                  <a:srgbClr val="0172C0"/>
                </a:solidFill>
              </a:rPr>
              <a:t> </a:t>
            </a:r>
            <a:r>
              <a:rPr lang="es-ES" sz="1800" dirty="0" smtClean="0">
                <a:solidFill>
                  <a:srgbClr val="0172C0"/>
                </a:solidFill>
              </a:rPr>
              <a:t>Apoyar a los docentes en la incorporación de la web 2.0 en los procesos de enseñanza, proporcionándoles las herramientas y formación necesarias.</a:t>
            </a:r>
          </a:p>
          <a:p>
            <a:pPr algn="just">
              <a:buFont typeface="Arial" charset="0"/>
              <a:buChar char="•"/>
            </a:pPr>
            <a:endParaRPr lang="es-ES" sz="1800" dirty="0" smtClean="0">
              <a:solidFill>
                <a:srgbClr val="0172C0"/>
              </a:solidFill>
            </a:endParaRPr>
          </a:p>
          <a:p>
            <a:pPr algn="just">
              <a:buFont typeface="Arial" charset="0"/>
              <a:buChar char="•"/>
            </a:pPr>
            <a:endParaRPr lang="es-ES" sz="1800" dirty="0">
              <a:solidFill>
                <a:srgbClr val="0172C0"/>
              </a:solidFill>
            </a:endParaRPr>
          </a:p>
        </p:txBody>
      </p:sp>
      <p:pic>
        <p:nvPicPr>
          <p:cNvPr id="5" name="4 Imagen" descr="avilapp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7704856" cy="1121664"/>
          </a:xfrm>
          <a:prstGeom prst="rect">
            <a:avLst/>
          </a:prstGeom>
        </p:spPr>
      </p:pic>
      <p:pic>
        <p:nvPicPr>
          <p:cNvPr id="6" name="5 Imagen" descr="marcadorp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72008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AC6B12"/>
                </a:solidFill>
              </a:rPr>
              <a:t>Apoyo a la investigación</a:t>
            </a:r>
            <a:endParaRPr lang="es-ES" sz="3200" b="1" dirty="0">
              <a:solidFill>
                <a:srgbClr val="AC6B1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204864"/>
            <a:ext cx="7848872" cy="465313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Apoyar la formación de nuevos investigadores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Asesorar a los investigadores y docentes en los procesos de acreditación y habilitación.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Facilitar a los investigadores herramientas que les permita ponerse en contacto con otros por medio de videoconferencia o </a:t>
            </a:r>
            <a:r>
              <a:rPr lang="es-ES" sz="1800" dirty="0" err="1" smtClean="0">
                <a:solidFill>
                  <a:srgbClr val="0172C0"/>
                </a:solidFill>
              </a:rPr>
              <a:t>webconferencing</a:t>
            </a:r>
            <a:r>
              <a:rPr lang="es-ES" sz="1800" dirty="0" smtClean="0">
                <a:solidFill>
                  <a:srgbClr val="0172C0"/>
                </a:solidFill>
              </a:rPr>
              <a:t>.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Difundir la convocatoria de ayudas a la investigación.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Formar a los investigadores en los recursos electrónicos.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Desarrollar políticas para potenciar el acceso abierto y la defensa de derechos de autor.</a:t>
            </a:r>
          </a:p>
          <a:p>
            <a:pPr algn="just">
              <a:lnSpc>
                <a:spcPct val="160000"/>
              </a:lnSpc>
              <a:buFont typeface="Arial" charset="0"/>
              <a:buChar char="•"/>
            </a:pPr>
            <a:r>
              <a:rPr lang="es-ES" sz="1800" dirty="0" smtClean="0">
                <a:solidFill>
                  <a:srgbClr val="0172C0"/>
                </a:solidFill>
              </a:rPr>
              <a:t> Definir políticas de apoyo  a los  grupos virtuales de investigación y a los campos de excelencia </a:t>
            </a:r>
          </a:p>
          <a:p>
            <a:pPr>
              <a:buFont typeface="Arial" charset="0"/>
              <a:buChar char="•"/>
            </a:pPr>
            <a:endParaRPr lang="es-ES" sz="2400" b="1" dirty="0" smtClean="0">
              <a:solidFill>
                <a:srgbClr val="B29962"/>
              </a:solidFill>
            </a:endParaRPr>
          </a:p>
        </p:txBody>
      </p:sp>
      <p:pic>
        <p:nvPicPr>
          <p:cNvPr id="6" name="5 Imagen" descr="marcadorp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7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1EE094A6A387BB4BB169E9FE176A3D1D" ma:contentTypeVersion="" ma:contentTypeDescription="" ma:contentTypeScope="" ma:versionID="e816d401b140524e6e718f6d56818168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D9CAAE3-0DF8-48D2-ADF9-F316FE6DAF6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CD278D7-B1E7-476E-B8A9-9DE7EABE19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645</Words>
  <Application>Microsoft Office PowerPoint</Application>
  <PresentationFormat>Presentación en pantalla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Las aulas virtuales de apoyo a la docencia y la investigación</vt:lpstr>
      <vt:lpstr>Espacio Europeo de Enseñanza Superior</vt:lpstr>
      <vt:lpstr>Espacio Europeo de Investigación </vt:lpstr>
      <vt:lpstr>REBIUN: Plan estratégico 2007-2010</vt:lpstr>
      <vt:lpstr>Aulas Virtuales de Apoyo a la Docencia y la Investigación</vt:lpstr>
      <vt:lpstr>Diapositiva 6</vt:lpstr>
      <vt:lpstr>Entornos virtuales de Enseñanza</vt:lpstr>
      <vt:lpstr>Apoyo a la docencia</vt:lpstr>
      <vt:lpstr>Apoyo a la investigación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aulas virtuales de apoyo a la docencia y la investigación</dc:title>
  <dc:creator>Siqui</dc:creator>
  <cp:lastModifiedBy>siqui</cp:lastModifiedBy>
  <cp:revision>54</cp:revision>
  <dcterms:created xsi:type="dcterms:W3CDTF">2010-09-02T11:42:48Z</dcterms:created>
  <dcterms:modified xsi:type="dcterms:W3CDTF">2010-09-16T20:53:05Z</dcterms:modified>
  <cp:contentType>_Docs_</cp:contentType>
</cp:coreProperties>
</file>