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58" r:id="rId2"/>
    <p:sldId id="365" r:id="rId3"/>
    <p:sldId id="418" r:id="rId4"/>
    <p:sldId id="281" r:id="rId5"/>
    <p:sldId id="294" r:id="rId6"/>
    <p:sldId id="420" r:id="rId7"/>
    <p:sldId id="283" r:id="rId8"/>
    <p:sldId id="286" r:id="rId9"/>
    <p:sldId id="317" r:id="rId10"/>
    <p:sldId id="370" r:id="rId11"/>
    <p:sldId id="372" r:id="rId12"/>
    <p:sldId id="371" r:id="rId13"/>
    <p:sldId id="374" r:id="rId14"/>
    <p:sldId id="375" r:id="rId15"/>
    <p:sldId id="304" r:id="rId16"/>
    <p:sldId id="305" r:id="rId17"/>
    <p:sldId id="306" r:id="rId18"/>
    <p:sldId id="421" r:id="rId19"/>
    <p:sldId id="425" r:id="rId20"/>
    <p:sldId id="422" r:id="rId21"/>
    <p:sldId id="309" r:id="rId22"/>
    <p:sldId id="347" r:id="rId23"/>
    <p:sldId id="350" r:id="rId24"/>
    <p:sldId id="351" r:id="rId25"/>
    <p:sldId id="348" r:id="rId26"/>
    <p:sldId id="349" r:id="rId27"/>
    <p:sldId id="423" r:id="rId28"/>
    <p:sldId id="352" r:id="rId29"/>
    <p:sldId id="377" r:id="rId30"/>
    <p:sldId id="299" r:id="rId31"/>
    <p:sldId id="379" r:id="rId32"/>
    <p:sldId id="407" r:id="rId33"/>
    <p:sldId id="426" r:id="rId34"/>
    <p:sldId id="394" r:id="rId35"/>
    <p:sldId id="393" r:id="rId36"/>
    <p:sldId id="325" r:id="rId37"/>
    <p:sldId id="431" r:id="rId38"/>
    <p:sldId id="354" r:id="rId39"/>
    <p:sldId id="429" r:id="rId40"/>
    <p:sldId id="430" r:id="rId41"/>
    <p:sldId id="428" r:id="rId4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4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908218-9BFB-4E62-8EF5-53BB3569742B}" type="datetimeFigureOut">
              <a:rPr lang="es-ES" smtClean="0"/>
              <a:t>22/05/2017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E2C9F1-699E-4E74-87E7-D448786D51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9580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5F37D-7D0C-4365-86D8-C7DC65A91181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9582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2C9F1-699E-4E74-87E7-D448786D5177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3187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5F37D-7D0C-4365-86D8-C7DC65A91181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218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5F37D-7D0C-4365-86D8-C7DC65A91181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5182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2C9F1-699E-4E74-87E7-D448786D5177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523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E3BE-6608-4B1E-AD3B-1D5AC12EBAB7}" type="datetimeFigureOut">
              <a:rPr lang="es-ES" smtClean="0"/>
              <a:t>22/05/2017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414B1-DE15-4BC1-BE88-340D5A85D8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7668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E3BE-6608-4B1E-AD3B-1D5AC12EBAB7}" type="datetimeFigureOut">
              <a:rPr lang="es-ES" smtClean="0"/>
              <a:t>22/05/2017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414B1-DE15-4BC1-BE88-340D5A85D8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1076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E3BE-6608-4B1E-AD3B-1D5AC12EBAB7}" type="datetimeFigureOut">
              <a:rPr lang="es-ES" smtClean="0"/>
              <a:t>22/05/2017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414B1-DE15-4BC1-BE88-340D5A85D8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1578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68"/>
            <a:ext cx="8229600" cy="5851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FF608-CA5D-420D-B7BC-12000B926AF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365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E3BE-6608-4B1E-AD3B-1D5AC12EBAB7}" type="datetimeFigureOut">
              <a:rPr lang="es-ES" smtClean="0"/>
              <a:t>22/05/2017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414B1-DE15-4BC1-BE88-340D5A85D8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8414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E3BE-6608-4B1E-AD3B-1D5AC12EBAB7}" type="datetimeFigureOut">
              <a:rPr lang="es-ES" smtClean="0"/>
              <a:t>22/05/2017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414B1-DE15-4BC1-BE88-340D5A85D8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5907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E3BE-6608-4B1E-AD3B-1D5AC12EBAB7}" type="datetimeFigureOut">
              <a:rPr lang="es-ES" smtClean="0"/>
              <a:t>22/05/2017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414B1-DE15-4BC1-BE88-340D5A85D8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2455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E3BE-6608-4B1E-AD3B-1D5AC12EBAB7}" type="datetimeFigureOut">
              <a:rPr lang="es-ES" smtClean="0"/>
              <a:t>22/05/2017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414B1-DE15-4BC1-BE88-340D5A85D8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405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E3BE-6608-4B1E-AD3B-1D5AC12EBAB7}" type="datetimeFigureOut">
              <a:rPr lang="es-ES" smtClean="0"/>
              <a:t>22/05/2017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414B1-DE15-4BC1-BE88-340D5A85D8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5973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E3BE-6608-4B1E-AD3B-1D5AC12EBAB7}" type="datetimeFigureOut">
              <a:rPr lang="es-ES" smtClean="0"/>
              <a:t>22/05/2017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414B1-DE15-4BC1-BE88-340D5A85D8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7462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E3BE-6608-4B1E-AD3B-1D5AC12EBAB7}" type="datetimeFigureOut">
              <a:rPr lang="es-ES" smtClean="0"/>
              <a:t>22/05/2017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414B1-DE15-4BC1-BE88-340D5A85D8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3247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E3BE-6608-4B1E-AD3B-1D5AC12EBAB7}" type="datetimeFigureOut">
              <a:rPr lang="es-ES" smtClean="0"/>
              <a:t>22/05/2017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414B1-DE15-4BC1-BE88-340D5A85D8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4723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E3BE-6608-4B1E-AD3B-1D5AC12EBAB7}" type="datetimeFigureOut">
              <a:rPr lang="es-ES" smtClean="0"/>
              <a:t>22/05/2017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414B1-DE15-4BC1-BE88-340D5A85D8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4366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hyperlink" Target="http://www.google.es/url?sa=i&amp;rct=j&amp;q=&amp;esrc=s&amp;source=images&amp;cd=&amp;cad=rja&amp;uact=8&amp;docid=5dmFNbQfkDRFxM&amp;tbnid=cFAlbnSK95XXIM:&amp;ved=0CAUQjRw&amp;url=http://ivcongresoccm.ulpgc.es/&amp;ei=sCOeU-vsILHP0AXZ4oEI&amp;bvm=bv.68911936,d.d2k&amp;psig=AFQjCNEW1BDxbl73Zyw1PtZeOnU_bon4WA&amp;ust=1402959111127662" TargetMode="Externa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www.google.es/url?sa=i&amp;rct=j&amp;q=&amp;esrc=s&amp;source=images&amp;cd=&amp;cad=rja&amp;uact=8&amp;ved=0ahUKEwjFgoi5oo3PAhVF1RoKHehHBy4QjRwIBw&amp;url=http://www.flickriver.com/search/Bacillariophyceae/recent/&amp;psig=AFQjCNEUPxjXmb-FePtpFnLnznLaDwbEQw&amp;ust=1473887821623930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4257318" y="3710298"/>
            <a:ext cx="2664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ES_tradnl" sz="2800" b="1" i="1" dirty="0" smtClean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66268" y="483010"/>
            <a:ext cx="8856984" cy="425090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2400" b="1" i="1" dirty="0" smtClean="0">
                <a:solidFill>
                  <a:schemeClr val="bg1"/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s-ES" sz="2000" b="1" i="1" dirty="0" smtClean="0">
                <a:solidFill>
                  <a:schemeClr val="accent1">
                    <a:lumMod val="75000"/>
                  </a:schemeClr>
                </a:solidFill>
                <a:latin typeface="Arial"/>
                <a:ea typeface="Calibri"/>
                <a:cs typeface="Times New Roman"/>
              </a:rPr>
              <a:t>CHARLAS DE CIENCIA COMPARTIDA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2400" b="1" i="1" dirty="0" smtClean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"Diatomeas de rompientes (surf diatoms) en playas de arena de Canarias </a:t>
            </a:r>
            <a:endParaRPr lang="es-ES" sz="2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dirty="0" smtClean="0"/>
              <a:t>Leopoldo </a:t>
            </a:r>
            <a:r>
              <a:rPr lang="es-ES" dirty="0"/>
              <a:t>O' Shanahan Roca es biólogo y doctor en Ciencias del Mar. </a:t>
            </a:r>
            <a:r>
              <a:rPr lang="es-ES" dirty="0" smtClean="0"/>
              <a:t> Socio </a:t>
            </a:r>
            <a:r>
              <a:rPr lang="es-ES" dirty="0"/>
              <a:t>de la Sociedad Atlántica de Oceanógrafos </a:t>
            </a:r>
            <a:r>
              <a:rPr lang="es-ES" dirty="0" smtClean="0"/>
              <a:t>y de </a:t>
            </a:r>
            <a:r>
              <a:rPr lang="es-ES" dirty="0"/>
              <a:t>la Sociedad Española de Microbiología-Grupo de Microbiología del Medio Acuático. </a:t>
            </a:r>
            <a:r>
              <a:rPr lang="es-ES" dirty="0" smtClean="0"/>
              <a:t>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600" dirty="0" smtClean="0"/>
              <a:t>Ha sido </a:t>
            </a:r>
            <a:r>
              <a:rPr lang="es-ES" sz="1600" dirty="0"/>
              <a:t>becario y Colaborador Científico del Instituto de Ciencias del Mar </a:t>
            </a:r>
            <a:r>
              <a:rPr lang="es-ES" sz="1600" dirty="0" smtClean="0"/>
              <a:t> (CSIC) en Barcelona y Jefe </a:t>
            </a:r>
            <a:r>
              <a:rPr lang="es-ES" sz="1600" dirty="0"/>
              <a:t>de Sección en el Laboratorio de Bacteriología del Instituto Canario de Ciencias Marinas. Actualmente colabora estrechamente con nuestra Facultad de Ciencias del Mar, participando en charlas, tribunales de Tesis doctorales y otras </a:t>
            </a:r>
            <a:r>
              <a:rPr lang="es-ES" sz="1600" dirty="0" smtClean="0"/>
              <a:t>actividades.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600" i="1" dirty="0" smtClean="0">
                <a:latin typeface="Arial"/>
                <a:ea typeface="Calibri"/>
                <a:cs typeface="Times New Roman"/>
              </a:rPr>
              <a:t>19 </a:t>
            </a:r>
            <a:r>
              <a:rPr lang="es-ES" sz="1600" i="1" dirty="0">
                <a:latin typeface="Arial"/>
                <a:ea typeface="Calibri"/>
                <a:cs typeface="Times New Roman"/>
              </a:rPr>
              <a:t>de mayo de 2017 </a:t>
            </a:r>
            <a:r>
              <a:rPr lang="es-ES" sz="1600" i="1" dirty="0" smtClean="0">
                <a:latin typeface="Arial"/>
                <a:ea typeface="Calibri"/>
                <a:cs typeface="Times New Roman"/>
              </a:rPr>
              <a:t> (¡</a:t>
            </a:r>
            <a:r>
              <a:rPr lang="es-ES" sz="1600" i="1" dirty="0" err="1" smtClean="0">
                <a:latin typeface="Arial"/>
                <a:ea typeface="Calibri"/>
                <a:cs typeface="Times New Roman"/>
              </a:rPr>
              <a:t>Happy</a:t>
            </a:r>
            <a:r>
              <a:rPr lang="es-ES" sz="1600" i="1" dirty="0" smtClean="0">
                <a:latin typeface="Arial"/>
                <a:ea typeface="Calibri"/>
                <a:cs typeface="Times New Roman"/>
              </a:rPr>
              <a:t> </a:t>
            </a:r>
            <a:r>
              <a:rPr lang="es-ES" sz="1600" i="1" dirty="0" err="1" smtClean="0">
                <a:latin typeface="Arial"/>
                <a:ea typeface="Calibri"/>
                <a:cs typeface="Times New Roman"/>
              </a:rPr>
              <a:t>birthday</a:t>
            </a:r>
            <a:r>
              <a:rPr lang="es-ES" sz="1600" i="1" dirty="0" smtClean="0">
                <a:latin typeface="Arial"/>
                <a:ea typeface="Calibri"/>
                <a:cs typeface="Times New Roman"/>
              </a:rPr>
              <a:t>, Leopoldo!)</a:t>
            </a:r>
            <a:endParaRPr lang="es-ES" sz="1600" dirty="0">
              <a:latin typeface="Arial"/>
              <a:ea typeface="Calibri"/>
              <a:cs typeface="Times New Roman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23" y="-3084"/>
            <a:ext cx="476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859030" y="-3084"/>
            <a:ext cx="8005147" cy="41088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b="1" dirty="0" smtClean="0">
                <a:solidFill>
                  <a:srgbClr val="464646"/>
                </a:solidFill>
                <a:latin typeface="Helvetica Neue"/>
              </a:rPr>
              <a:t>Carlos Bas. Blog </a:t>
            </a:r>
            <a:r>
              <a:rPr lang="es-ES" b="1" dirty="0">
                <a:solidFill>
                  <a:srgbClr val="464646"/>
                </a:solidFill>
                <a:latin typeface="Helvetica Neue"/>
              </a:rPr>
              <a:t>de la Biblioteca de Ciencias Básicas de la ULPGC</a:t>
            </a:r>
            <a:r>
              <a:rPr lang="es-ES" dirty="0">
                <a:solidFill>
                  <a:srgbClr val="464646"/>
                </a:solidFill>
                <a:latin typeface="Helvetica Neue"/>
              </a:rPr>
              <a:t> </a:t>
            </a:r>
            <a:r>
              <a:rPr lang="es-ES" b="1" i="1" dirty="0">
                <a:solidFill>
                  <a:schemeClr val="bg1"/>
                </a:solidFill>
                <a:latin typeface="Arial"/>
                <a:ea typeface="Calibri"/>
                <a:cs typeface="Times New Roman"/>
              </a:rPr>
              <a:t> </a:t>
            </a:r>
            <a:endParaRPr lang="es-ES" sz="1600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pic>
        <p:nvPicPr>
          <p:cNvPr id="9" name="Picture 3" descr="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0" t="28641" r="17409" b="28415"/>
          <a:stretch>
            <a:fillRect/>
          </a:stretch>
        </p:blipFill>
        <p:spPr bwMode="auto">
          <a:xfrm>
            <a:off x="3275856" y="5231850"/>
            <a:ext cx="2632668" cy="1431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Leopoldo\Desktop\JORNADAS GC-2015\pho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68" y="5066077"/>
            <a:ext cx="1760214" cy="176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bibwp.ulpgc.es/carlosbas/wp-content/uploads/2013/11/Logo_Facultad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067644"/>
            <a:ext cx="1699889" cy="176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09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9"/>
          <p:cNvSpPr txBox="1">
            <a:spLocks noChangeArrowheads="1"/>
          </p:cNvSpPr>
          <p:nvPr/>
        </p:nvSpPr>
        <p:spPr bwMode="auto">
          <a:xfrm>
            <a:off x="122064" y="19080"/>
            <a:ext cx="9036050" cy="584775"/>
          </a:xfrm>
          <a:prstGeom prst="rect">
            <a:avLst/>
          </a:prstGeom>
          <a:solidFill>
            <a:schemeClr val="tx2">
              <a:lumMod val="20000"/>
              <a:lumOff val="80000"/>
              <a:alpha val="9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000000"/>
                </a:solidFill>
              </a:rPr>
              <a:t>Aspecto macroscópico de las discoloraciones de  </a:t>
            </a:r>
            <a:r>
              <a:rPr lang="en-GB" sz="1600" b="1" i="1" dirty="0" smtClean="0">
                <a:solidFill>
                  <a:srgbClr val="000000"/>
                </a:solidFill>
              </a:rPr>
              <a:t>Attheya armatus </a:t>
            </a:r>
            <a:r>
              <a:rPr lang="en-GB" sz="1600" b="1" dirty="0" smtClean="0">
                <a:solidFill>
                  <a:srgbClr val="000000"/>
                </a:solidFill>
              </a:rPr>
              <a:t>estabilizadas en el intermareal.  Playa de San Agustín, Gran Canaria.</a:t>
            </a:r>
            <a:r>
              <a:rPr lang="es-ES" sz="1600" dirty="0"/>
              <a:t> </a:t>
            </a:r>
            <a:r>
              <a:rPr lang="es-ES" sz="1600" b="1" dirty="0"/>
              <a:t>17 agosto de </a:t>
            </a:r>
            <a:r>
              <a:rPr lang="es-ES" sz="1600" b="1" dirty="0" smtClean="0"/>
              <a:t>2015</a:t>
            </a:r>
            <a:endParaRPr lang="es-ES" sz="1600" b="1" dirty="0"/>
          </a:p>
        </p:txBody>
      </p:sp>
      <p:pic>
        <p:nvPicPr>
          <p:cNvPr id="1026" name="Picture 2" descr="C:\Users\Leopoldo\Desktop\DIATOMEAS DE ROMPIENTES PARA CRUZ ROJA\Sagus-28-Ago-2015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6729"/>
            <a:ext cx="8370992" cy="6278504"/>
          </a:xfrm>
          <a:prstGeom prst="rect">
            <a:avLst/>
          </a:prstGeom>
          <a:solidFill>
            <a:srgbClr val="00B0F0"/>
          </a:solidFill>
          <a:extLst/>
        </p:spPr>
      </p:pic>
    </p:spTree>
    <p:extLst>
      <p:ext uri="{BB962C8B-B14F-4D97-AF65-F5344CB8AC3E}">
        <p14:creationId xmlns:p14="http://schemas.microsoft.com/office/powerpoint/2010/main" val="385530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Leopoldo\Desktop\SAGUSTIN-JUN 21 2016\DSC013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02" y="84714"/>
            <a:ext cx="8642722" cy="648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297198" y="6488668"/>
            <a:ext cx="86875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i="1" dirty="0" smtClean="0"/>
              <a:t>San Agustín, 21 de junio de 2016. Zona intermareal en bajamar. </a:t>
            </a:r>
          </a:p>
        </p:txBody>
      </p:sp>
    </p:spTree>
    <p:extLst>
      <p:ext uri="{BB962C8B-B14F-4D97-AF65-F5344CB8AC3E}">
        <p14:creationId xmlns:p14="http://schemas.microsoft.com/office/powerpoint/2010/main" val="19709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9"/>
          <p:cNvSpPr txBox="1">
            <a:spLocks noChangeArrowheads="1"/>
          </p:cNvSpPr>
          <p:nvPr/>
        </p:nvSpPr>
        <p:spPr bwMode="auto">
          <a:xfrm>
            <a:off x="107950" y="30"/>
            <a:ext cx="9036050" cy="830997"/>
          </a:xfrm>
          <a:prstGeom prst="rect">
            <a:avLst/>
          </a:prstGeom>
          <a:solidFill>
            <a:schemeClr val="accent1">
              <a:alpha val="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000000"/>
                </a:solidFill>
              </a:rPr>
              <a:t>Aspecto macroscópico de las discoloraciones de  </a:t>
            </a:r>
            <a:r>
              <a:rPr lang="en-GB" sz="1600" b="1" i="1" dirty="0" smtClean="0">
                <a:solidFill>
                  <a:srgbClr val="000000"/>
                </a:solidFill>
              </a:rPr>
              <a:t>Attheya armatus </a:t>
            </a:r>
            <a:r>
              <a:rPr lang="en-GB" sz="1600" b="1" dirty="0" smtClean="0">
                <a:solidFill>
                  <a:srgbClr val="000000"/>
                </a:solidFill>
              </a:rPr>
              <a:t>estabilizadas en el intermareal.  Playa de San Agustín, Gran Canaria.</a:t>
            </a:r>
            <a:r>
              <a:rPr lang="es-ES" sz="1600" dirty="0"/>
              <a:t> </a:t>
            </a:r>
            <a:r>
              <a:rPr lang="es-ES" sz="1600" b="1" dirty="0"/>
              <a:t>17 agosto de 2015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b="1" dirty="0" smtClean="0">
              <a:solidFill>
                <a:srgbClr val="000000"/>
              </a:solidFill>
            </a:endParaRPr>
          </a:p>
        </p:txBody>
      </p:sp>
      <p:pic>
        <p:nvPicPr>
          <p:cNvPr id="2050" name="Picture 2" descr="C:\Users\Leopoldo\Desktop\DIATOMEAS DE ROMPIENTES PARA CRUZ ROJA\Sagus-28-ago-2015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58" y="546775"/>
            <a:ext cx="7989868" cy="599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67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eopoldo\Desktop\GAVIOTAS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50" y="0"/>
            <a:ext cx="7056784" cy="674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626354" y="6248896"/>
            <a:ext cx="34020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kumimoji="0" lang="es-ES_tradnl" sz="14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Fotografía: Dr. Prieto. IAC de Canarias.</a:t>
            </a:r>
            <a:r>
              <a:rPr kumimoji="0" lang="es-ES_tradnl" sz="1400" b="1" i="1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s-ES_tradnl" sz="14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Tenerife</a:t>
            </a:r>
            <a:r>
              <a:rPr lang="es-ES_tradnl" sz="1400" b="1" i="1" kern="0" dirty="0">
                <a:solidFill>
                  <a:sysClr val="windowText" lastClr="000000"/>
                </a:solidFill>
              </a:rPr>
              <a:t>. . </a:t>
            </a:r>
            <a:r>
              <a:rPr lang="es-ES_tradnl" sz="1400" b="1" i="1" kern="0" dirty="0">
                <a:solidFill>
                  <a:schemeClr val="bg1"/>
                </a:solidFill>
              </a:rPr>
              <a:t>19 de mayo de </a:t>
            </a:r>
            <a:r>
              <a:rPr lang="es-ES_tradnl" sz="1400" b="1" i="1" kern="0" dirty="0" smtClean="0">
                <a:solidFill>
                  <a:schemeClr val="bg1"/>
                </a:solidFill>
              </a:rPr>
              <a:t>2008</a:t>
            </a:r>
            <a:endParaRPr lang="es-ES_tradnl" sz="1400" b="1" i="1" kern="0" dirty="0">
              <a:solidFill>
                <a:schemeClr val="bg1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707904" y="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es-ES_tradnl" b="1" i="1" kern="0" dirty="0">
                <a:solidFill>
                  <a:sysClr val="windowText" lastClr="000000"/>
                </a:solidFill>
              </a:rPr>
              <a:t>Playa de Las Gaviotas, Sta. Cruz de Tenerife.</a:t>
            </a:r>
          </a:p>
          <a:p>
            <a:pPr lvl="0">
              <a:defRPr/>
            </a:pPr>
            <a:r>
              <a:rPr lang="es-ES_tradnl" b="1" i="1" kern="0" dirty="0" smtClean="0">
                <a:solidFill>
                  <a:sysClr val="windowText" lastClr="000000"/>
                </a:solidFill>
              </a:rPr>
              <a:t> </a:t>
            </a:r>
            <a:endParaRPr lang="es-ES_tradnl" b="1" i="1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25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eopoldo\Desktop\IMG_4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40219"/>
            <a:ext cx="6781606" cy="451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403648" y="5301208"/>
            <a:ext cx="6781606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ES" dirty="0"/>
              <a:t>Manchas  </a:t>
            </a:r>
            <a:r>
              <a:rPr lang="es-ES" dirty="0" smtClean="0"/>
              <a:t>por acumulaciones de </a:t>
            </a:r>
            <a:r>
              <a:rPr lang="es-ES" i="1" dirty="0" smtClean="0"/>
              <a:t>Attheya armatus </a:t>
            </a:r>
            <a:r>
              <a:rPr lang="es-ES" dirty="0" smtClean="0"/>
              <a:t>sobre </a:t>
            </a:r>
            <a:r>
              <a:rPr lang="es-ES" dirty="0"/>
              <a:t>el arenal de Panxón </a:t>
            </a:r>
            <a:br>
              <a:rPr lang="es-ES" dirty="0"/>
            </a:br>
            <a:r>
              <a:rPr lang="es-ES" dirty="0"/>
              <a:t>(Nigrán, Pontevedra, 16 octubre 2011)</a:t>
            </a:r>
          </a:p>
        </p:txBody>
      </p:sp>
    </p:spTree>
    <p:extLst>
      <p:ext uri="{BB962C8B-B14F-4D97-AF65-F5344CB8AC3E}">
        <p14:creationId xmlns:p14="http://schemas.microsoft.com/office/powerpoint/2010/main" val="391320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5750004"/>
            <a:ext cx="9036496" cy="110799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s-ES" b="1" i="1" u="sng" dirty="0" smtClean="0"/>
              <a:t>Observación  microscópica de discoloraciones/acumulaciones de diatomeas de rompientes</a:t>
            </a:r>
            <a:r>
              <a:rPr lang="es-ES" b="1" i="1" dirty="0" smtClean="0"/>
              <a:t>. </a:t>
            </a:r>
            <a:endParaRPr lang="es-ES" b="1" i="1" dirty="0"/>
          </a:p>
          <a:p>
            <a:r>
              <a:rPr lang="es-ES" sz="1600" i="1" dirty="0" smtClean="0"/>
              <a:t> En numerosas muestras de varias playas de Gran Canaria la especie: </a:t>
            </a:r>
            <a:r>
              <a:rPr lang="es-ES" sz="1600" b="1" i="1" u="sng" dirty="0"/>
              <a:t>Attheya armatus </a:t>
            </a:r>
            <a:r>
              <a:rPr lang="es-ES" sz="1600" i="1" dirty="0"/>
              <a:t>. Otros autores </a:t>
            </a:r>
            <a:r>
              <a:rPr lang="es-ES" sz="1600" i="1" dirty="0" smtClean="0"/>
              <a:t>también encuentran  las acumulaciones/discoloraciones formadas  por </a:t>
            </a:r>
            <a:r>
              <a:rPr lang="es-ES" sz="1600" i="1" dirty="0"/>
              <a:t>una sola especie de </a:t>
            </a:r>
            <a:r>
              <a:rPr lang="es-ES" sz="1600" b="1" i="1" dirty="0"/>
              <a:t>diatomea de </a:t>
            </a:r>
            <a:r>
              <a:rPr lang="es-ES" sz="1600" b="1" i="1" dirty="0" smtClean="0"/>
              <a:t>rompientes, </a:t>
            </a:r>
            <a:r>
              <a:rPr lang="es-ES" sz="1600" i="1" dirty="0" smtClean="0"/>
              <a:t>de las cuales se han descrito hasta </a:t>
            </a:r>
            <a:r>
              <a:rPr lang="es-ES" sz="1600" b="1" i="1" dirty="0" smtClean="0"/>
              <a:t>seis especies en todo el Planeta</a:t>
            </a:r>
            <a:r>
              <a:rPr lang="es-ES" sz="1600" i="1" dirty="0" smtClean="0"/>
              <a:t>.</a:t>
            </a:r>
            <a:endParaRPr lang="es-ES" sz="1600" i="1" u="sng" dirty="0"/>
          </a:p>
        </p:txBody>
      </p:sp>
      <p:pic>
        <p:nvPicPr>
          <p:cNvPr id="3" name="Picture 2" descr="G:\DOSSIER-ATTHEYA ARMATUS-GENERAL\FOTO-ATTHEYA-MICROSCÓPICA-BURRAS-14-mayo-2009\LUPA-160X-Atthey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3973" y="152665"/>
            <a:ext cx="7344816" cy="5577140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1907704" y="4991690"/>
            <a:ext cx="19270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chemeClr val="bg1"/>
                </a:solidFill>
              </a:rPr>
              <a:t>Lupa Binocular  160X</a:t>
            </a:r>
            <a:endParaRPr lang="es-ES" sz="1600" dirty="0">
              <a:solidFill>
                <a:schemeClr val="bg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0" y="1382109"/>
            <a:ext cx="169168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ES" dirty="0" smtClean="0"/>
              <a:t>¿Qué son estas   acumulaciones?</a:t>
            </a: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32562" y="2618069"/>
            <a:ext cx="169168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ES" dirty="0" smtClean="0"/>
              <a:t>¿De qué están formadas ?</a:t>
            </a:r>
            <a:endParaRPr lang="es-ES" dirty="0"/>
          </a:p>
        </p:txBody>
      </p:sp>
      <p:sp>
        <p:nvSpPr>
          <p:cNvPr id="8" name="7 CuadroTexto"/>
          <p:cNvSpPr txBox="1"/>
          <p:nvPr/>
        </p:nvSpPr>
        <p:spPr>
          <a:xfrm>
            <a:off x="32562" y="3717032"/>
            <a:ext cx="169168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ES" dirty="0" smtClean="0"/>
              <a:t>¿Cómo se forman?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9090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G:\DOSSIER-ATTHEYA ARMATUS-GENERAL\FOTO-ATTHEYA-MICROSCÓPICA-BURRAS-14-mayo-2009\MICROSCOP-100X-Atthey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-1"/>
            <a:ext cx="7992888" cy="6263417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6084168" y="5301208"/>
            <a:ext cx="21676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Microscopio  </a:t>
            </a:r>
            <a:r>
              <a:rPr lang="es-ES" dirty="0" smtClean="0">
                <a:solidFill>
                  <a:schemeClr val="bg1"/>
                </a:solidFill>
              </a:rPr>
              <a:t>Óptico, </a:t>
            </a:r>
          </a:p>
          <a:p>
            <a:pPr algn="ctr"/>
            <a:r>
              <a:rPr lang="es-ES" dirty="0" smtClean="0">
                <a:solidFill>
                  <a:schemeClr val="bg1"/>
                </a:solidFill>
              </a:rPr>
              <a:t>160X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64529" y="6263417"/>
            <a:ext cx="914400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" sz="1600" b="1" i="1" dirty="0" smtClean="0"/>
              <a:t>A baja resolución, al M.O.  los pequeños grumos se ve que están formados por cadenas de células  de 6 a 12 elementos observables y reconocibles sin necesidad de grandes conocimientos citológicos</a:t>
            </a:r>
            <a:endParaRPr lang="es-ES" sz="1600" b="1" i="1" dirty="0"/>
          </a:p>
        </p:txBody>
      </p:sp>
    </p:spTree>
    <p:extLst>
      <p:ext uri="{BB962C8B-B14F-4D97-AF65-F5344CB8AC3E}">
        <p14:creationId xmlns:p14="http://schemas.microsoft.com/office/powerpoint/2010/main" val="253492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" y="1846660"/>
            <a:ext cx="5429920" cy="37398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812926"/>
            <a:ext cx="3635375" cy="256222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Line 5"/>
          <p:cNvSpPr>
            <a:spLocks noChangeShapeType="1"/>
          </p:cNvSpPr>
          <p:nvPr/>
        </p:nvSpPr>
        <p:spPr bwMode="auto">
          <a:xfrm flipH="1">
            <a:off x="2554288" y="4476271"/>
            <a:ext cx="73025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485" name="Line 6"/>
          <p:cNvSpPr>
            <a:spLocks noChangeShapeType="1"/>
          </p:cNvSpPr>
          <p:nvPr/>
        </p:nvSpPr>
        <p:spPr bwMode="auto">
          <a:xfrm>
            <a:off x="4859338" y="5013176"/>
            <a:ext cx="2873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486" name="Text Box 7"/>
          <p:cNvSpPr txBox="1">
            <a:spLocks noChangeArrowheads="1"/>
          </p:cNvSpPr>
          <p:nvPr/>
        </p:nvSpPr>
        <p:spPr bwMode="auto">
          <a:xfrm>
            <a:off x="4859338" y="4581525"/>
            <a:ext cx="271462" cy="274638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ES" b="1" dirty="0">
                <a:solidFill>
                  <a:schemeClr val="bg1"/>
                </a:solidFill>
              </a:rPr>
              <a:t>1</a:t>
            </a:r>
            <a:endParaRPr lang="es-ES" altLang="es-ES" b="1" dirty="0">
              <a:solidFill>
                <a:schemeClr val="bg1"/>
              </a:solidFill>
            </a:endParaRPr>
          </a:p>
        </p:txBody>
      </p:sp>
      <p:sp>
        <p:nvSpPr>
          <p:cNvPr id="20487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18466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es-ES" sz="2000" b="1" u="sng" dirty="0" err="1" smtClean="0">
                <a:latin typeface="Times New Roman" pitchFamily="18" charset="0"/>
              </a:rPr>
              <a:t>Identificación</a:t>
            </a:r>
            <a:r>
              <a:rPr lang="en-GB" altLang="es-ES" sz="2000" b="1" u="sng" dirty="0" smtClean="0">
                <a:latin typeface="Times New Roman" pitchFamily="18" charset="0"/>
              </a:rPr>
              <a:t> </a:t>
            </a:r>
            <a:r>
              <a:rPr lang="en-GB" altLang="es-ES" sz="2000" b="1" u="sng" dirty="0" err="1" smtClean="0">
                <a:latin typeface="Times New Roman" pitchFamily="18" charset="0"/>
              </a:rPr>
              <a:t>taxonómica</a:t>
            </a:r>
            <a:r>
              <a:rPr lang="en-GB" altLang="es-ES" sz="2000" b="1" u="sng" dirty="0" smtClean="0">
                <a:latin typeface="Times New Roman" pitchFamily="18" charset="0"/>
              </a:rPr>
              <a:t>: </a:t>
            </a:r>
            <a:r>
              <a:rPr lang="en-GB" altLang="es-ES" sz="2000" b="1" u="sng" dirty="0" err="1" smtClean="0">
                <a:latin typeface="Times New Roman" pitchFamily="18" charset="0"/>
              </a:rPr>
              <a:t>Microscopio</a:t>
            </a:r>
            <a:r>
              <a:rPr lang="en-GB" altLang="es-ES" sz="2000" b="1" u="sng" dirty="0" smtClean="0">
                <a:latin typeface="Times New Roman" pitchFamily="18" charset="0"/>
              </a:rPr>
              <a:t> </a:t>
            </a:r>
            <a:r>
              <a:rPr lang="en-GB" altLang="es-ES" sz="2000" b="1" u="sng" dirty="0" err="1" smtClean="0">
                <a:latin typeface="Times New Roman" pitchFamily="18" charset="0"/>
              </a:rPr>
              <a:t>Invertido</a:t>
            </a:r>
            <a:r>
              <a:rPr lang="en-GB" altLang="es-ES" sz="2000" b="1" u="sng" dirty="0" smtClean="0">
                <a:latin typeface="Times New Roman" pitchFamily="18" charset="0"/>
              </a:rPr>
              <a:t>  a </a:t>
            </a:r>
            <a:r>
              <a:rPr lang="en-GB" altLang="es-ES" sz="2000" b="1" u="sng" dirty="0" err="1" smtClean="0">
                <a:latin typeface="Times New Roman" pitchFamily="18" charset="0"/>
              </a:rPr>
              <a:t>muchos</a:t>
            </a:r>
            <a:r>
              <a:rPr lang="en-GB" altLang="es-ES" sz="2000" b="1" u="sng" dirty="0" smtClean="0">
                <a:latin typeface="Times New Roman" pitchFamily="18" charset="0"/>
              </a:rPr>
              <a:t> </a:t>
            </a:r>
            <a:r>
              <a:rPr lang="en-GB" altLang="es-ES" sz="2000" b="1" u="sng" dirty="0" err="1" smtClean="0">
                <a:latin typeface="Times New Roman" pitchFamily="18" charset="0"/>
              </a:rPr>
              <a:t>aumentos</a:t>
            </a:r>
            <a:r>
              <a:rPr lang="en-GB" altLang="es-ES" sz="2000" b="1" u="sng" dirty="0" smtClean="0">
                <a:latin typeface="Times New Roman" pitchFamily="18" charset="0"/>
              </a:rPr>
              <a:t>.</a:t>
            </a:r>
            <a:r>
              <a:rPr lang="en-US" altLang="es-ES" sz="2000" b="1" dirty="0">
                <a:latin typeface="Times New Roman" pitchFamily="18" charset="0"/>
              </a:rPr>
              <a:t> </a:t>
            </a:r>
            <a:r>
              <a:rPr lang="en-US" altLang="es-ES" sz="2000" b="1" dirty="0" smtClean="0">
                <a:latin typeface="Times New Roman" pitchFamily="18" charset="0"/>
              </a:rPr>
              <a:t> </a:t>
            </a:r>
            <a:r>
              <a:rPr lang="en-US" altLang="es-ES" sz="2000" b="1" dirty="0" err="1" smtClean="0">
                <a:latin typeface="Times New Roman" pitchFamily="18" charset="0"/>
              </a:rPr>
              <a:t>Estudio</a:t>
            </a:r>
            <a:r>
              <a:rPr lang="en-US" altLang="es-ES" sz="2000" b="1" dirty="0" smtClean="0">
                <a:latin typeface="Times New Roman" pitchFamily="18" charset="0"/>
              </a:rPr>
              <a:t> </a:t>
            </a:r>
            <a:r>
              <a:rPr lang="en-US" altLang="es-ES" sz="2000" b="1" dirty="0" err="1" smtClean="0">
                <a:latin typeface="Times New Roman" pitchFamily="18" charset="0"/>
              </a:rPr>
              <a:t>celular</a:t>
            </a:r>
            <a:r>
              <a:rPr lang="en-US" altLang="es-ES" sz="2000" b="1" dirty="0" smtClean="0">
                <a:latin typeface="Times New Roman" pitchFamily="18" charset="0"/>
              </a:rPr>
              <a:t> y </a:t>
            </a:r>
            <a:r>
              <a:rPr lang="en-US" altLang="es-ES" sz="2000" b="1" dirty="0" err="1" smtClean="0">
                <a:latin typeface="Times New Roman" pitchFamily="18" charset="0"/>
              </a:rPr>
              <a:t>fotografías</a:t>
            </a:r>
            <a:r>
              <a:rPr lang="en-US" altLang="es-ES" sz="2000" b="1" dirty="0">
                <a:latin typeface="Times New Roman" pitchFamily="18" charset="0"/>
              </a:rPr>
              <a:t>: </a:t>
            </a:r>
            <a:r>
              <a:rPr lang="en-US" altLang="es-ES" sz="2000" b="1" dirty="0" err="1">
                <a:latin typeface="Times New Roman" pitchFamily="18" charset="0"/>
              </a:rPr>
              <a:t>Dra</a:t>
            </a:r>
            <a:r>
              <a:rPr lang="en-US" altLang="es-ES" sz="2000" b="1" dirty="0">
                <a:latin typeface="Times New Roman" pitchFamily="18" charset="0"/>
              </a:rPr>
              <a:t>. Alicia Ojeda, </a:t>
            </a:r>
            <a:r>
              <a:rPr lang="en-US" altLang="es-ES" sz="2000" b="1" dirty="0" smtClean="0">
                <a:latin typeface="Times New Roman" pitchFamily="18" charset="0"/>
              </a:rPr>
              <a:t> </a:t>
            </a:r>
            <a:r>
              <a:rPr lang="en-US" altLang="es-ES" sz="2000" b="1" dirty="0" err="1" smtClean="0">
                <a:latin typeface="Times New Roman" pitchFamily="18" charset="0"/>
              </a:rPr>
              <a:t>Laboratorio</a:t>
            </a:r>
            <a:r>
              <a:rPr lang="en-US" altLang="es-ES" sz="2000" b="1" dirty="0" smtClean="0">
                <a:latin typeface="Times New Roman" pitchFamily="18" charset="0"/>
              </a:rPr>
              <a:t> de </a:t>
            </a:r>
            <a:r>
              <a:rPr lang="en-US" altLang="es-ES" sz="2000" b="1" dirty="0" err="1" smtClean="0">
                <a:latin typeface="Times New Roman" pitchFamily="18" charset="0"/>
              </a:rPr>
              <a:t>Fitoplancton</a:t>
            </a:r>
            <a:r>
              <a:rPr lang="en-US" altLang="es-ES" sz="2000" b="1" dirty="0" smtClean="0">
                <a:latin typeface="Times New Roman" pitchFamily="18" charset="0"/>
              </a:rPr>
              <a:t> del </a:t>
            </a:r>
            <a:r>
              <a:rPr lang="en-US" altLang="es-ES" sz="2000" b="1" dirty="0" err="1" smtClean="0">
                <a:latin typeface="Times New Roman" pitchFamily="18" charset="0"/>
              </a:rPr>
              <a:t>Instituto</a:t>
            </a:r>
            <a:r>
              <a:rPr lang="en-US" altLang="es-ES" sz="2000" b="1" dirty="0" smtClean="0">
                <a:latin typeface="Times New Roman" pitchFamily="18" charset="0"/>
              </a:rPr>
              <a:t> </a:t>
            </a:r>
            <a:r>
              <a:rPr lang="en-US" altLang="es-ES" sz="2000" b="1" dirty="0" err="1" smtClean="0">
                <a:latin typeface="Times New Roman" pitchFamily="18" charset="0"/>
              </a:rPr>
              <a:t>Canario</a:t>
            </a:r>
            <a:r>
              <a:rPr lang="en-US" altLang="es-ES" sz="2000" b="1" dirty="0" smtClean="0">
                <a:latin typeface="Times New Roman" pitchFamily="18" charset="0"/>
              </a:rPr>
              <a:t> </a:t>
            </a:r>
            <a:r>
              <a:rPr lang="en-US" altLang="es-ES" sz="2000" b="1" dirty="0" err="1" smtClean="0">
                <a:latin typeface="Times New Roman" pitchFamily="18" charset="0"/>
              </a:rPr>
              <a:t>Ciencias</a:t>
            </a:r>
            <a:r>
              <a:rPr lang="en-US" altLang="es-ES" sz="2000" b="1" dirty="0" smtClean="0">
                <a:latin typeface="Times New Roman" pitchFamily="18" charset="0"/>
              </a:rPr>
              <a:t> Marinas (</a:t>
            </a:r>
            <a:r>
              <a:rPr lang="en-US" altLang="es-ES" sz="2000" b="1" dirty="0" err="1" smtClean="0">
                <a:latin typeface="Times New Roman" pitchFamily="18" charset="0"/>
              </a:rPr>
              <a:t>Taliarte</a:t>
            </a:r>
            <a:r>
              <a:rPr lang="en-US" altLang="es-ES" sz="2000" b="1" dirty="0" smtClean="0">
                <a:latin typeface="Times New Roman" pitchFamily="18" charset="0"/>
              </a:rPr>
              <a:t>).</a:t>
            </a:r>
          </a:p>
          <a:p>
            <a:r>
              <a:rPr lang="en-GB" altLang="es-ES" sz="1800" b="1" dirty="0" smtClean="0">
                <a:latin typeface="Times New Roman" pitchFamily="18" charset="0"/>
              </a:rPr>
              <a:t>“Se </a:t>
            </a:r>
            <a:r>
              <a:rPr lang="en-GB" altLang="es-ES" sz="1800" b="1" dirty="0" err="1" smtClean="0">
                <a:latin typeface="Times New Roman" pitchFamily="18" charset="0"/>
              </a:rPr>
              <a:t>observan</a:t>
            </a:r>
            <a:r>
              <a:rPr lang="en-GB" altLang="es-ES" sz="1800" b="1" dirty="0" smtClean="0">
                <a:latin typeface="Times New Roman" pitchFamily="18" charset="0"/>
              </a:rPr>
              <a:t> </a:t>
            </a:r>
            <a:r>
              <a:rPr lang="en-GB" altLang="es-ES" sz="1800" b="1" dirty="0" err="1" smtClean="0">
                <a:latin typeface="Times New Roman" pitchFamily="18" charset="0"/>
              </a:rPr>
              <a:t>agregaciones</a:t>
            </a:r>
            <a:r>
              <a:rPr lang="en-GB" altLang="es-ES" sz="1800" b="1" dirty="0" smtClean="0">
                <a:latin typeface="Times New Roman" pitchFamily="18" charset="0"/>
              </a:rPr>
              <a:t> </a:t>
            </a:r>
            <a:r>
              <a:rPr lang="en-GB" altLang="es-ES" sz="1800" b="1" dirty="0" err="1">
                <a:latin typeface="Times New Roman" pitchFamily="18" charset="0"/>
              </a:rPr>
              <a:t>muy</a:t>
            </a:r>
            <a:r>
              <a:rPr lang="en-GB" altLang="es-ES" sz="1800" b="1" dirty="0">
                <a:latin typeface="Times New Roman" pitchFamily="18" charset="0"/>
              </a:rPr>
              <a:t> </a:t>
            </a:r>
            <a:r>
              <a:rPr lang="en-GB" altLang="es-ES" sz="1800" b="1" dirty="0" err="1">
                <a:latin typeface="Times New Roman" pitchFamily="18" charset="0"/>
              </a:rPr>
              <a:t>numerosas</a:t>
            </a:r>
            <a:r>
              <a:rPr lang="en-GB" altLang="es-ES" sz="1800" b="1" dirty="0">
                <a:latin typeface="Times New Roman" pitchFamily="18" charset="0"/>
              </a:rPr>
              <a:t> de </a:t>
            </a:r>
            <a:r>
              <a:rPr lang="en-GB" altLang="es-ES" sz="1800" b="1" dirty="0" err="1">
                <a:latin typeface="Times New Roman" pitchFamily="18" charset="0"/>
              </a:rPr>
              <a:t>células</a:t>
            </a:r>
            <a:r>
              <a:rPr lang="en-GB" altLang="es-ES" sz="1800" b="1" dirty="0">
                <a:latin typeface="Times New Roman" pitchFamily="18" charset="0"/>
              </a:rPr>
              <a:t> </a:t>
            </a:r>
            <a:r>
              <a:rPr lang="en-GB" altLang="es-ES" sz="1800" b="1" dirty="0" smtClean="0">
                <a:latin typeface="Times New Roman" pitchFamily="18" charset="0"/>
              </a:rPr>
              <a:t>en </a:t>
            </a:r>
            <a:r>
              <a:rPr lang="en-GB" altLang="es-ES" sz="1800" b="1" dirty="0" err="1" smtClean="0">
                <a:latin typeface="Times New Roman" pitchFamily="18" charset="0"/>
              </a:rPr>
              <a:t>cadenas</a:t>
            </a:r>
            <a:r>
              <a:rPr lang="en-GB" altLang="es-ES" sz="1800" b="1" dirty="0" smtClean="0">
                <a:latin typeface="Times New Roman" pitchFamily="18" charset="0"/>
              </a:rPr>
              <a:t> </a:t>
            </a:r>
            <a:r>
              <a:rPr lang="en-GB" altLang="es-ES" sz="1800" b="1" dirty="0" err="1" smtClean="0">
                <a:latin typeface="Times New Roman" pitchFamily="18" charset="0"/>
              </a:rPr>
              <a:t>formando</a:t>
            </a:r>
            <a:r>
              <a:rPr lang="en-GB" altLang="es-ES" sz="1800" b="1" dirty="0" smtClean="0">
                <a:latin typeface="Times New Roman" pitchFamily="18" charset="0"/>
              </a:rPr>
              <a:t> </a:t>
            </a:r>
            <a:r>
              <a:rPr lang="en-GB" altLang="es-ES" sz="1800" b="1" dirty="0">
                <a:latin typeface="Times New Roman" pitchFamily="18" charset="0"/>
              </a:rPr>
              <a:t>los </a:t>
            </a:r>
            <a:r>
              <a:rPr lang="en-GB" altLang="es-ES" sz="1800" b="1" dirty="0" err="1">
                <a:latin typeface="Times New Roman" pitchFamily="18" charset="0"/>
              </a:rPr>
              <a:t>grumos</a:t>
            </a:r>
            <a:r>
              <a:rPr lang="en-GB" altLang="es-ES" sz="1800" b="1" dirty="0">
                <a:latin typeface="Times New Roman" pitchFamily="18" charset="0"/>
              </a:rPr>
              <a:t> </a:t>
            </a:r>
            <a:r>
              <a:rPr lang="en-GB" altLang="es-ES" sz="1800" b="1" dirty="0" err="1">
                <a:latin typeface="Times New Roman" pitchFamily="18" charset="0"/>
              </a:rPr>
              <a:t>visibles</a:t>
            </a:r>
            <a:r>
              <a:rPr lang="en-GB" altLang="es-ES" sz="1800" b="1" dirty="0">
                <a:latin typeface="Times New Roman" pitchFamily="18" charset="0"/>
              </a:rPr>
              <a:t> </a:t>
            </a:r>
            <a:r>
              <a:rPr lang="en-GB" altLang="es-ES" sz="1800" b="1" dirty="0" err="1">
                <a:latin typeface="Times New Roman" pitchFamily="18" charset="0"/>
              </a:rPr>
              <a:t>macroscópicamente</a:t>
            </a:r>
            <a:r>
              <a:rPr lang="en-GB" altLang="es-ES" sz="1800" b="1" dirty="0">
                <a:latin typeface="Times New Roman" pitchFamily="18" charset="0"/>
              </a:rPr>
              <a:t>.  </a:t>
            </a:r>
            <a:r>
              <a:rPr lang="en-GB" altLang="es-ES" sz="1800" b="1" dirty="0" smtClean="0">
                <a:latin typeface="Times New Roman" pitchFamily="18" charset="0"/>
              </a:rPr>
              <a:t>El </a:t>
            </a:r>
            <a:r>
              <a:rPr lang="en-GB" altLang="es-ES" sz="1800" b="1" dirty="0" err="1" smtClean="0">
                <a:latin typeface="Times New Roman" pitchFamily="18" charset="0"/>
              </a:rPr>
              <a:t>estudio</a:t>
            </a:r>
            <a:r>
              <a:rPr lang="en-GB" altLang="es-ES" sz="1800" b="1" dirty="0" smtClean="0">
                <a:latin typeface="Times New Roman" pitchFamily="18" charset="0"/>
              </a:rPr>
              <a:t> </a:t>
            </a:r>
            <a:r>
              <a:rPr lang="en-GB" altLang="es-ES" sz="1800" b="1" dirty="0" err="1" smtClean="0">
                <a:latin typeface="Times New Roman" pitchFamily="18" charset="0"/>
              </a:rPr>
              <a:t>taxonómico</a:t>
            </a:r>
            <a:r>
              <a:rPr lang="en-GB" altLang="es-ES" sz="1800" b="1" dirty="0" smtClean="0">
                <a:latin typeface="Times New Roman" pitchFamily="18" charset="0"/>
              </a:rPr>
              <a:t> </a:t>
            </a:r>
            <a:r>
              <a:rPr lang="en-GB" altLang="es-ES" sz="1800" b="1" dirty="0" err="1" smtClean="0">
                <a:latin typeface="Times New Roman" pitchFamily="18" charset="0"/>
              </a:rPr>
              <a:t>determinó</a:t>
            </a:r>
            <a:r>
              <a:rPr lang="en-GB" altLang="es-ES" sz="1800" b="1" dirty="0" smtClean="0">
                <a:latin typeface="Times New Roman" pitchFamily="18" charset="0"/>
              </a:rPr>
              <a:t> la </a:t>
            </a:r>
            <a:r>
              <a:rPr lang="en-GB" altLang="es-ES" sz="1800" b="1" dirty="0" err="1" smtClean="0">
                <a:latin typeface="Times New Roman" pitchFamily="18" charset="0"/>
              </a:rPr>
              <a:t>especie</a:t>
            </a:r>
            <a:r>
              <a:rPr lang="en-GB" altLang="es-ES" sz="1800" b="1" dirty="0" smtClean="0">
                <a:latin typeface="Times New Roman" pitchFamily="18" charset="0"/>
              </a:rPr>
              <a:t> </a:t>
            </a:r>
            <a:r>
              <a:rPr lang="en-GB" altLang="es-ES" sz="1800" b="1" i="1" dirty="0" err="1" smtClean="0">
                <a:latin typeface="Times New Roman" pitchFamily="18" charset="0"/>
              </a:rPr>
              <a:t>Attheya</a:t>
            </a:r>
            <a:r>
              <a:rPr lang="en-GB" altLang="es-ES" sz="1800" b="1" i="1" dirty="0" smtClean="0">
                <a:latin typeface="Times New Roman" pitchFamily="18" charset="0"/>
              </a:rPr>
              <a:t> </a:t>
            </a:r>
            <a:r>
              <a:rPr lang="en-GB" altLang="es-ES" sz="1800" b="1" i="1" dirty="0" err="1" smtClean="0">
                <a:latin typeface="Times New Roman" pitchFamily="18" charset="0"/>
              </a:rPr>
              <a:t>armatus</a:t>
            </a:r>
            <a:r>
              <a:rPr lang="en-GB" altLang="es-ES" sz="1800" b="1" dirty="0" smtClean="0">
                <a:latin typeface="Times New Roman" pitchFamily="18" charset="0"/>
              </a:rPr>
              <a:t> de la </a:t>
            </a:r>
            <a:r>
              <a:rPr lang="en-GB" altLang="es-ES" sz="1800" b="1" dirty="0" err="1" smtClean="0">
                <a:latin typeface="Times New Roman" pitchFamily="18" charset="0"/>
              </a:rPr>
              <a:t>Clase</a:t>
            </a:r>
            <a:r>
              <a:rPr lang="en-GB" altLang="es-ES" sz="1800" b="1" dirty="0" smtClean="0">
                <a:latin typeface="Times New Roman" pitchFamily="18" charset="0"/>
              </a:rPr>
              <a:t> </a:t>
            </a:r>
            <a:r>
              <a:rPr lang="en-GB" altLang="es-ES" sz="1800" b="1" dirty="0" err="1" smtClean="0">
                <a:latin typeface="Times New Roman" pitchFamily="18" charset="0"/>
              </a:rPr>
              <a:t>Diatomeas</a:t>
            </a:r>
            <a:r>
              <a:rPr lang="en-GB" altLang="es-ES" sz="1800" b="1" dirty="0" smtClean="0">
                <a:latin typeface="Times New Roman" pitchFamily="18" charset="0"/>
              </a:rPr>
              <a:t>, del </a:t>
            </a:r>
            <a:r>
              <a:rPr lang="en-GB" altLang="es-ES" sz="1800" b="1" dirty="0" err="1" smtClean="0">
                <a:latin typeface="Times New Roman" pitchFamily="18" charset="0"/>
              </a:rPr>
              <a:t>grupo</a:t>
            </a:r>
            <a:r>
              <a:rPr lang="en-GB" altLang="es-ES" sz="1800" b="1" dirty="0" smtClean="0">
                <a:latin typeface="Times New Roman" pitchFamily="18" charset="0"/>
              </a:rPr>
              <a:t> de </a:t>
            </a:r>
            <a:r>
              <a:rPr lang="en-GB" altLang="es-ES" sz="1800" b="1" dirty="0" err="1" smtClean="0">
                <a:latin typeface="Times New Roman" pitchFamily="18" charset="0"/>
              </a:rPr>
              <a:t>Diatomeas</a:t>
            </a:r>
            <a:r>
              <a:rPr lang="en-GB" altLang="es-ES" sz="1800" b="1" dirty="0" smtClean="0">
                <a:latin typeface="Times New Roman" pitchFamily="18" charset="0"/>
              </a:rPr>
              <a:t> de </a:t>
            </a:r>
            <a:r>
              <a:rPr lang="en-GB" altLang="es-ES" sz="1800" b="1" dirty="0" err="1" smtClean="0">
                <a:latin typeface="Times New Roman" pitchFamily="18" charset="0"/>
              </a:rPr>
              <a:t>Rompientes</a:t>
            </a:r>
            <a:r>
              <a:rPr lang="es-ES_tradnl" altLang="es-ES" sz="1600" b="1" dirty="0" smtClean="0">
                <a:latin typeface="Times New Roman" pitchFamily="18" charset="0"/>
              </a:rPr>
              <a:t>». </a:t>
            </a:r>
            <a:endParaRPr lang="en-GB" altLang="es-ES" sz="1800" b="1" dirty="0" smtClean="0">
              <a:latin typeface="Times New Roman" pitchFamily="18" charset="0"/>
            </a:endParaRPr>
          </a:p>
        </p:txBody>
      </p:sp>
      <p:pic>
        <p:nvPicPr>
          <p:cNvPr id="2048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225" y="4432425"/>
            <a:ext cx="3111500" cy="230822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9" name="Text Box 10"/>
          <p:cNvSpPr txBox="1">
            <a:spLocks noChangeArrowheads="1"/>
          </p:cNvSpPr>
          <p:nvPr/>
        </p:nvSpPr>
        <p:spPr bwMode="auto">
          <a:xfrm>
            <a:off x="265336" y="5769530"/>
            <a:ext cx="5329238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marL="228600" indent="-22860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buFontTx/>
              <a:buAutoNum type="arabicPeriod"/>
            </a:pPr>
            <a:r>
              <a:rPr lang="en-US" altLang="es-ES" sz="1400" b="1" i="1" dirty="0" err="1">
                <a:latin typeface="Times New Roman" pitchFamily="18" charset="0"/>
              </a:rPr>
              <a:t>Attheya</a:t>
            </a:r>
            <a:r>
              <a:rPr lang="en-US" altLang="es-ES" sz="1400" b="1" i="1" dirty="0">
                <a:latin typeface="Times New Roman" pitchFamily="18" charset="0"/>
              </a:rPr>
              <a:t> </a:t>
            </a:r>
            <a:r>
              <a:rPr lang="en-US" altLang="es-ES" sz="1400" b="1" i="1" dirty="0" err="1">
                <a:latin typeface="Times New Roman" pitchFamily="18" charset="0"/>
              </a:rPr>
              <a:t>armatus</a:t>
            </a:r>
            <a:r>
              <a:rPr lang="en-US" altLang="es-ES" sz="1400" b="1" i="1" dirty="0">
                <a:latin typeface="Times New Roman" pitchFamily="18" charset="0"/>
              </a:rPr>
              <a:t>. </a:t>
            </a:r>
            <a:r>
              <a:rPr lang="en-US" altLang="es-ES" sz="1400" b="1" dirty="0">
                <a:latin typeface="Times New Roman" pitchFamily="18" charset="0"/>
              </a:rPr>
              <a:t>Scale bar = 10 </a:t>
            </a:r>
            <a:r>
              <a:rPr lang="en-US" altLang="es-ES" sz="1400" b="1" dirty="0">
                <a:latin typeface="Times New Roman" pitchFamily="18" charset="0"/>
                <a:cs typeface="Arial" charset="0"/>
              </a:rPr>
              <a:t>µm.</a:t>
            </a:r>
            <a:r>
              <a:rPr lang="en-US" altLang="es-ES" sz="1400" b="1" i="1" dirty="0">
                <a:latin typeface="Times New Roman" pitchFamily="18" charset="0"/>
              </a:rPr>
              <a:t> </a:t>
            </a:r>
            <a:r>
              <a:rPr lang="en-US" altLang="es-ES" sz="1400" b="1" dirty="0">
                <a:latin typeface="Times New Roman" pitchFamily="18" charset="0"/>
              </a:rPr>
              <a:t>Girdle view with two plastids in each cell of the chains and a single cell in valve view (black arrow)   2. Chains of cells forming aggregates.   3. A single cell in valve view showing the typical spines (black arrows</a:t>
            </a:r>
            <a:r>
              <a:rPr lang="en-US" altLang="es-ES" sz="1400" b="1" dirty="0" smtClean="0">
                <a:latin typeface="Times New Roman" pitchFamily="18" charset="0"/>
              </a:rPr>
              <a:t>).</a:t>
            </a:r>
            <a:endParaRPr lang="en-US" altLang="es-ES" sz="1400" b="1" dirty="0">
              <a:latin typeface="Times New Roman" pitchFamily="18" charset="0"/>
            </a:endParaRPr>
          </a:p>
        </p:txBody>
      </p:sp>
      <p:sp>
        <p:nvSpPr>
          <p:cNvPr id="20490" name="Text Box 11"/>
          <p:cNvSpPr txBox="1">
            <a:spLocks noChangeArrowheads="1"/>
          </p:cNvSpPr>
          <p:nvPr/>
        </p:nvSpPr>
        <p:spPr bwMode="auto">
          <a:xfrm>
            <a:off x="8604250" y="1700213"/>
            <a:ext cx="269875" cy="273050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ES" b="1" dirty="0">
                <a:solidFill>
                  <a:schemeClr val="bg1"/>
                </a:solidFill>
              </a:rPr>
              <a:t>2</a:t>
            </a:r>
            <a:endParaRPr lang="es-ES" altLang="es-ES" b="1" dirty="0">
              <a:solidFill>
                <a:schemeClr val="bg1"/>
              </a:solidFill>
            </a:endParaRPr>
          </a:p>
        </p:txBody>
      </p:sp>
      <p:sp>
        <p:nvSpPr>
          <p:cNvPr id="20491" name="Text Box 12"/>
          <p:cNvSpPr txBox="1">
            <a:spLocks noChangeArrowheads="1"/>
          </p:cNvSpPr>
          <p:nvPr/>
        </p:nvSpPr>
        <p:spPr bwMode="auto">
          <a:xfrm>
            <a:off x="8316913" y="5661025"/>
            <a:ext cx="269875" cy="27305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ES" b="1">
                <a:solidFill>
                  <a:schemeClr val="bg1"/>
                </a:solidFill>
              </a:rPr>
              <a:t>3</a:t>
            </a:r>
            <a:endParaRPr lang="es-ES" altLang="es-ES" b="1">
              <a:solidFill>
                <a:schemeClr val="bg1"/>
              </a:solidFill>
            </a:endParaRPr>
          </a:p>
        </p:txBody>
      </p:sp>
      <p:sp>
        <p:nvSpPr>
          <p:cNvPr id="20492" name="Line 13"/>
          <p:cNvSpPr>
            <a:spLocks noChangeShapeType="1"/>
          </p:cNvSpPr>
          <p:nvPr/>
        </p:nvSpPr>
        <p:spPr bwMode="auto">
          <a:xfrm flipV="1">
            <a:off x="6515894" y="5157192"/>
            <a:ext cx="287338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493" name="Line 14"/>
          <p:cNvSpPr>
            <a:spLocks noChangeShapeType="1"/>
          </p:cNvSpPr>
          <p:nvPr/>
        </p:nvSpPr>
        <p:spPr bwMode="auto">
          <a:xfrm>
            <a:off x="6516688" y="5790406"/>
            <a:ext cx="288925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780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n de fragilaria en granos de aren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993" y="1124745"/>
            <a:ext cx="6353922" cy="421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043606" y="5517232"/>
            <a:ext cx="6422307" cy="646331"/>
          </a:xfrm>
          <a:prstGeom prst="rect">
            <a:avLst/>
          </a:prstGeom>
          <a:solidFill>
            <a:schemeClr val="tx2">
              <a:lumMod val="20000"/>
              <a:lumOff val="80000"/>
              <a:alpha val="1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000000"/>
                </a:solidFill>
                <a:latin typeface="Arial"/>
              </a:rPr>
              <a:t>En la imagen al Microscopio se observan numerosas células de diatomeas adheridas a un grano de arena.</a:t>
            </a:r>
            <a:endParaRPr lang="es-E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542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Leopoldo\Desktop\2-ATTHEYA ENORME-JUNIO 2016\DOSSIER-ATTHEYA ARMATUS3\FOTOSVARIAS\GRANOS DE ARENA.EPIPSAMION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9" y="859080"/>
            <a:ext cx="8979264" cy="528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0" y="6251976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kumimoji="0" lang="es-ES_tradnl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Fig.</a:t>
            </a:r>
            <a:r>
              <a:rPr kumimoji="0" lang="es-ES_tradnl" sz="1600" b="1" i="1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3.49. Dos ejemplos de granos de arena  de la zona de rompientes con diatomeas  adheridas a su superficie</a:t>
            </a:r>
            <a:r>
              <a:rPr lang="es-ES_tradnl" sz="1600" b="1" i="1" kern="0" dirty="0" smtClean="0"/>
              <a:t>: Diatomeas </a:t>
            </a:r>
            <a:r>
              <a:rPr lang="es-ES_tradnl" sz="1600" b="1" i="1" kern="0" dirty="0" err="1" smtClean="0"/>
              <a:t>epipsámmicas</a:t>
            </a:r>
            <a:endParaRPr lang="es-ES_tradnl" sz="1600" b="1" i="1" kern="0" dirty="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195736" y="4689861"/>
            <a:ext cx="1656184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ES" sz="1400" b="1" i="1" dirty="0" err="1" smtClean="0"/>
              <a:t>Fragilaria</a:t>
            </a:r>
            <a:r>
              <a:rPr lang="es-ES_tradnl" altLang="es-ES" sz="1400" b="1" i="1" dirty="0" smtClean="0"/>
              <a:t> </a:t>
            </a:r>
            <a:r>
              <a:rPr lang="es-ES_tradnl" altLang="es-ES" sz="1400" b="1" dirty="0" smtClean="0"/>
              <a:t>sp.</a:t>
            </a:r>
            <a:endParaRPr lang="es-ES" altLang="es-ES" sz="1400" b="1" dirty="0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484483" y="4997638"/>
            <a:ext cx="351883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ES" sz="1400" b="1" i="1" dirty="0" err="1" smtClean="0"/>
              <a:t>Synedra</a:t>
            </a:r>
            <a:r>
              <a:rPr lang="es-ES_tradnl" altLang="es-ES" sz="1400" b="1" i="1" dirty="0" smtClean="0"/>
              <a:t>  </a:t>
            </a:r>
            <a:r>
              <a:rPr lang="es-ES_tradnl" altLang="es-ES" sz="1400" b="1" dirty="0" err="1" smtClean="0"/>
              <a:t>sp</a:t>
            </a:r>
            <a:r>
              <a:rPr lang="es-ES_tradnl" altLang="es-ES" sz="1400" b="1" dirty="0" smtClean="0"/>
              <a:t>. </a:t>
            </a:r>
            <a:r>
              <a:rPr lang="es-ES_tradnl" altLang="es-ES" sz="1400" b="1" dirty="0" err="1" smtClean="0"/>
              <a:t>Celulas</a:t>
            </a:r>
            <a:r>
              <a:rPr lang="es-ES_tradnl" altLang="es-ES" sz="1400" b="1" dirty="0" smtClean="0"/>
              <a:t> adheridas a los granos de arena por sus ápices.</a:t>
            </a:r>
            <a:endParaRPr lang="es-ES" altLang="es-ES" sz="1400" b="1" dirty="0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0" y="-1"/>
            <a:ext cx="9003313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kumimoji="0" lang="es-ES_tradnl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CUANDO LES LLEGA UNA CARGA IMPORTANTE</a:t>
            </a:r>
            <a:r>
              <a:rPr kumimoji="0" lang="es-ES_tradnl" sz="1600" b="1" i="1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DE NUTRIENTES A TRAVÉS DE LOS SEDIMENTOS LAS CÉLULAS SE REPRODUCEN MASIVAMENTE Y SE ADHIEREN EN GRUMOS FORMANDO ESAS ACUMULACIONES  QUE SE DEPOSITAN EN EL INTERMAREAL ARRASTRADAS POR LAS OLAS </a:t>
            </a:r>
            <a:endParaRPr lang="es-ES_tradnl" sz="1600" b="1" i="1" kern="0" dirty="0"/>
          </a:p>
        </p:txBody>
      </p:sp>
    </p:spTree>
    <p:extLst>
      <p:ext uri="{BB962C8B-B14F-4D97-AF65-F5344CB8AC3E}">
        <p14:creationId xmlns:p14="http://schemas.microsoft.com/office/powerpoint/2010/main" val="82099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:\Users\Leopoldo\Desktop\DIATOMEAS DE ROMPIENTES PARA CRUZ ROJA\Burras2 18-03-200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" y="0"/>
            <a:ext cx="9136822" cy="72433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1 CuadroTexto"/>
          <p:cNvSpPr txBox="1">
            <a:spLocks noChangeArrowheads="1"/>
          </p:cNvSpPr>
          <p:nvPr/>
        </p:nvSpPr>
        <p:spPr bwMode="auto">
          <a:xfrm>
            <a:off x="28308" y="5949280"/>
            <a:ext cx="21605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1400" dirty="0"/>
              <a:t>Las</a:t>
            </a:r>
            <a:r>
              <a:rPr lang="es-ES" dirty="0"/>
              <a:t> </a:t>
            </a:r>
            <a:r>
              <a:rPr lang="es-ES" sz="1400" dirty="0"/>
              <a:t>Burras-18-03-2009</a:t>
            </a:r>
          </a:p>
        </p:txBody>
      </p:sp>
      <p:sp>
        <p:nvSpPr>
          <p:cNvPr id="2" name="1 Rectángulo"/>
          <p:cNvSpPr/>
          <p:nvPr/>
        </p:nvSpPr>
        <p:spPr>
          <a:xfrm>
            <a:off x="9099" y="0"/>
            <a:ext cx="9132979" cy="584775"/>
          </a:xfrm>
          <a:prstGeom prst="rect">
            <a:avLst/>
          </a:prstGeom>
          <a:solidFill>
            <a:schemeClr val="bg2">
              <a:alpha val="88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ES_tradnl" sz="1600" dirty="0"/>
              <a:t>En </a:t>
            </a:r>
            <a:r>
              <a:rPr lang="es-ES_tradnl" sz="1600" dirty="0" smtClean="0"/>
              <a:t>el intermareal de algunas playas </a:t>
            </a:r>
            <a:r>
              <a:rPr lang="es-ES_tradnl" sz="1600" dirty="0"/>
              <a:t>de </a:t>
            </a:r>
            <a:r>
              <a:rPr lang="es-ES_tradnl" sz="1600" dirty="0" smtClean="0"/>
              <a:t>arena es </a:t>
            </a:r>
            <a:r>
              <a:rPr lang="es-ES_tradnl" sz="1600" dirty="0"/>
              <a:t>frecuente observar unas formaciones de color verde </a:t>
            </a:r>
            <a:r>
              <a:rPr lang="es-ES_tradnl" sz="1600" dirty="0" smtClean="0"/>
              <a:t>marrón: Son </a:t>
            </a:r>
            <a:r>
              <a:rPr lang="es-ES_tradnl" sz="1600" b="1" dirty="0" smtClean="0"/>
              <a:t>acumulaciones (discoloraciones) </a:t>
            </a:r>
            <a:r>
              <a:rPr lang="es-ES_tradnl" sz="1600" b="1" dirty="0"/>
              <a:t>de la diatomea de rompientes </a:t>
            </a:r>
            <a:r>
              <a:rPr lang="es-ES_tradnl" sz="1600" b="1" i="1" dirty="0"/>
              <a:t>Attheya </a:t>
            </a:r>
            <a:r>
              <a:rPr lang="es-ES_tradnl" sz="1600" b="1" i="1" dirty="0" smtClean="0"/>
              <a:t>armatus. </a:t>
            </a:r>
            <a:endParaRPr lang="es-ES_tradnl" sz="1600" b="1" i="1" dirty="0"/>
          </a:p>
        </p:txBody>
      </p:sp>
    </p:spTree>
    <p:extLst>
      <p:ext uri="{BB962C8B-B14F-4D97-AF65-F5344CB8AC3E}">
        <p14:creationId xmlns:p14="http://schemas.microsoft.com/office/powerpoint/2010/main" val="124440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9512" y="404664"/>
            <a:ext cx="8640960" cy="61863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b="1" dirty="0">
                <a:solidFill>
                  <a:srgbClr val="000000">
                    <a:lumMod val="95000"/>
                    <a:lumOff val="5000"/>
                  </a:srgbClr>
                </a:solidFill>
              </a:rPr>
              <a:t>	</a:t>
            </a:r>
            <a:r>
              <a:rPr lang="es-ES_tradnl" b="1" dirty="0" smtClean="0">
                <a:solidFill>
                  <a:srgbClr val="000000">
                    <a:lumMod val="95000"/>
                    <a:lumOff val="5000"/>
                  </a:srgbClr>
                </a:solidFill>
              </a:rPr>
              <a:t>DISTRIBUCIÓN MUNDIAL DE LAS ACUMULACIONES DE</a:t>
            </a:r>
            <a:r>
              <a:rPr lang="en-GB" b="1" i="1" dirty="0">
                <a:solidFill>
                  <a:srgbClr val="000000"/>
                </a:solidFill>
              </a:rPr>
              <a:t> </a:t>
            </a:r>
            <a:r>
              <a:rPr lang="en-GB" b="1" i="1" u="sng" dirty="0">
                <a:solidFill>
                  <a:srgbClr val="000000"/>
                </a:solidFill>
              </a:rPr>
              <a:t>Attheya </a:t>
            </a:r>
            <a:r>
              <a:rPr lang="en-GB" i="1" u="sng" dirty="0" err="1">
                <a:solidFill>
                  <a:srgbClr val="000000"/>
                </a:solidFill>
              </a:rPr>
              <a:t>armatus</a:t>
            </a:r>
            <a:r>
              <a:rPr lang="en-GB" i="1" u="sng" dirty="0">
                <a:solidFill>
                  <a:srgbClr val="000000"/>
                </a:solidFill>
              </a:rPr>
              <a:t>  </a:t>
            </a:r>
            <a:r>
              <a:rPr lang="en-GB" b="1" u="sng" dirty="0" smtClean="0">
                <a:solidFill>
                  <a:srgbClr val="000000"/>
                </a:solidFill>
              </a:rPr>
              <a:t>Y DE OTRAS DIATOMEAS DE ROMPIENTES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b="1" i="1" dirty="0">
              <a:solidFill>
                <a:srgbClr val="000000"/>
              </a:solidFill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b="1" dirty="0" smtClean="0">
                <a:solidFill>
                  <a:srgbClr val="000000">
                    <a:lumMod val="95000"/>
                    <a:lumOff val="5000"/>
                  </a:srgbClr>
                </a:solidFill>
              </a:rPr>
              <a:t> 	</a:t>
            </a:r>
            <a:r>
              <a:rPr lang="es-ES_tradnl" b="1" i="1" dirty="0" smtClean="0">
                <a:solidFill>
                  <a:srgbClr val="000000">
                    <a:lumMod val="95000"/>
                    <a:lumOff val="5000"/>
                  </a:srgbClr>
                </a:solidFill>
              </a:rPr>
              <a:t>Las acumulaciones-discoloraciones </a:t>
            </a:r>
            <a:r>
              <a:rPr lang="es-ES_tradnl" b="1" i="1" dirty="0">
                <a:solidFill>
                  <a:srgbClr val="000000">
                    <a:lumMod val="95000"/>
                    <a:lumOff val="5000"/>
                  </a:srgbClr>
                </a:solidFill>
              </a:rPr>
              <a:t>por </a:t>
            </a:r>
            <a:r>
              <a:rPr lang="es-ES_tradnl" b="1" i="1" u="sng" dirty="0">
                <a:solidFill>
                  <a:srgbClr val="000000">
                    <a:lumMod val="95000"/>
                    <a:lumOff val="5000"/>
                  </a:srgbClr>
                </a:solidFill>
              </a:rPr>
              <a:t>Attheya armatus</a:t>
            </a:r>
            <a:r>
              <a:rPr lang="es-ES_tradnl" b="1" i="1" dirty="0">
                <a:solidFill>
                  <a:srgbClr val="000000">
                    <a:lumMod val="95000"/>
                    <a:lumOff val="5000"/>
                  </a:srgbClr>
                </a:solidFill>
              </a:rPr>
              <a:t>  y otras especies de </a:t>
            </a:r>
            <a:r>
              <a:rPr lang="es-ES_tradnl" b="1" i="1" dirty="0" smtClean="0">
                <a:solidFill>
                  <a:srgbClr val="000000">
                    <a:lumMod val="95000"/>
                    <a:lumOff val="5000"/>
                  </a:srgbClr>
                </a:solidFill>
              </a:rPr>
              <a:t>diatomeas de rompientes (surf diatoms) han </a:t>
            </a:r>
            <a:r>
              <a:rPr lang="es-ES_tradnl" b="1" i="1" dirty="0">
                <a:solidFill>
                  <a:srgbClr val="000000">
                    <a:lumMod val="95000"/>
                    <a:lumOff val="5000"/>
                  </a:srgbClr>
                </a:solidFill>
              </a:rPr>
              <a:t>sido </a:t>
            </a:r>
            <a:r>
              <a:rPr lang="es-ES_tradnl" b="1" i="1" dirty="0" smtClean="0">
                <a:solidFill>
                  <a:srgbClr val="000000">
                    <a:lumMod val="95000"/>
                    <a:lumOff val="5000"/>
                  </a:srgbClr>
                </a:solidFill>
              </a:rPr>
              <a:t>observadas y reportadas de todas las latitudes del </a:t>
            </a:r>
            <a:r>
              <a:rPr lang="es-ES_tradnl" b="1" i="1" dirty="0">
                <a:solidFill>
                  <a:srgbClr val="000000">
                    <a:lumMod val="95000"/>
                    <a:lumOff val="5000"/>
                  </a:srgbClr>
                </a:solidFill>
              </a:rPr>
              <a:t>planeta desde hace décadas y han sido citadas </a:t>
            </a:r>
            <a:r>
              <a:rPr lang="es-ES_tradnl" b="1" i="1" dirty="0" smtClean="0">
                <a:solidFill>
                  <a:srgbClr val="000000">
                    <a:lumMod val="95000"/>
                    <a:lumOff val="5000"/>
                  </a:srgbClr>
                </a:solidFill>
              </a:rPr>
              <a:t>por </a:t>
            </a:r>
            <a:r>
              <a:rPr lang="es-ES_tradnl" b="1" i="1" dirty="0">
                <a:solidFill>
                  <a:srgbClr val="000000">
                    <a:lumMod val="95000"/>
                    <a:lumOff val="5000"/>
                  </a:srgbClr>
                </a:solidFill>
              </a:rPr>
              <a:t>primera vez para las islas Canarias y la región marina Atlántico Centro Oriental por Ojeda y O’ Shanahan (2004). 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b="1" i="1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b="1" i="1" dirty="0">
                <a:solidFill>
                  <a:srgbClr val="000000">
                    <a:lumMod val="95000"/>
                    <a:lumOff val="5000"/>
                  </a:srgbClr>
                </a:solidFill>
              </a:rPr>
              <a:t>	</a:t>
            </a:r>
            <a:r>
              <a:rPr lang="en-GB" b="1" i="1" dirty="0" err="1" smtClean="0">
                <a:solidFill>
                  <a:srgbClr val="000000"/>
                </a:solidFill>
              </a:rPr>
              <a:t>Por</a:t>
            </a:r>
            <a:r>
              <a:rPr lang="en-GB" b="1" i="1" dirty="0" smtClean="0">
                <a:solidFill>
                  <a:srgbClr val="000000"/>
                </a:solidFill>
              </a:rPr>
              <a:t> lo general, las </a:t>
            </a:r>
            <a:r>
              <a:rPr lang="en-GB" b="1" i="1" dirty="0" err="1" smtClean="0">
                <a:solidFill>
                  <a:srgbClr val="000000"/>
                </a:solidFill>
              </a:rPr>
              <a:t>acumulaciones</a:t>
            </a:r>
            <a:r>
              <a:rPr lang="en-GB" b="1" i="1" dirty="0" smtClean="0">
                <a:solidFill>
                  <a:srgbClr val="000000"/>
                </a:solidFill>
              </a:rPr>
              <a:t>-discoloraciones </a:t>
            </a:r>
            <a:r>
              <a:rPr lang="en-GB" b="1" i="1" dirty="0" err="1" smtClean="0">
                <a:solidFill>
                  <a:srgbClr val="000000"/>
                </a:solidFill>
              </a:rPr>
              <a:t>están</a:t>
            </a:r>
            <a:r>
              <a:rPr lang="en-GB" b="1" i="1" dirty="0" smtClean="0">
                <a:solidFill>
                  <a:srgbClr val="000000"/>
                </a:solidFill>
              </a:rPr>
              <a:t> </a:t>
            </a:r>
            <a:r>
              <a:rPr lang="en-GB" b="1" i="1" dirty="0" err="1" smtClean="0">
                <a:solidFill>
                  <a:srgbClr val="000000"/>
                </a:solidFill>
              </a:rPr>
              <a:t>formadas</a:t>
            </a:r>
            <a:r>
              <a:rPr lang="en-GB" b="1" i="1" dirty="0" smtClean="0">
                <a:solidFill>
                  <a:srgbClr val="000000"/>
                </a:solidFill>
              </a:rPr>
              <a:t> </a:t>
            </a:r>
            <a:r>
              <a:rPr lang="en-GB" b="1" i="1" dirty="0" err="1" smtClean="0">
                <a:solidFill>
                  <a:srgbClr val="000000"/>
                </a:solidFill>
              </a:rPr>
              <a:t>por</a:t>
            </a:r>
            <a:r>
              <a:rPr lang="en-GB" b="1" i="1" dirty="0" smtClean="0">
                <a:solidFill>
                  <a:srgbClr val="000000"/>
                </a:solidFill>
              </a:rPr>
              <a:t> </a:t>
            </a:r>
            <a:r>
              <a:rPr lang="en-GB" b="1" i="1" dirty="0" err="1" smtClean="0">
                <a:solidFill>
                  <a:srgbClr val="000000"/>
                </a:solidFill>
              </a:rPr>
              <a:t>una</a:t>
            </a:r>
            <a:r>
              <a:rPr lang="en-GB" b="1" i="1" dirty="0" smtClean="0">
                <a:solidFill>
                  <a:srgbClr val="000000"/>
                </a:solidFill>
              </a:rPr>
              <a:t> sola </a:t>
            </a:r>
            <a:r>
              <a:rPr lang="en-GB" b="1" i="1" dirty="0" err="1" smtClean="0">
                <a:solidFill>
                  <a:srgbClr val="000000"/>
                </a:solidFill>
              </a:rPr>
              <a:t>especie</a:t>
            </a:r>
            <a:r>
              <a:rPr lang="en-GB" b="1" i="1" dirty="0" smtClean="0">
                <a:solidFill>
                  <a:srgbClr val="000000"/>
                </a:solidFill>
              </a:rPr>
              <a:t>. Se </a:t>
            </a:r>
            <a:r>
              <a:rPr lang="en-GB" b="1" i="1" dirty="0" err="1" smtClean="0">
                <a:solidFill>
                  <a:srgbClr val="000000"/>
                </a:solidFill>
              </a:rPr>
              <a:t>han</a:t>
            </a:r>
            <a:r>
              <a:rPr lang="en-GB" b="1" i="1" dirty="0" smtClean="0">
                <a:solidFill>
                  <a:srgbClr val="000000"/>
                </a:solidFill>
              </a:rPr>
              <a:t> </a:t>
            </a:r>
            <a:r>
              <a:rPr lang="es-ES" b="1" i="1" dirty="0" smtClean="0">
                <a:solidFill>
                  <a:srgbClr val="000000"/>
                </a:solidFill>
              </a:rPr>
              <a:t>descrito</a:t>
            </a:r>
            <a:r>
              <a:rPr lang="en-GB" b="1" i="1" dirty="0" smtClean="0">
                <a:solidFill>
                  <a:srgbClr val="000000"/>
                </a:solidFill>
              </a:rPr>
              <a:t> </a:t>
            </a:r>
            <a:r>
              <a:rPr lang="en-GB" b="1" i="1" dirty="0" err="1" smtClean="0">
                <a:solidFill>
                  <a:srgbClr val="000000"/>
                </a:solidFill>
              </a:rPr>
              <a:t>seis</a:t>
            </a:r>
            <a:r>
              <a:rPr lang="en-GB" b="1" i="1" dirty="0" smtClean="0">
                <a:solidFill>
                  <a:srgbClr val="000000"/>
                </a:solidFill>
              </a:rPr>
              <a:t> </a:t>
            </a:r>
            <a:r>
              <a:rPr lang="en-GB" b="1" i="1" dirty="0" err="1" smtClean="0">
                <a:solidFill>
                  <a:srgbClr val="000000"/>
                </a:solidFill>
              </a:rPr>
              <a:t>especies</a:t>
            </a:r>
            <a:r>
              <a:rPr lang="en-GB" b="1" i="1" dirty="0" smtClean="0">
                <a:solidFill>
                  <a:srgbClr val="000000"/>
                </a:solidFill>
              </a:rPr>
              <a:t> </a:t>
            </a:r>
            <a:r>
              <a:rPr lang="en-GB" b="1" i="1" dirty="0" err="1" smtClean="0">
                <a:solidFill>
                  <a:srgbClr val="000000"/>
                </a:solidFill>
              </a:rPr>
              <a:t>diferentes</a:t>
            </a:r>
            <a:r>
              <a:rPr lang="en-GB" b="1" i="1" dirty="0" smtClean="0">
                <a:solidFill>
                  <a:srgbClr val="000000"/>
                </a:solidFill>
              </a:rPr>
              <a:t> de </a:t>
            </a:r>
            <a:r>
              <a:rPr lang="en-GB" b="1" i="1" dirty="0" err="1" smtClean="0">
                <a:solidFill>
                  <a:srgbClr val="000000"/>
                </a:solidFill>
              </a:rPr>
              <a:t>diatomeas</a:t>
            </a:r>
            <a:r>
              <a:rPr lang="en-GB" b="1" i="1" dirty="0" smtClean="0">
                <a:solidFill>
                  <a:srgbClr val="000000"/>
                </a:solidFill>
              </a:rPr>
              <a:t> </a:t>
            </a:r>
            <a:r>
              <a:rPr lang="en-GB" b="1" i="1" dirty="0" err="1" smtClean="0">
                <a:solidFill>
                  <a:srgbClr val="000000"/>
                </a:solidFill>
              </a:rPr>
              <a:t>capaces</a:t>
            </a:r>
            <a:r>
              <a:rPr lang="en-GB" b="1" i="1" dirty="0" smtClean="0">
                <a:solidFill>
                  <a:srgbClr val="000000"/>
                </a:solidFill>
              </a:rPr>
              <a:t> de </a:t>
            </a:r>
            <a:r>
              <a:rPr lang="en-GB" b="1" i="1" dirty="0" err="1" smtClean="0">
                <a:solidFill>
                  <a:srgbClr val="000000"/>
                </a:solidFill>
              </a:rPr>
              <a:t>formar</a:t>
            </a:r>
            <a:r>
              <a:rPr lang="en-GB" b="1" i="1" dirty="0" smtClean="0">
                <a:solidFill>
                  <a:srgbClr val="000000"/>
                </a:solidFill>
              </a:rPr>
              <a:t> </a:t>
            </a:r>
            <a:r>
              <a:rPr lang="en-GB" b="1" i="1" dirty="0" err="1" smtClean="0">
                <a:solidFill>
                  <a:srgbClr val="000000"/>
                </a:solidFill>
              </a:rPr>
              <a:t>acumulaciones</a:t>
            </a:r>
            <a:r>
              <a:rPr lang="en-GB" b="1" i="1" dirty="0" smtClean="0">
                <a:solidFill>
                  <a:srgbClr val="000000"/>
                </a:solidFill>
              </a:rPr>
              <a:t> </a:t>
            </a:r>
            <a:r>
              <a:rPr lang="en-GB" b="1" i="1" dirty="0" err="1" smtClean="0">
                <a:solidFill>
                  <a:srgbClr val="000000"/>
                </a:solidFill>
              </a:rPr>
              <a:t>monoespecíficas</a:t>
            </a:r>
            <a:r>
              <a:rPr lang="en-GB" b="1" i="1" dirty="0" smtClean="0">
                <a:solidFill>
                  <a:srgbClr val="000000"/>
                </a:solidFill>
              </a:rPr>
              <a:t> (Du </a:t>
            </a:r>
            <a:r>
              <a:rPr lang="en-GB" b="1" i="1" dirty="0" err="1" smtClean="0">
                <a:solidFill>
                  <a:srgbClr val="000000"/>
                </a:solidFill>
              </a:rPr>
              <a:t>Preez</a:t>
            </a:r>
            <a:r>
              <a:rPr lang="en-GB" b="1" i="1" dirty="0" smtClean="0">
                <a:solidFill>
                  <a:srgbClr val="000000"/>
                </a:solidFill>
              </a:rPr>
              <a:t> &amp; Campbell, 1997):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b="1" i="1" dirty="0" smtClean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i="1" dirty="0" err="1" smtClean="0">
                <a:solidFill>
                  <a:srgbClr val="000000"/>
                </a:solidFill>
              </a:rPr>
              <a:t>Anaulus</a:t>
            </a:r>
            <a:r>
              <a:rPr lang="en-GB" b="1" i="1" dirty="0" smtClean="0">
                <a:solidFill>
                  <a:srgbClr val="000000"/>
                </a:solidFill>
              </a:rPr>
              <a:t> </a:t>
            </a:r>
            <a:r>
              <a:rPr lang="en-GB" b="1" i="1" dirty="0" err="1" smtClean="0">
                <a:solidFill>
                  <a:srgbClr val="000000"/>
                </a:solidFill>
              </a:rPr>
              <a:t>australis</a:t>
            </a:r>
            <a:r>
              <a:rPr lang="en-GB" b="1" i="1" dirty="0" smtClean="0">
                <a:solidFill>
                  <a:srgbClr val="000000"/>
                </a:solidFill>
              </a:rPr>
              <a:t> </a:t>
            </a:r>
            <a:r>
              <a:rPr lang="en-GB" dirty="0" err="1" smtClean="0">
                <a:solidFill>
                  <a:srgbClr val="000000"/>
                </a:solidFill>
              </a:rPr>
              <a:t>Drebes</a:t>
            </a:r>
            <a:r>
              <a:rPr lang="en-GB" dirty="0" smtClean="0">
                <a:solidFill>
                  <a:srgbClr val="000000"/>
                </a:solidFill>
              </a:rPr>
              <a:t> et Schulz</a:t>
            </a:r>
            <a:r>
              <a:rPr lang="en-GB" b="1" i="1" dirty="0" smtClean="0">
                <a:solidFill>
                  <a:srgbClr val="000000"/>
                </a:solidFill>
              </a:rPr>
              <a:t>;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i="1" dirty="0" err="1" smtClean="0">
                <a:solidFill>
                  <a:srgbClr val="000000"/>
                </a:solidFill>
              </a:rPr>
              <a:t>Asterionella</a:t>
            </a:r>
            <a:r>
              <a:rPr lang="en-GB" b="1" i="1" dirty="0" smtClean="0">
                <a:solidFill>
                  <a:srgbClr val="000000"/>
                </a:solidFill>
              </a:rPr>
              <a:t> </a:t>
            </a:r>
            <a:r>
              <a:rPr lang="en-GB" b="1" i="1" dirty="0" err="1" smtClean="0">
                <a:solidFill>
                  <a:srgbClr val="000000"/>
                </a:solidFill>
              </a:rPr>
              <a:t>socialis</a:t>
            </a:r>
            <a:r>
              <a:rPr lang="en-GB" b="1" i="1" dirty="0" smtClean="0">
                <a:solidFill>
                  <a:srgbClr val="000000"/>
                </a:solidFill>
              </a:rPr>
              <a:t> </a:t>
            </a:r>
            <a:r>
              <a:rPr lang="en-GB" dirty="0" err="1" smtClean="0">
                <a:solidFill>
                  <a:srgbClr val="000000"/>
                </a:solidFill>
              </a:rPr>
              <a:t>Lewin</a:t>
            </a:r>
            <a:r>
              <a:rPr lang="en-GB" dirty="0" smtClean="0">
                <a:solidFill>
                  <a:srgbClr val="000000"/>
                </a:solidFill>
              </a:rPr>
              <a:t> et Norris</a:t>
            </a:r>
            <a:r>
              <a:rPr lang="en-GB" b="1" i="1" dirty="0" smtClean="0">
                <a:solidFill>
                  <a:srgbClr val="000000"/>
                </a:solidFill>
              </a:rPr>
              <a:t>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i="1" dirty="0" smtClean="0">
                <a:solidFill>
                  <a:srgbClr val="000000"/>
                </a:solidFill>
              </a:rPr>
              <a:t> </a:t>
            </a:r>
            <a:r>
              <a:rPr lang="en-GB" b="1" i="1" dirty="0" err="1" smtClean="0">
                <a:solidFill>
                  <a:srgbClr val="000000"/>
                </a:solidFill>
              </a:rPr>
              <a:t>Asterionellopsis</a:t>
            </a:r>
            <a:r>
              <a:rPr lang="en-GB" b="1" i="1" dirty="0" smtClean="0">
                <a:solidFill>
                  <a:srgbClr val="000000"/>
                </a:solidFill>
              </a:rPr>
              <a:t> </a:t>
            </a:r>
            <a:r>
              <a:rPr lang="en-GB" b="1" i="1" dirty="0" err="1" smtClean="0">
                <a:solidFill>
                  <a:srgbClr val="000000"/>
                </a:solidFill>
              </a:rPr>
              <a:t>glacialis</a:t>
            </a:r>
            <a:r>
              <a:rPr lang="en-GB" b="1" i="1" dirty="0" smtClean="0">
                <a:solidFill>
                  <a:srgbClr val="000000"/>
                </a:solidFill>
              </a:rPr>
              <a:t> </a:t>
            </a:r>
            <a:r>
              <a:rPr lang="en-GB" dirty="0" smtClean="0">
                <a:solidFill>
                  <a:srgbClr val="000000"/>
                </a:solidFill>
              </a:rPr>
              <a:t>(</a:t>
            </a:r>
            <a:r>
              <a:rPr lang="en-GB" dirty="0" err="1" smtClean="0">
                <a:solidFill>
                  <a:srgbClr val="000000"/>
                </a:solidFill>
              </a:rPr>
              <a:t>Castracane</a:t>
            </a:r>
            <a:r>
              <a:rPr lang="en-GB" dirty="0" smtClean="0">
                <a:solidFill>
                  <a:srgbClr val="000000"/>
                </a:solidFill>
              </a:rPr>
              <a:t>) Round</a:t>
            </a:r>
            <a:endParaRPr lang="en-GB" b="1" i="1" dirty="0" smtClean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i="1" dirty="0" smtClean="0">
                <a:solidFill>
                  <a:srgbClr val="000000"/>
                </a:solidFill>
              </a:rPr>
              <a:t> </a:t>
            </a:r>
            <a:r>
              <a:rPr lang="en-GB" b="1" i="1" dirty="0" err="1" smtClean="0">
                <a:solidFill>
                  <a:srgbClr val="000000"/>
                </a:solidFill>
              </a:rPr>
              <a:t>Aulacodiscus</a:t>
            </a:r>
            <a:r>
              <a:rPr lang="en-GB" b="1" i="1" dirty="0" smtClean="0">
                <a:solidFill>
                  <a:srgbClr val="000000"/>
                </a:solidFill>
              </a:rPr>
              <a:t> </a:t>
            </a:r>
            <a:r>
              <a:rPr lang="en-GB" b="1" i="1" dirty="0" err="1" smtClean="0">
                <a:solidFill>
                  <a:srgbClr val="000000"/>
                </a:solidFill>
              </a:rPr>
              <a:t>kittonii</a:t>
            </a:r>
            <a:r>
              <a:rPr lang="en-GB" b="1" i="1" dirty="0" smtClean="0">
                <a:solidFill>
                  <a:srgbClr val="000000"/>
                </a:solidFill>
              </a:rPr>
              <a:t> </a:t>
            </a:r>
            <a:r>
              <a:rPr lang="en-GB" dirty="0" err="1" smtClean="0">
                <a:solidFill>
                  <a:srgbClr val="000000"/>
                </a:solidFill>
              </a:rPr>
              <a:t>Arnott</a:t>
            </a:r>
            <a:r>
              <a:rPr lang="en-GB" dirty="0" smtClean="0">
                <a:solidFill>
                  <a:srgbClr val="000000"/>
                </a:solidFill>
              </a:rPr>
              <a:t>;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srgbClr val="000000"/>
                </a:solidFill>
              </a:rPr>
              <a:t> </a:t>
            </a:r>
            <a:r>
              <a:rPr lang="en-GB" b="1" i="1" dirty="0" err="1" smtClean="0">
                <a:solidFill>
                  <a:srgbClr val="000000"/>
                </a:solidFill>
              </a:rPr>
              <a:t>Aulacodiscus</a:t>
            </a:r>
            <a:r>
              <a:rPr lang="en-GB" b="1" i="1" dirty="0" smtClean="0">
                <a:solidFill>
                  <a:srgbClr val="000000"/>
                </a:solidFill>
              </a:rPr>
              <a:t> </a:t>
            </a:r>
            <a:r>
              <a:rPr lang="en-GB" b="1" i="1" dirty="0" err="1" smtClean="0">
                <a:solidFill>
                  <a:srgbClr val="000000"/>
                </a:solidFill>
              </a:rPr>
              <a:t>africanus</a:t>
            </a:r>
            <a:r>
              <a:rPr lang="en-GB" b="1" i="1" dirty="0" smtClean="0">
                <a:solidFill>
                  <a:srgbClr val="000000"/>
                </a:solidFill>
              </a:rPr>
              <a:t> </a:t>
            </a:r>
            <a:r>
              <a:rPr lang="en-GB" dirty="0" err="1" smtClean="0">
                <a:solidFill>
                  <a:srgbClr val="000000"/>
                </a:solidFill>
              </a:rPr>
              <a:t>Cottam</a:t>
            </a:r>
            <a:r>
              <a:rPr lang="en-GB" b="1" i="1" dirty="0" smtClean="0">
                <a:solidFill>
                  <a:srgbClr val="000000"/>
                </a:solidFill>
              </a:rPr>
              <a:t> </a:t>
            </a:r>
            <a:r>
              <a:rPr lang="en-GB" i="1" dirty="0" smtClean="0">
                <a:solidFill>
                  <a:srgbClr val="000000"/>
                </a:solidFill>
              </a:rPr>
              <a:t> </a:t>
            </a:r>
            <a:endParaRPr lang="en-GB" b="1" i="1" dirty="0" smtClean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i="1" dirty="0" smtClean="0">
                <a:solidFill>
                  <a:srgbClr val="000000"/>
                </a:solidFill>
              </a:rPr>
              <a:t> </a:t>
            </a:r>
            <a:r>
              <a:rPr lang="en-GB" b="1" i="1" dirty="0" err="1" smtClean="0">
                <a:solidFill>
                  <a:srgbClr val="000000"/>
                </a:solidFill>
              </a:rPr>
              <a:t>Attheya</a:t>
            </a:r>
            <a:r>
              <a:rPr lang="en-GB" b="1" i="1" dirty="0" smtClean="0">
                <a:solidFill>
                  <a:srgbClr val="000000"/>
                </a:solidFill>
              </a:rPr>
              <a:t> </a:t>
            </a:r>
            <a:r>
              <a:rPr lang="en-GB" b="1" i="1" dirty="0" err="1" smtClean="0">
                <a:solidFill>
                  <a:srgbClr val="000000"/>
                </a:solidFill>
              </a:rPr>
              <a:t>armatus</a:t>
            </a:r>
            <a:r>
              <a:rPr lang="en-GB" b="1" i="1" dirty="0" smtClean="0">
                <a:solidFill>
                  <a:srgbClr val="000000"/>
                </a:solidFill>
              </a:rPr>
              <a:t> </a:t>
            </a:r>
            <a:r>
              <a:rPr lang="en-GB" dirty="0" smtClean="0">
                <a:solidFill>
                  <a:srgbClr val="000000"/>
                </a:solidFill>
              </a:rPr>
              <a:t>(T. West) Crawford)</a:t>
            </a:r>
            <a:r>
              <a:rPr lang="en-GB" b="1" i="1" dirty="0" smtClean="0">
                <a:solidFill>
                  <a:srgbClr val="000000"/>
                </a:solidFill>
              </a:rPr>
              <a:t>.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b="1" i="1" dirty="0" smtClean="0">
              <a:solidFill>
                <a:srgbClr val="000000"/>
              </a:solidFill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i="1" dirty="0" smtClean="0">
                <a:solidFill>
                  <a:srgbClr val="000000"/>
                </a:solidFill>
              </a:rPr>
              <a:t>	En </a:t>
            </a:r>
            <a:r>
              <a:rPr lang="en-GB" b="1" i="1" dirty="0" err="1" smtClean="0">
                <a:solidFill>
                  <a:srgbClr val="000000"/>
                </a:solidFill>
              </a:rPr>
              <a:t>ninguno</a:t>
            </a:r>
            <a:r>
              <a:rPr lang="en-GB" b="1" i="1" dirty="0" smtClean="0">
                <a:solidFill>
                  <a:srgbClr val="000000"/>
                </a:solidFill>
              </a:rPr>
              <a:t> de los </a:t>
            </a:r>
            <a:r>
              <a:rPr lang="en-GB" b="1" i="1" dirty="0" err="1" smtClean="0">
                <a:solidFill>
                  <a:srgbClr val="000000"/>
                </a:solidFill>
              </a:rPr>
              <a:t>casos</a:t>
            </a:r>
            <a:r>
              <a:rPr lang="en-GB" b="1" i="1" dirty="0" smtClean="0">
                <a:solidFill>
                  <a:srgbClr val="000000"/>
                </a:solidFill>
              </a:rPr>
              <a:t> </a:t>
            </a:r>
            <a:r>
              <a:rPr lang="en-GB" b="1" i="1" dirty="0" err="1" smtClean="0">
                <a:solidFill>
                  <a:srgbClr val="000000"/>
                </a:solidFill>
              </a:rPr>
              <a:t>han</a:t>
            </a:r>
            <a:r>
              <a:rPr lang="en-GB" b="1" i="1" dirty="0" smtClean="0">
                <a:solidFill>
                  <a:srgbClr val="000000"/>
                </a:solidFill>
              </a:rPr>
              <a:t> </a:t>
            </a:r>
            <a:r>
              <a:rPr lang="en-GB" b="1" i="1" dirty="0" err="1" smtClean="0">
                <a:solidFill>
                  <a:srgbClr val="000000"/>
                </a:solidFill>
              </a:rPr>
              <a:t>sido</a:t>
            </a:r>
            <a:r>
              <a:rPr lang="en-GB" b="1" i="1" dirty="0" smtClean="0">
                <a:solidFill>
                  <a:srgbClr val="000000"/>
                </a:solidFill>
              </a:rPr>
              <a:t> </a:t>
            </a:r>
            <a:r>
              <a:rPr lang="en-GB" b="1" i="1" dirty="0" err="1" smtClean="0">
                <a:solidFill>
                  <a:srgbClr val="000000"/>
                </a:solidFill>
              </a:rPr>
              <a:t>referidos</a:t>
            </a:r>
            <a:r>
              <a:rPr lang="en-GB" b="1" i="1" dirty="0" smtClean="0">
                <a:solidFill>
                  <a:srgbClr val="000000"/>
                </a:solidFill>
              </a:rPr>
              <a:t> </a:t>
            </a:r>
            <a:r>
              <a:rPr lang="en-GB" b="1" i="1" dirty="0" err="1" smtClean="0">
                <a:solidFill>
                  <a:srgbClr val="000000"/>
                </a:solidFill>
              </a:rPr>
              <a:t>efectos</a:t>
            </a:r>
            <a:r>
              <a:rPr lang="en-GB" b="1" i="1" dirty="0" smtClean="0">
                <a:solidFill>
                  <a:srgbClr val="000000"/>
                </a:solidFill>
              </a:rPr>
              <a:t> </a:t>
            </a:r>
            <a:r>
              <a:rPr lang="en-GB" b="1" i="1" dirty="0" err="1" smtClean="0">
                <a:solidFill>
                  <a:srgbClr val="000000"/>
                </a:solidFill>
              </a:rPr>
              <a:t>indeseables</a:t>
            </a:r>
            <a:r>
              <a:rPr lang="en-GB" b="1" i="1" dirty="0" smtClean="0">
                <a:solidFill>
                  <a:srgbClr val="000000"/>
                </a:solidFill>
              </a:rPr>
              <a:t> </a:t>
            </a:r>
            <a:r>
              <a:rPr lang="en-GB" b="1" i="1" dirty="0" err="1" smtClean="0">
                <a:solidFill>
                  <a:srgbClr val="000000"/>
                </a:solidFill>
              </a:rPr>
              <a:t>sobre</a:t>
            </a:r>
            <a:r>
              <a:rPr lang="en-GB" b="1" i="1" dirty="0" smtClean="0">
                <a:solidFill>
                  <a:srgbClr val="000000"/>
                </a:solidFill>
              </a:rPr>
              <a:t> los </a:t>
            </a:r>
            <a:r>
              <a:rPr lang="en-GB" b="1" i="1" dirty="0" err="1" smtClean="0">
                <a:solidFill>
                  <a:srgbClr val="000000"/>
                </a:solidFill>
              </a:rPr>
              <a:t>bañistas</a:t>
            </a:r>
            <a:r>
              <a:rPr lang="en-GB" b="1" i="1" dirty="0" smtClean="0">
                <a:solidFill>
                  <a:srgbClr val="000000"/>
                </a:solidFill>
              </a:rPr>
              <a:t> o </a:t>
            </a:r>
            <a:r>
              <a:rPr lang="en-GB" b="1" i="1" dirty="0" err="1" smtClean="0">
                <a:solidFill>
                  <a:srgbClr val="000000"/>
                </a:solidFill>
              </a:rPr>
              <a:t>sobre</a:t>
            </a:r>
            <a:r>
              <a:rPr lang="en-GB" b="1" i="1" dirty="0" smtClean="0">
                <a:solidFill>
                  <a:srgbClr val="000000"/>
                </a:solidFill>
              </a:rPr>
              <a:t> el </a:t>
            </a:r>
            <a:r>
              <a:rPr lang="en-GB" b="1" i="1" dirty="0" err="1" smtClean="0">
                <a:solidFill>
                  <a:srgbClr val="000000"/>
                </a:solidFill>
              </a:rPr>
              <a:t>medio</a:t>
            </a:r>
            <a:r>
              <a:rPr lang="en-GB" b="1" i="1" dirty="0" smtClean="0">
                <a:solidFill>
                  <a:srgbClr val="000000"/>
                </a:solidFill>
              </a:rPr>
              <a:t> natural </a:t>
            </a:r>
            <a:r>
              <a:rPr lang="en-GB" b="1" i="1" dirty="0" err="1" smtClean="0">
                <a:solidFill>
                  <a:srgbClr val="000000"/>
                </a:solidFill>
              </a:rPr>
              <a:t>marino</a:t>
            </a:r>
            <a:r>
              <a:rPr lang="en-GB" b="1" i="1" dirty="0" smtClean="0">
                <a:solidFill>
                  <a:srgbClr val="000000"/>
                </a:solidFill>
              </a:rPr>
              <a:t>.</a:t>
            </a:r>
            <a:endParaRPr lang="en-GB" b="1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24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apa Figura 1a copiar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bright="-6000"/>
          </a:blip>
          <a:srcRect/>
          <a:stretch>
            <a:fillRect/>
          </a:stretch>
        </p:blipFill>
        <p:spPr>
          <a:xfrm>
            <a:off x="685727" y="692696"/>
            <a:ext cx="8034924" cy="5196007"/>
          </a:xfrm>
          <a:noFill/>
          <a:ln/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287016" y="5949280"/>
            <a:ext cx="8856984" cy="861774"/>
          </a:xfrm>
          <a:prstGeom prst="rect">
            <a:avLst/>
          </a:prstGeom>
          <a:solidFill>
            <a:schemeClr val="tx2">
              <a:lumMod val="20000"/>
              <a:lumOff val="80000"/>
              <a:alpha val="98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342900" indent="-342900" algn="ctr"/>
            <a:r>
              <a:rPr lang="en-US" sz="1400" b="1" dirty="0" smtClean="0"/>
              <a:t> </a:t>
            </a:r>
            <a:r>
              <a:rPr lang="en-US" sz="1400" b="1" dirty="0" err="1" smtClean="0"/>
              <a:t>Primeros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Informes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desde</a:t>
            </a:r>
            <a:r>
              <a:rPr lang="en-US" sz="1400" b="1" dirty="0" smtClean="0"/>
              <a:t> los   </a:t>
            </a:r>
            <a:r>
              <a:rPr lang="en-US" sz="1400" b="1" dirty="0" err="1" smtClean="0"/>
              <a:t>hallazgos</a:t>
            </a:r>
            <a:r>
              <a:rPr lang="en-US" sz="1400" b="1" dirty="0" smtClean="0"/>
              <a:t> más </a:t>
            </a:r>
            <a:r>
              <a:rPr lang="en-US" sz="1400" b="1" dirty="0" err="1" smtClean="0"/>
              <a:t>antiguos</a:t>
            </a:r>
            <a:r>
              <a:rPr lang="en-US" sz="1400" b="1" dirty="0" smtClean="0"/>
              <a:t> hasta la </a:t>
            </a:r>
            <a:r>
              <a:rPr lang="en-US" sz="1400" b="1" dirty="0" err="1" smtClean="0"/>
              <a:t>actualidad</a:t>
            </a:r>
            <a:r>
              <a:rPr lang="en-US" sz="1400" b="1" dirty="0" smtClean="0"/>
              <a:t> (</a:t>
            </a:r>
            <a:r>
              <a:rPr lang="en-US" sz="1400" b="1" dirty="0" err="1" smtClean="0"/>
              <a:t>adaptado</a:t>
            </a:r>
            <a:r>
              <a:rPr lang="en-US" sz="1400" b="1" dirty="0" smtClean="0"/>
              <a:t> de Campbell, 1996). </a:t>
            </a:r>
            <a:r>
              <a:rPr lang="en-US" sz="1200" b="1" dirty="0" smtClean="0"/>
              <a:t>1</a:t>
            </a:r>
            <a:r>
              <a:rPr lang="en-US" sz="1200" dirty="0"/>
              <a:t>. </a:t>
            </a:r>
            <a:r>
              <a:rPr lang="en-US" sz="1200" b="1" dirty="0"/>
              <a:t>New Zealand </a:t>
            </a:r>
            <a:r>
              <a:rPr lang="en-US" sz="1200" dirty="0"/>
              <a:t>(</a:t>
            </a:r>
            <a:r>
              <a:rPr lang="en-US" sz="1200" dirty="0" err="1"/>
              <a:t>Rapson</a:t>
            </a:r>
            <a:r>
              <a:rPr lang="en-US" sz="1200" dirty="0"/>
              <a:t>, </a:t>
            </a:r>
            <a:r>
              <a:rPr lang="en-US" sz="1200" b="1" dirty="0"/>
              <a:t>1954</a:t>
            </a:r>
            <a:r>
              <a:rPr lang="en-US" sz="1200" dirty="0"/>
              <a:t>), </a:t>
            </a:r>
            <a:r>
              <a:rPr lang="en-US" sz="1200" b="1" dirty="0"/>
              <a:t>2</a:t>
            </a:r>
            <a:r>
              <a:rPr lang="en-US" sz="1200" dirty="0"/>
              <a:t>. </a:t>
            </a:r>
            <a:r>
              <a:rPr lang="en-US" sz="1200" b="1" dirty="0"/>
              <a:t>Oregon and Washington </a:t>
            </a:r>
            <a:r>
              <a:rPr lang="en-US" sz="1200" dirty="0"/>
              <a:t>States (USA) (</a:t>
            </a:r>
            <a:r>
              <a:rPr lang="en-US" sz="1200" dirty="0" err="1"/>
              <a:t>Lewin</a:t>
            </a:r>
            <a:r>
              <a:rPr lang="en-US" sz="1200" dirty="0"/>
              <a:t> &amp; Norris, </a:t>
            </a:r>
            <a:r>
              <a:rPr lang="en-US" sz="1200" b="1" dirty="0"/>
              <a:t>1970</a:t>
            </a:r>
            <a:r>
              <a:rPr lang="en-US" sz="1200" dirty="0"/>
              <a:t>), </a:t>
            </a:r>
            <a:r>
              <a:rPr lang="en-US" sz="1200" b="1" dirty="0"/>
              <a:t>3. Tasmania </a:t>
            </a:r>
            <a:r>
              <a:rPr lang="en-US" sz="1200" dirty="0"/>
              <a:t>(</a:t>
            </a:r>
            <a:r>
              <a:rPr lang="en-US" sz="1200" dirty="0" err="1"/>
              <a:t>Lewin</a:t>
            </a:r>
            <a:r>
              <a:rPr lang="en-US" sz="1200" dirty="0"/>
              <a:t> &amp; Schaefer, </a:t>
            </a:r>
            <a:r>
              <a:rPr lang="en-US" sz="1200" b="1" dirty="0"/>
              <a:t>1983</a:t>
            </a:r>
            <a:r>
              <a:rPr lang="en-US" sz="1200" dirty="0"/>
              <a:t>), </a:t>
            </a:r>
            <a:r>
              <a:rPr lang="en-US" sz="1200" b="1" dirty="0"/>
              <a:t>4</a:t>
            </a:r>
            <a:r>
              <a:rPr lang="en-US" sz="1200" dirty="0"/>
              <a:t>. </a:t>
            </a:r>
            <a:r>
              <a:rPr lang="en-US" sz="1200" b="1" dirty="0"/>
              <a:t>Argentina</a:t>
            </a:r>
            <a:r>
              <a:rPr lang="en-US" sz="1200" dirty="0"/>
              <a:t> (</a:t>
            </a:r>
            <a:r>
              <a:rPr lang="en-US" sz="1200" dirty="0" err="1"/>
              <a:t>Gayoso</a:t>
            </a:r>
            <a:r>
              <a:rPr lang="en-US" sz="1200" dirty="0"/>
              <a:t> &amp; Muglia, </a:t>
            </a:r>
            <a:r>
              <a:rPr lang="en-US" sz="1200" b="1" dirty="0" smtClean="0"/>
              <a:t>1991</a:t>
            </a:r>
            <a:r>
              <a:rPr lang="en-US" sz="1200" dirty="0" smtClean="0"/>
              <a:t>), </a:t>
            </a:r>
            <a:r>
              <a:rPr lang="en-US" sz="1200" b="1" dirty="0" smtClean="0"/>
              <a:t>5</a:t>
            </a:r>
            <a:r>
              <a:rPr lang="en-US" sz="1200" dirty="0"/>
              <a:t>. </a:t>
            </a:r>
            <a:r>
              <a:rPr lang="en-US" sz="1200" b="1" dirty="0" err="1" smtClean="0"/>
              <a:t>Edimburgo</a:t>
            </a:r>
            <a:r>
              <a:rPr lang="en-US" sz="1200" dirty="0" smtClean="0"/>
              <a:t> (</a:t>
            </a:r>
            <a:r>
              <a:rPr lang="en-US" sz="1200" b="1" dirty="0" err="1" smtClean="0"/>
              <a:t>Escocia</a:t>
            </a:r>
            <a:r>
              <a:rPr lang="en-US" sz="1200" b="1" dirty="0" smtClean="0"/>
              <a:t>)</a:t>
            </a:r>
            <a:r>
              <a:rPr lang="en-US" sz="1200" dirty="0" smtClean="0"/>
              <a:t> </a:t>
            </a:r>
            <a:r>
              <a:rPr lang="en-US" sz="1200" dirty="0"/>
              <a:t>(</a:t>
            </a:r>
            <a:r>
              <a:rPr lang="en-US" sz="1200" dirty="0" err="1"/>
              <a:t>Halcrow</a:t>
            </a:r>
            <a:r>
              <a:rPr lang="en-US" sz="1200" dirty="0"/>
              <a:t>, 2000),  </a:t>
            </a:r>
            <a:r>
              <a:rPr lang="en-US" sz="1200" b="1" dirty="0"/>
              <a:t>6</a:t>
            </a:r>
            <a:r>
              <a:rPr lang="en-US" sz="1200" dirty="0"/>
              <a:t>. </a:t>
            </a:r>
            <a:r>
              <a:rPr lang="en-US" sz="1200" b="1" dirty="0" err="1"/>
              <a:t>Francia</a:t>
            </a:r>
            <a:r>
              <a:rPr lang="en-US" sz="1200" b="1" dirty="0"/>
              <a:t> (</a:t>
            </a:r>
            <a:r>
              <a:rPr lang="en-US" sz="1200" b="1" dirty="0" err="1"/>
              <a:t>Bretaña</a:t>
            </a:r>
            <a:r>
              <a:rPr lang="en-US" sz="1200" b="1" dirty="0"/>
              <a:t> </a:t>
            </a:r>
            <a:r>
              <a:rPr lang="en-US" sz="1200" b="1" dirty="0" err="1"/>
              <a:t>francesa</a:t>
            </a:r>
            <a:r>
              <a:rPr lang="en-US" sz="1200" dirty="0"/>
              <a:t>)  (</a:t>
            </a:r>
            <a:r>
              <a:rPr lang="en-US" sz="1200" dirty="0" err="1"/>
              <a:t>Ifremer</a:t>
            </a:r>
            <a:r>
              <a:rPr lang="en-US" sz="1200" dirty="0"/>
              <a:t>, 2003), </a:t>
            </a:r>
            <a:r>
              <a:rPr lang="en-US" sz="1200" b="1" dirty="0"/>
              <a:t>7. </a:t>
            </a:r>
            <a:r>
              <a:rPr lang="en-US" sz="1200" b="1" dirty="0" err="1" smtClean="0"/>
              <a:t>islas</a:t>
            </a:r>
            <a:r>
              <a:rPr lang="en-US" sz="1200" b="1" dirty="0" smtClean="0"/>
              <a:t> </a:t>
            </a:r>
            <a:r>
              <a:rPr lang="en-US" sz="1200" b="1" dirty="0"/>
              <a:t>Canarias (Ojeda &amp; O´Shanahan, 2005</a:t>
            </a:r>
            <a:r>
              <a:rPr lang="en-GB" altLang="es-ES" sz="1200" dirty="0"/>
              <a:t>);  </a:t>
            </a:r>
            <a:r>
              <a:rPr lang="en-GB" altLang="es-ES" sz="1200" b="1" dirty="0"/>
              <a:t>8</a:t>
            </a:r>
            <a:r>
              <a:rPr lang="en-GB" altLang="es-ES" sz="1200" dirty="0"/>
              <a:t>.</a:t>
            </a:r>
            <a:r>
              <a:rPr lang="en-GB" altLang="es-ES" sz="1200" b="1" dirty="0"/>
              <a:t> </a:t>
            </a:r>
            <a:r>
              <a:rPr lang="en-GB" altLang="es-ES" sz="1200" b="1" dirty="0" smtClean="0"/>
              <a:t>Panxón </a:t>
            </a:r>
            <a:r>
              <a:rPr lang="en-GB" altLang="es-ES" sz="1200" dirty="0" smtClean="0"/>
              <a:t>(</a:t>
            </a:r>
            <a:r>
              <a:rPr lang="en-GB" altLang="es-ES" sz="1200" b="1" dirty="0" err="1" smtClean="0"/>
              <a:t>Pontevedra</a:t>
            </a:r>
            <a:r>
              <a:rPr lang="en-GB" altLang="es-ES" sz="1200" b="1" dirty="0" smtClean="0"/>
              <a:t>-Spain)</a:t>
            </a:r>
            <a:r>
              <a:rPr lang="en-GB" altLang="es-ES" sz="1200" dirty="0" smtClean="0"/>
              <a:t> </a:t>
            </a:r>
            <a:r>
              <a:rPr lang="en-GB" altLang="es-ES" sz="1200" dirty="0"/>
              <a:t>(F. </a:t>
            </a:r>
            <a:r>
              <a:rPr lang="en-GB" altLang="es-ES" sz="1200" dirty="0" err="1"/>
              <a:t>Rodrígez</a:t>
            </a:r>
            <a:r>
              <a:rPr lang="en-GB" altLang="es-ES" sz="1200" dirty="0"/>
              <a:t>, </a:t>
            </a:r>
            <a:r>
              <a:rPr lang="en-GB" altLang="es-ES" sz="1200" b="1" dirty="0"/>
              <a:t>2011</a:t>
            </a:r>
            <a:r>
              <a:rPr lang="en-GB" altLang="es-ES" sz="1200" b="1" dirty="0" smtClean="0"/>
              <a:t>)</a:t>
            </a:r>
            <a:r>
              <a:rPr lang="en-US" sz="1200" b="1" dirty="0" smtClean="0"/>
              <a:t>.  </a:t>
            </a:r>
            <a:endParaRPr lang="es-ES" altLang="es-ES" sz="1200" dirty="0"/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4053214" y="2146333"/>
            <a:ext cx="269875" cy="27699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ES" b="1" dirty="0" smtClean="0"/>
              <a:t>8</a:t>
            </a:r>
            <a:endParaRPr lang="es-ES" altLang="es-ES" b="1" dirty="0"/>
          </a:p>
        </p:txBody>
      </p:sp>
      <p:sp>
        <p:nvSpPr>
          <p:cNvPr id="5" name="Line 14"/>
          <p:cNvSpPr>
            <a:spLocks noChangeShapeType="1"/>
          </p:cNvSpPr>
          <p:nvPr/>
        </p:nvSpPr>
        <p:spPr bwMode="auto">
          <a:xfrm>
            <a:off x="4250857" y="2203090"/>
            <a:ext cx="144463" cy="14366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w="lg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" name="2 Rectángulo"/>
          <p:cNvSpPr/>
          <p:nvPr/>
        </p:nvSpPr>
        <p:spPr>
          <a:xfrm>
            <a:off x="3414966" y="2780928"/>
            <a:ext cx="729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Canarias</a:t>
            </a:r>
          </a:p>
          <a:p>
            <a:r>
              <a:rPr lang="en-US" sz="1200" b="1" dirty="0" smtClean="0"/>
              <a:t>  2005</a:t>
            </a:r>
            <a:endParaRPr lang="es-ES" sz="1200" dirty="0"/>
          </a:p>
        </p:txBody>
      </p:sp>
      <p:sp>
        <p:nvSpPr>
          <p:cNvPr id="8" name="7 Rectángulo"/>
          <p:cNvSpPr/>
          <p:nvPr/>
        </p:nvSpPr>
        <p:spPr>
          <a:xfrm>
            <a:off x="3333277" y="4410441"/>
            <a:ext cx="8113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Argentina</a:t>
            </a:r>
          </a:p>
          <a:p>
            <a:r>
              <a:rPr lang="en-US" sz="1200" b="1" dirty="0" smtClean="0"/>
              <a:t>   1991</a:t>
            </a:r>
            <a:endParaRPr lang="es-ES" sz="1200" dirty="0"/>
          </a:p>
        </p:txBody>
      </p:sp>
      <p:sp>
        <p:nvSpPr>
          <p:cNvPr id="9" name="8 Rectángulo"/>
          <p:cNvSpPr/>
          <p:nvPr/>
        </p:nvSpPr>
        <p:spPr>
          <a:xfrm>
            <a:off x="834108" y="2131265"/>
            <a:ext cx="9507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Oregon y</a:t>
            </a:r>
          </a:p>
          <a:p>
            <a:r>
              <a:rPr lang="en-US" sz="1200" b="1" dirty="0" smtClean="0"/>
              <a:t>Washington</a:t>
            </a:r>
          </a:p>
          <a:p>
            <a:r>
              <a:rPr lang="en-US" sz="1200" b="1" dirty="0" smtClean="0"/>
              <a:t>    1970</a:t>
            </a:r>
            <a:endParaRPr lang="es-ES" sz="1200" dirty="0"/>
          </a:p>
        </p:txBody>
      </p:sp>
      <p:sp>
        <p:nvSpPr>
          <p:cNvPr id="10" name="9 Rectángulo"/>
          <p:cNvSpPr/>
          <p:nvPr/>
        </p:nvSpPr>
        <p:spPr>
          <a:xfrm>
            <a:off x="7740352" y="4848342"/>
            <a:ext cx="10167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New Zealand</a:t>
            </a:r>
          </a:p>
          <a:p>
            <a:r>
              <a:rPr lang="en-US" sz="1200" b="1" dirty="0" smtClean="0"/>
              <a:t>     1954</a:t>
            </a:r>
            <a:endParaRPr lang="es-ES" sz="1200" dirty="0"/>
          </a:p>
        </p:txBody>
      </p:sp>
      <p:sp>
        <p:nvSpPr>
          <p:cNvPr id="11" name="10 Rectángulo"/>
          <p:cNvSpPr/>
          <p:nvPr/>
        </p:nvSpPr>
        <p:spPr>
          <a:xfrm>
            <a:off x="6732240" y="4641149"/>
            <a:ext cx="8130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Tasmania</a:t>
            </a:r>
          </a:p>
          <a:p>
            <a:r>
              <a:rPr lang="en-US" sz="1200" b="1" dirty="0" smtClean="0"/>
              <a:t>   1983</a:t>
            </a:r>
            <a:endParaRPr lang="es-ES" sz="1200" dirty="0"/>
          </a:p>
        </p:txBody>
      </p:sp>
      <p:sp>
        <p:nvSpPr>
          <p:cNvPr id="12" name="11 Rectángulo"/>
          <p:cNvSpPr/>
          <p:nvPr/>
        </p:nvSpPr>
        <p:spPr>
          <a:xfrm>
            <a:off x="3363538" y="2131265"/>
            <a:ext cx="6896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 </a:t>
            </a:r>
            <a:r>
              <a:rPr lang="en-US" sz="1200" b="1" dirty="0" err="1" smtClean="0"/>
              <a:t>Panxón</a:t>
            </a:r>
            <a:endParaRPr lang="en-US" sz="1200" b="1" dirty="0" smtClean="0"/>
          </a:p>
          <a:p>
            <a:r>
              <a:rPr lang="en-US" sz="1200" b="1" dirty="0" smtClean="0"/>
              <a:t>   2011</a:t>
            </a:r>
            <a:endParaRPr lang="es-ES" sz="1200" dirty="0"/>
          </a:p>
        </p:txBody>
      </p:sp>
      <p:sp>
        <p:nvSpPr>
          <p:cNvPr id="6" name="5 Rectángulo"/>
          <p:cNvSpPr/>
          <p:nvPr/>
        </p:nvSpPr>
        <p:spPr>
          <a:xfrm>
            <a:off x="16152" y="24884"/>
            <a:ext cx="9127848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/>
              <a:t>Hallazgos</a:t>
            </a:r>
            <a:r>
              <a:rPr lang="en-US" b="1" dirty="0" smtClean="0"/>
              <a:t> de </a:t>
            </a:r>
            <a:r>
              <a:rPr lang="en-US" b="1" dirty="0" err="1" smtClean="0"/>
              <a:t>acumulaciones</a:t>
            </a:r>
            <a:r>
              <a:rPr lang="en-US" b="1" dirty="0" smtClean="0"/>
              <a:t> de </a:t>
            </a:r>
            <a:r>
              <a:rPr lang="en-US" b="1" i="1" dirty="0" err="1" smtClean="0"/>
              <a:t>Attheya</a:t>
            </a:r>
            <a:r>
              <a:rPr lang="en-US" b="1" i="1" dirty="0" smtClean="0"/>
              <a:t> </a:t>
            </a:r>
            <a:r>
              <a:rPr lang="en-US" b="1" i="1" dirty="0" err="1" smtClean="0"/>
              <a:t>armatus</a:t>
            </a:r>
            <a:r>
              <a:rPr lang="en-US" b="1" dirty="0"/>
              <a:t> </a:t>
            </a:r>
            <a:r>
              <a:rPr lang="en-US" b="1" dirty="0" err="1"/>
              <a:t>por</a:t>
            </a:r>
            <a:r>
              <a:rPr lang="en-US" b="1" dirty="0"/>
              <a:t> </a:t>
            </a:r>
            <a:r>
              <a:rPr lang="en-US" b="1" dirty="0" err="1"/>
              <a:t>numerosos</a:t>
            </a:r>
            <a:r>
              <a:rPr lang="en-US" b="1" dirty="0"/>
              <a:t>  </a:t>
            </a:r>
            <a:r>
              <a:rPr lang="en-US" b="1" dirty="0" err="1"/>
              <a:t>investigadores</a:t>
            </a:r>
            <a:endParaRPr lang="es-ES" dirty="0"/>
          </a:p>
          <a:p>
            <a:pPr algn="ctr"/>
            <a:r>
              <a:rPr lang="en-US" b="1" dirty="0" smtClean="0"/>
              <a:t>en </a:t>
            </a:r>
            <a:r>
              <a:rPr lang="en-US" b="1" dirty="0" err="1" smtClean="0"/>
              <a:t>todo</a:t>
            </a:r>
            <a:r>
              <a:rPr lang="en-US" b="1" dirty="0" smtClean="0"/>
              <a:t> el </a:t>
            </a:r>
            <a:r>
              <a:rPr lang="en-US" b="1" dirty="0" err="1" smtClean="0"/>
              <a:t>planeta</a:t>
            </a:r>
            <a:r>
              <a:rPr lang="en-US" b="1" dirty="0"/>
              <a:t>,</a:t>
            </a:r>
            <a:r>
              <a:rPr lang="en-US" b="1" dirty="0" smtClean="0"/>
              <a:t> </a:t>
            </a:r>
            <a:r>
              <a:rPr lang="en-US" b="1" dirty="0" err="1" smtClean="0"/>
              <a:t>desde</a:t>
            </a:r>
            <a:r>
              <a:rPr lang="en-US" b="1" dirty="0" smtClean="0"/>
              <a:t> </a:t>
            </a:r>
            <a:r>
              <a:rPr lang="en-US" b="1" dirty="0" err="1" smtClean="0"/>
              <a:t>hace</a:t>
            </a:r>
            <a:r>
              <a:rPr lang="en-US" b="1" dirty="0" smtClean="0"/>
              <a:t> </a:t>
            </a:r>
            <a:r>
              <a:rPr lang="en-US" b="1" dirty="0" err="1" smtClean="0"/>
              <a:t>varias</a:t>
            </a:r>
            <a:r>
              <a:rPr lang="en-US" b="1" dirty="0" smtClean="0"/>
              <a:t> </a:t>
            </a:r>
            <a:r>
              <a:rPr lang="en-US" b="1" dirty="0" err="1" smtClean="0"/>
              <a:t>décadas</a:t>
            </a:r>
            <a:endParaRPr lang="es-ES" dirty="0"/>
          </a:p>
        </p:txBody>
      </p:sp>
      <p:sp>
        <p:nvSpPr>
          <p:cNvPr id="7" name="6 Rectángulo"/>
          <p:cNvSpPr/>
          <p:nvPr/>
        </p:nvSpPr>
        <p:spPr>
          <a:xfrm>
            <a:off x="837928" y="5172867"/>
            <a:ext cx="78667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en-US" b="1" dirty="0"/>
              <a:t> </a:t>
            </a:r>
            <a:r>
              <a:rPr lang="en-US" sz="1400" b="1" dirty="0"/>
              <a:t>Las </a:t>
            </a:r>
            <a:r>
              <a:rPr lang="en-US" sz="1400" b="1" dirty="0" err="1"/>
              <a:t>islas</a:t>
            </a:r>
            <a:r>
              <a:rPr lang="en-US" sz="1400" b="1" dirty="0"/>
              <a:t> Canarias se </a:t>
            </a:r>
            <a:r>
              <a:rPr lang="en-US" sz="1400" b="1" dirty="0" err="1"/>
              <a:t>encuentran</a:t>
            </a:r>
            <a:r>
              <a:rPr lang="en-US" sz="1400" b="1" dirty="0"/>
              <a:t> en la </a:t>
            </a:r>
            <a:r>
              <a:rPr lang="en-US" sz="1400" b="1" dirty="0" err="1"/>
              <a:t>latitud</a:t>
            </a:r>
            <a:r>
              <a:rPr lang="en-US" sz="1400" b="1" dirty="0"/>
              <a:t> </a:t>
            </a:r>
            <a:r>
              <a:rPr lang="en-US" sz="1400" b="1" dirty="0" err="1"/>
              <a:t>más</a:t>
            </a:r>
            <a:r>
              <a:rPr lang="en-US" sz="1400" b="1" dirty="0"/>
              <a:t> </a:t>
            </a:r>
            <a:r>
              <a:rPr lang="en-US" sz="1400" b="1" dirty="0" err="1"/>
              <a:t>baja</a:t>
            </a:r>
            <a:r>
              <a:rPr lang="en-US" sz="1400" b="1" dirty="0"/>
              <a:t> del </a:t>
            </a:r>
            <a:r>
              <a:rPr lang="en-US" sz="1400" b="1" dirty="0" err="1"/>
              <a:t>Hemisferio</a:t>
            </a:r>
            <a:r>
              <a:rPr lang="en-US" sz="1400" b="1" dirty="0"/>
              <a:t> Norte (27º 47’ N; 15º 43 W) en la </a:t>
            </a:r>
            <a:r>
              <a:rPr lang="en-US" sz="1400" b="1" dirty="0" err="1"/>
              <a:t>que</a:t>
            </a:r>
            <a:r>
              <a:rPr lang="en-US" sz="1400" b="1" dirty="0"/>
              <a:t> </a:t>
            </a:r>
            <a:r>
              <a:rPr lang="en-US" sz="1400" b="1" dirty="0" err="1"/>
              <a:t>han</a:t>
            </a:r>
            <a:r>
              <a:rPr lang="en-US" sz="1400" b="1" dirty="0"/>
              <a:t> </a:t>
            </a:r>
            <a:r>
              <a:rPr lang="en-US" sz="1400" b="1" dirty="0" err="1"/>
              <a:t>sido</a:t>
            </a:r>
            <a:r>
              <a:rPr lang="en-US" sz="1400" b="1" dirty="0"/>
              <a:t> </a:t>
            </a:r>
            <a:r>
              <a:rPr lang="en-US" sz="1400" b="1" dirty="0" err="1"/>
              <a:t>reportadas</a:t>
            </a:r>
            <a:r>
              <a:rPr lang="en-US" sz="1400" b="1" dirty="0"/>
              <a:t> </a:t>
            </a:r>
            <a:r>
              <a:rPr lang="en-US" sz="1400" b="1" dirty="0" err="1"/>
              <a:t>las</a:t>
            </a:r>
            <a:r>
              <a:rPr lang="en-US" sz="1400" b="1" dirty="0"/>
              <a:t> </a:t>
            </a:r>
            <a:r>
              <a:rPr lang="en-US" sz="1400" b="1" dirty="0" err="1"/>
              <a:t>acumulaciones</a:t>
            </a:r>
            <a:r>
              <a:rPr lang="en-US" sz="1400" b="1" dirty="0"/>
              <a:t> de </a:t>
            </a:r>
            <a:r>
              <a:rPr lang="en-US" sz="1400" b="1" i="1" dirty="0" err="1"/>
              <a:t>Attheya</a:t>
            </a:r>
            <a:r>
              <a:rPr lang="en-US" sz="1400" b="1" i="1" dirty="0"/>
              <a:t> </a:t>
            </a:r>
            <a:r>
              <a:rPr lang="en-US" sz="1400" b="1" i="1" dirty="0" err="1"/>
              <a:t>armatus</a:t>
            </a:r>
            <a:r>
              <a:rPr lang="en-US" sz="1400" b="1" i="1" dirty="0"/>
              <a:t>.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75314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187624" y="3105835"/>
            <a:ext cx="684076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Característas </a:t>
            </a:r>
            <a:r>
              <a:rPr lang="en-US" sz="2400" b="1" dirty="0" err="1"/>
              <a:t>generales</a:t>
            </a:r>
            <a:r>
              <a:rPr lang="en-US" sz="2400" b="1" dirty="0"/>
              <a:t> de </a:t>
            </a:r>
            <a:r>
              <a:rPr lang="en-US" sz="2400" b="1" dirty="0" err="1"/>
              <a:t>las</a:t>
            </a:r>
            <a:r>
              <a:rPr lang="en-US" sz="2400" b="1" dirty="0"/>
              <a:t> playas </a:t>
            </a:r>
            <a:r>
              <a:rPr lang="en-US" sz="2400" b="1" dirty="0" err="1"/>
              <a:t>donde</a:t>
            </a:r>
            <a:r>
              <a:rPr lang="en-US" sz="2400" b="1" dirty="0"/>
              <a:t> </a:t>
            </a:r>
            <a:r>
              <a:rPr lang="en-US" sz="2400" b="1" dirty="0" err="1"/>
              <a:t>aparecen</a:t>
            </a:r>
            <a:r>
              <a:rPr lang="en-US" sz="2400" b="1" dirty="0"/>
              <a:t> </a:t>
            </a:r>
            <a:r>
              <a:rPr lang="en-US" sz="2400" b="1" dirty="0" err="1"/>
              <a:t>acumulaciones</a:t>
            </a:r>
            <a:r>
              <a:rPr lang="en-US" sz="2400" b="1" dirty="0"/>
              <a:t> de </a:t>
            </a:r>
            <a:r>
              <a:rPr lang="en-US" sz="2400" b="1" i="1" dirty="0" err="1"/>
              <a:t>Attheya</a:t>
            </a:r>
            <a:r>
              <a:rPr lang="en-US" sz="2400" b="1" i="1" dirty="0"/>
              <a:t> </a:t>
            </a:r>
            <a:r>
              <a:rPr lang="en-US" sz="2400" b="1" i="1" dirty="0" err="1"/>
              <a:t>armatus</a:t>
            </a:r>
            <a:r>
              <a:rPr lang="en-US" sz="2400" b="1" i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6457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404813"/>
            <a:ext cx="4470400" cy="35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404813"/>
            <a:ext cx="4448175" cy="354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285750" y="4644887"/>
            <a:ext cx="882015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1.  Las playas de Gran Canaria </a:t>
            </a:r>
            <a:r>
              <a:rPr lang="en-US" sz="2000" dirty="0" err="1" smtClean="0">
                <a:solidFill>
                  <a:schemeClr val="bg1"/>
                </a:solidFill>
              </a:rPr>
              <a:t>donde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encontramos</a:t>
            </a:r>
            <a:r>
              <a:rPr lang="en-US" sz="2000" dirty="0" smtClean="0">
                <a:solidFill>
                  <a:schemeClr val="bg1"/>
                </a:solidFill>
              </a:rPr>
              <a:t> las </a:t>
            </a:r>
            <a:r>
              <a:rPr lang="en-US" sz="2000" dirty="0" err="1" smtClean="0">
                <a:solidFill>
                  <a:schemeClr val="bg1"/>
                </a:solidFill>
              </a:rPr>
              <a:t>acumulaciones</a:t>
            </a:r>
            <a:r>
              <a:rPr lang="en-US" sz="2000" dirty="0" smtClean="0">
                <a:solidFill>
                  <a:schemeClr val="bg1"/>
                </a:solidFill>
              </a:rPr>
              <a:t> de </a:t>
            </a:r>
            <a:r>
              <a:rPr lang="en-US" sz="2000" dirty="0" err="1" smtClean="0">
                <a:solidFill>
                  <a:schemeClr val="bg1"/>
                </a:solidFill>
              </a:rPr>
              <a:t>diatomeas</a:t>
            </a:r>
            <a:r>
              <a:rPr lang="en-US" sz="2000" dirty="0" smtClean="0">
                <a:solidFill>
                  <a:schemeClr val="bg1"/>
                </a:solidFill>
              </a:rPr>
              <a:t> de </a:t>
            </a:r>
            <a:r>
              <a:rPr lang="en-US" sz="2000" dirty="0" err="1" smtClean="0">
                <a:solidFill>
                  <a:schemeClr val="bg1"/>
                </a:solidFill>
              </a:rPr>
              <a:t>rompientes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están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localizadas</a:t>
            </a:r>
            <a:r>
              <a:rPr lang="en-US" sz="2000" b="1" dirty="0" smtClean="0">
                <a:solidFill>
                  <a:schemeClr val="bg1"/>
                </a:solidFill>
              </a:rPr>
              <a:t> en la </a:t>
            </a:r>
            <a:r>
              <a:rPr lang="en-US" sz="2000" b="1" dirty="0" err="1" smtClean="0">
                <a:solidFill>
                  <a:schemeClr val="bg1"/>
                </a:solidFill>
              </a:rPr>
              <a:t>salida</a:t>
            </a:r>
            <a:r>
              <a:rPr lang="en-US" sz="2000" b="1" dirty="0" smtClean="0">
                <a:solidFill>
                  <a:schemeClr val="bg1"/>
                </a:solidFill>
              </a:rPr>
              <a:t> de </a:t>
            </a:r>
            <a:r>
              <a:rPr lang="en-US" sz="2000" b="1" dirty="0" err="1" smtClean="0">
                <a:solidFill>
                  <a:schemeClr val="bg1"/>
                </a:solidFill>
              </a:rPr>
              <a:t>barrancos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(</a:t>
            </a:r>
            <a:r>
              <a:rPr lang="en-US" sz="2000" dirty="0" err="1" smtClean="0">
                <a:solidFill>
                  <a:schemeClr val="bg1"/>
                </a:solidFill>
              </a:rPr>
              <a:t>flechas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canela</a:t>
            </a:r>
            <a:r>
              <a:rPr lang="en-US" sz="2000" dirty="0" smtClean="0">
                <a:solidFill>
                  <a:schemeClr val="bg1"/>
                </a:solidFill>
              </a:rPr>
              <a:t>), en un </a:t>
            </a:r>
            <a:r>
              <a:rPr lang="en-US" sz="2000" dirty="0" err="1" smtClean="0">
                <a:solidFill>
                  <a:schemeClr val="bg1"/>
                </a:solidFill>
              </a:rPr>
              <a:t>litoral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muy</a:t>
            </a:r>
            <a:r>
              <a:rPr lang="en-US" sz="2000" dirty="0" smtClean="0">
                <a:solidFill>
                  <a:schemeClr val="bg1"/>
                </a:solidFill>
              </a:rPr>
              <a:t> antropizado en el que se </a:t>
            </a:r>
            <a:r>
              <a:rPr lang="en-US" sz="2000" dirty="0" err="1" smtClean="0">
                <a:solidFill>
                  <a:schemeClr val="bg1"/>
                </a:solidFill>
              </a:rPr>
              <a:t>producen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filtraciónes</a:t>
            </a:r>
            <a:r>
              <a:rPr lang="en-US" sz="2000" dirty="0" smtClean="0">
                <a:solidFill>
                  <a:schemeClr val="bg1"/>
                </a:solidFill>
              </a:rPr>
              <a:t>  de </a:t>
            </a:r>
            <a:r>
              <a:rPr lang="en-US" sz="2000" dirty="0" err="1" smtClean="0">
                <a:solidFill>
                  <a:schemeClr val="bg1"/>
                </a:solidFill>
              </a:rPr>
              <a:t>nutrientes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hacia</a:t>
            </a:r>
            <a:r>
              <a:rPr lang="en-US" sz="2000" dirty="0" smtClean="0">
                <a:solidFill>
                  <a:schemeClr val="bg1"/>
                </a:solidFill>
              </a:rPr>
              <a:t> los </a:t>
            </a:r>
            <a:r>
              <a:rPr lang="en-US" sz="2000" dirty="0" err="1" smtClean="0">
                <a:solidFill>
                  <a:schemeClr val="bg1"/>
                </a:solidFill>
              </a:rPr>
              <a:t>sedimentos</a:t>
            </a:r>
            <a:r>
              <a:rPr lang="en-US" sz="2000" dirty="0" smtClean="0">
                <a:solidFill>
                  <a:schemeClr val="bg1"/>
                </a:solidFill>
              </a:rPr>
              <a:t>  </a:t>
            </a:r>
            <a:r>
              <a:rPr lang="en-US" sz="2000" dirty="0" err="1" smtClean="0">
                <a:solidFill>
                  <a:schemeClr val="bg1"/>
                </a:solidFill>
              </a:rPr>
              <a:t>cuyas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aguas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subterráneas</a:t>
            </a:r>
            <a:r>
              <a:rPr lang="en-US" sz="2000" dirty="0" smtClean="0">
                <a:solidFill>
                  <a:schemeClr val="bg1"/>
                </a:solidFill>
              </a:rPr>
              <a:t>  </a:t>
            </a:r>
            <a:r>
              <a:rPr lang="en-US" sz="2000" dirty="0" err="1" smtClean="0">
                <a:solidFill>
                  <a:schemeClr val="bg1"/>
                </a:solidFill>
              </a:rPr>
              <a:t>muy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ricas</a:t>
            </a:r>
            <a:r>
              <a:rPr lang="en-US" sz="2000" dirty="0" smtClean="0">
                <a:solidFill>
                  <a:schemeClr val="bg1"/>
                </a:solidFill>
              </a:rPr>
              <a:t> en </a:t>
            </a:r>
            <a:r>
              <a:rPr lang="en-US" sz="2000" dirty="0" err="1" smtClean="0">
                <a:solidFill>
                  <a:schemeClr val="bg1"/>
                </a:solidFill>
              </a:rPr>
              <a:t>nutrientes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pueden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aflorar</a:t>
            </a:r>
            <a:r>
              <a:rPr lang="en-US" sz="2000" dirty="0" smtClean="0">
                <a:solidFill>
                  <a:schemeClr val="bg1"/>
                </a:solidFill>
              </a:rPr>
              <a:t> en la zona de </a:t>
            </a:r>
            <a:r>
              <a:rPr lang="en-US" sz="2000" dirty="0" err="1" smtClean="0">
                <a:solidFill>
                  <a:schemeClr val="bg1"/>
                </a:solidFill>
              </a:rPr>
              <a:t>rompientes</a:t>
            </a:r>
            <a:r>
              <a:rPr lang="en-US" sz="2000" dirty="0" smtClean="0">
                <a:solidFill>
                  <a:schemeClr val="bg1"/>
                </a:solidFill>
              </a:rPr>
              <a:t>.  </a:t>
            </a:r>
          </a:p>
          <a:p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2484438" y="2924175"/>
            <a:ext cx="19859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400" b="1">
                <a:solidFill>
                  <a:schemeClr val="bg1"/>
                </a:solidFill>
              </a:rPr>
              <a:t>Playa de San Agustín</a:t>
            </a:r>
            <a:endParaRPr lang="es-ES" sz="1200"/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7213600" y="2852738"/>
            <a:ext cx="1930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400" b="1">
                <a:solidFill>
                  <a:schemeClr val="bg1"/>
                </a:solidFill>
              </a:rPr>
              <a:t>Playa de Las Burras</a:t>
            </a:r>
            <a:r>
              <a:rPr lang="es-ES_tradnl" sz="1200"/>
              <a:t>)</a:t>
            </a:r>
            <a:endParaRPr lang="es-ES" sz="1200"/>
          </a:p>
        </p:txBody>
      </p:sp>
      <p:sp>
        <p:nvSpPr>
          <p:cNvPr id="4110" name="AutoShape 14"/>
          <p:cNvSpPr>
            <a:spLocks noChangeArrowheads="1"/>
          </p:cNvSpPr>
          <p:nvPr/>
        </p:nvSpPr>
        <p:spPr bwMode="auto">
          <a:xfrm rot="2266563">
            <a:off x="900113" y="3068638"/>
            <a:ext cx="863600" cy="496887"/>
          </a:xfrm>
          <a:prstGeom prst="rightArrow">
            <a:avLst>
              <a:gd name="adj1" fmla="val 50000"/>
              <a:gd name="adj2" fmla="val 43451"/>
            </a:avLst>
          </a:prstGeom>
          <a:solidFill>
            <a:srgbClr val="FFCC99">
              <a:alpha val="50999"/>
            </a:srgbClr>
          </a:solidFill>
          <a:ln w="15875" algn="ctr">
            <a:solidFill>
              <a:srgbClr val="FF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4111" name="AutoShape 15"/>
          <p:cNvSpPr>
            <a:spLocks noChangeArrowheads="1"/>
          </p:cNvSpPr>
          <p:nvPr/>
        </p:nvSpPr>
        <p:spPr bwMode="auto">
          <a:xfrm rot="3103448">
            <a:off x="3667919" y="1019969"/>
            <a:ext cx="863600" cy="496888"/>
          </a:xfrm>
          <a:prstGeom prst="rightArrow">
            <a:avLst>
              <a:gd name="adj1" fmla="val 50000"/>
              <a:gd name="adj2" fmla="val 43450"/>
            </a:avLst>
          </a:prstGeom>
          <a:solidFill>
            <a:srgbClr val="FFCC99">
              <a:alpha val="50999"/>
            </a:srgbClr>
          </a:solidFill>
          <a:ln w="15875" algn="ctr">
            <a:solidFill>
              <a:srgbClr val="FF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4114" name="AutoShape 18"/>
          <p:cNvSpPr>
            <a:spLocks noChangeArrowheads="1"/>
          </p:cNvSpPr>
          <p:nvPr/>
        </p:nvSpPr>
        <p:spPr bwMode="auto">
          <a:xfrm rot="3292726">
            <a:off x="5073650" y="3143250"/>
            <a:ext cx="1123950" cy="254000"/>
          </a:xfrm>
          <a:prstGeom prst="rightArrow">
            <a:avLst>
              <a:gd name="adj1" fmla="val 50000"/>
              <a:gd name="adj2" fmla="val 110625"/>
            </a:avLst>
          </a:prstGeom>
          <a:solidFill>
            <a:srgbClr val="FFCC99">
              <a:alpha val="50999"/>
            </a:srgbClr>
          </a:solidFill>
          <a:ln w="15875" algn="ctr">
            <a:solidFill>
              <a:srgbClr val="FF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0" name="9 Rectángulo"/>
          <p:cNvSpPr/>
          <p:nvPr/>
        </p:nvSpPr>
        <p:spPr>
          <a:xfrm>
            <a:off x="-9765" y="394493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Característas </a:t>
            </a:r>
            <a:r>
              <a:rPr lang="en-US" sz="2000" b="1" dirty="0" err="1">
                <a:solidFill>
                  <a:schemeClr val="bg1"/>
                </a:solidFill>
              </a:rPr>
              <a:t>generales</a:t>
            </a:r>
            <a:r>
              <a:rPr lang="en-US" sz="2000" b="1" dirty="0">
                <a:solidFill>
                  <a:schemeClr val="bg1"/>
                </a:solidFill>
              </a:rPr>
              <a:t> de </a:t>
            </a:r>
            <a:r>
              <a:rPr lang="en-US" sz="2000" b="1" dirty="0" err="1" smtClean="0">
                <a:solidFill>
                  <a:schemeClr val="bg1"/>
                </a:solidFill>
              </a:rPr>
              <a:t>las</a:t>
            </a:r>
            <a:r>
              <a:rPr lang="en-US" sz="2000" b="1" dirty="0" smtClean="0">
                <a:solidFill>
                  <a:schemeClr val="bg1"/>
                </a:solidFill>
              </a:rPr>
              <a:t> playas </a:t>
            </a:r>
            <a:r>
              <a:rPr lang="en-US" sz="2000" b="1" dirty="0" err="1">
                <a:solidFill>
                  <a:schemeClr val="bg1"/>
                </a:solidFill>
              </a:rPr>
              <a:t>donde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aparecen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acumulaciones</a:t>
            </a:r>
            <a:r>
              <a:rPr lang="en-US" sz="2000" b="1" dirty="0" smtClean="0">
                <a:solidFill>
                  <a:schemeClr val="bg1"/>
                </a:solidFill>
              </a:rPr>
              <a:t> de </a:t>
            </a:r>
            <a:r>
              <a:rPr lang="en-US" sz="2000" b="1" i="1" dirty="0" err="1" smtClean="0">
                <a:solidFill>
                  <a:schemeClr val="bg1"/>
                </a:solidFill>
              </a:rPr>
              <a:t>Attheya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armatus</a:t>
            </a:r>
            <a:r>
              <a:rPr lang="en-US" sz="2000" b="1" i="1" dirty="0">
                <a:solidFill>
                  <a:schemeClr val="bg1"/>
                </a:solidFill>
              </a:rPr>
              <a:t>. </a:t>
            </a:r>
            <a:endParaRPr lang="en-US" sz="2000" b="1" i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50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7" y="478707"/>
            <a:ext cx="4516373" cy="338479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556" y="476250"/>
            <a:ext cx="4333875" cy="33798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2124075" y="3284538"/>
            <a:ext cx="1879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400" b="1">
                <a:solidFill>
                  <a:schemeClr val="bg1"/>
                </a:solidFill>
              </a:rPr>
              <a:t>Playa de Las Burras</a:t>
            </a:r>
            <a:endParaRPr lang="es-ES" sz="1200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5364163" y="3284538"/>
            <a:ext cx="19859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400" b="1">
                <a:solidFill>
                  <a:schemeClr val="bg1"/>
                </a:solidFill>
              </a:rPr>
              <a:t>Playa de San Agustín</a:t>
            </a:r>
            <a:endParaRPr lang="es-ES" sz="1200"/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179388" y="4868863"/>
            <a:ext cx="878522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2.  </a:t>
            </a:r>
            <a:r>
              <a:rPr lang="en-US" sz="2000" dirty="0" err="1" smtClean="0">
                <a:solidFill>
                  <a:schemeClr val="bg1"/>
                </a:solidFill>
              </a:rPr>
              <a:t>Además</a:t>
            </a:r>
            <a:r>
              <a:rPr lang="en-US" sz="2000" dirty="0" smtClean="0">
                <a:solidFill>
                  <a:schemeClr val="bg1"/>
                </a:solidFill>
              </a:rPr>
              <a:t>, </a:t>
            </a:r>
            <a:r>
              <a:rPr lang="en-US" sz="2000" dirty="0" err="1" smtClean="0">
                <a:solidFill>
                  <a:schemeClr val="bg1"/>
                </a:solidFill>
              </a:rPr>
              <a:t>estas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smtClean="0">
                <a:solidFill>
                  <a:schemeClr val="bg1"/>
                </a:solidFill>
              </a:rPr>
              <a:t> playas donde aparecen las </a:t>
            </a:r>
            <a:r>
              <a:rPr lang="es-ES" sz="2000" dirty="0">
                <a:solidFill>
                  <a:schemeClr val="bg1"/>
                </a:solidFill>
              </a:rPr>
              <a:t>acumulaciones de </a:t>
            </a:r>
            <a:r>
              <a:rPr lang="es-ES" sz="2000" i="1" dirty="0" smtClean="0">
                <a:solidFill>
                  <a:schemeClr val="bg1"/>
                </a:solidFill>
              </a:rPr>
              <a:t>Attheya </a:t>
            </a:r>
            <a:r>
              <a:rPr lang="es-ES" sz="2000" i="1" dirty="0">
                <a:solidFill>
                  <a:schemeClr val="bg1"/>
                </a:solidFill>
              </a:rPr>
              <a:t>armatus </a:t>
            </a:r>
            <a:r>
              <a:rPr lang="es-ES" sz="2000" dirty="0">
                <a:solidFill>
                  <a:schemeClr val="bg1"/>
                </a:solidFill>
              </a:rPr>
              <a:t>reciben </a:t>
            </a:r>
            <a:r>
              <a:rPr lang="es-ES" sz="2000" dirty="0" smtClean="0">
                <a:solidFill>
                  <a:schemeClr val="bg1"/>
                </a:solidFill>
              </a:rPr>
              <a:t>escorrentías  de </a:t>
            </a:r>
            <a:r>
              <a:rPr lang="es-ES" sz="2000" dirty="0">
                <a:solidFill>
                  <a:schemeClr val="bg1"/>
                </a:solidFill>
              </a:rPr>
              <a:t>agua de lluvia a través de los barrancos y </a:t>
            </a:r>
            <a:r>
              <a:rPr lang="es-ES" sz="2000" dirty="0" smtClean="0">
                <a:solidFill>
                  <a:schemeClr val="bg1"/>
                </a:solidFill>
              </a:rPr>
              <a:t>descargas de aguas subterráneas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smtClean="0">
                <a:solidFill>
                  <a:schemeClr val="bg1"/>
                </a:solidFill>
              </a:rPr>
              <a:t>ricas en  </a:t>
            </a:r>
            <a:r>
              <a:rPr lang="es-ES" sz="2000" dirty="0">
                <a:solidFill>
                  <a:schemeClr val="bg1"/>
                </a:solidFill>
              </a:rPr>
              <a:t>nutrientes </a:t>
            </a:r>
            <a:r>
              <a:rPr lang="es-ES" sz="2000" dirty="0" smtClean="0">
                <a:solidFill>
                  <a:schemeClr val="bg1"/>
                </a:solidFill>
              </a:rPr>
              <a:t>en </a:t>
            </a:r>
            <a:r>
              <a:rPr lang="es-ES" sz="2000" dirty="0">
                <a:solidFill>
                  <a:schemeClr val="bg1"/>
                </a:solidFill>
              </a:rPr>
              <a:t>la zona de </a:t>
            </a:r>
            <a:r>
              <a:rPr lang="es-ES" sz="2000" dirty="0" smtClean="0">
                <a:solidFill>
                  <a:schemeClr val="bg1"/>
                </a:solidFill>
              </a:rPr>
              <a:t>rompientes.  </a:t>
            </a:r>
            <a:r>
              <a:rPr lang="es-ES" sz="2000" dirty="0">
                <a:solidFill>
                  <a:schemeClr val="bg1"/>
                </a:solidFill>
              </a:rPr>
              <a:t>Las aguas costeras cercanas a las salidas de los </a:t>
            </a:r>
            <a:r>
              <a:rPr lang="es-ES" sz="2000" dirty="0" smtClean="0">
                <a:solidFill>
                  <a:schemeClr val="bg1"/>
                </a:solidFill>
              </a:rPr>
              <a:t>barrancos  </a:t>
            </a:r>
            <a:r>
              <a:rPr lang="es-ES" sz="2000" dirty="0">
                <a:solidFill>
                  <a:schemeClr val="bg1"/>
                </a:solidFill>
              </a:rPr>
              <a:t>pueden traer grandes cantidades de nutrientes de origen terrestre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105" name="AutoShape 9"/>
          <p:cNvSpPr>
            <a:spLocks noChangeArrowheads="1"/>
          </p:cNvSpPr>
          <p:nvPr/>
        </p:nvSpPr>
        <p:spPr bwMode="auto">
          <a:xfrm rot="-7398040">
            <a:off x="2916237" y="1844676"/>
            <a:ext cx="1584325" cy="431800"/>
          </a:xfrm>
          <a:prstGeom prst="rightArrow">
            <a:avLst>
              <a:gd name="adj1" fmla="val 50000"/>
              <a:gd name="adj2" fmla="val 91728"/>
            </a:avLst>
          </a:prstGeom>
          <a:solidFill>
            <a:srgbClr val="FFCC99">
              <a:alpha val="50999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4106" name="AutoShape 10"/>
          <p:cNvSpPr>
            <a:spLocks noChangeArrowheads="1"/>
          </p:cNvSpPr>
          <p:nvPr/>
        </p:nvSpPr>
        <p:spPr bwMode="auto">
          <a:xfrm rot="-25804799">
            <a:off x="6227762" y="1844676"/>
            <a:ext cx="1584325" cy="431800"/>
          </a:xfrm>
          <a:prstGeom prst="rightArrow">
            <a:avLst>
              <a:gd name="adj1" fmla="val 50000"/>
              <a:gd name="adj2" fmla="val 91728"/>
            </a:avLst>
          </a:prstGeom>
          <a:solidFill>
            <a:srgbClr val="FFCC99">
              <a:alpha val="50999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85725" y="416097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Característas </a:t>
            </a:r>
            <a:r>
              <a:rPr lang="en-US" sz="2000" b="1" dirty="0" err="1">
                <a:solidFill>
                  <a:schemeClr val="bg1"/>
                </a:solidFill>
              </a:rPr>
              <a:t>generales</a:t>
            </a:r>
            <a:r>
              <a:rPr lang="en-US" sz="2000" b="1" dirty="0">
                <a:solidFill>
                  <a:schemeClr val="bg1"/>
                </a:solidFill>
              </a:rPr>
              <a:t> de </a:t>
            </a:r>
            <a:r>
              <a:rPr lang="en-US" sz="2000" b="1" dirty="0" err="1" smtClean="0">
                <a:solidFill>
                  <a:schemeClr val="bg1"/>
                </a:solidFill>
              </a:rPr>
              <a:t>las</a:t>
            </a:r>
            <a:r>
              <a:rPr lang="en-US" sz="2000" b="1" dirty="0" smtClean="0">
                <a:solidFill>
                  <a:schemeClr val="bg1"/>
                </a:solidFill>
              </a:rPr>
              <a:t> playas </a:t>
            </a:r>
            <a:r>
              <a:rPr lang="en-US" sz="2000" b="1" dirty="0" err="1">
                <a:solidFill>
                  <a:schemeClr val="bg1"/>
                </a:solidFill>
              </a:rPr>
              <a:t>donde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aparecen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acumulaciones</a:t>
            </a:r>
            <a:r>
              <a:rPr lang="en-US" sz="2000" b="1" dirty="0" smtClean="0">
                <a:solidFill>
                  <a:schemeClr val="bg1"/>
                </a:solidFill>
              </a:rPr>
              <a:t> de </a:t>
            </a:r>
            <a:r>
              <a:rPr lang="en-US" sz="2000" b="1" i="1" dirty="0" err="1" smtClean="0">
                <a:solidFill>
                  <a:schemeClr val="bg1"/>
                </a:solidFill>
              </a:rPr>
              <a:t>Attheya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armatus</a:t>
            </a:r>
            <a:r>
              <a:rPr lang="en-US" sz="2000" b="1" i="1" dirty="0">
                <a:solidFill>
                  <a:schemeClr val="bg1"/>
                </a:solidFill>
              </a:rPr>
              <a:t>. </a:t>
            </a:r>
            <a:endParaRPr lang="en-US" sz="2000" b="1" i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43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06" y="1"/>
            <a:ext cx="7715250" cy="558924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930623" y="6276825"/>
            <a:ext cx="57876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</a:t>
            </a:r>
            <a:r>
              <a:rPr lang="en-US" sz="2000" dirty="0" smtClean="0">
                <a:solidFill>
                  <a:schemeClr val="bg1"/>
                </a:solidFill>
              </a:rPr>
              <a:t>.  Playas de arena </a:t>
            </a:r>
            <a:r>
              <a:rPr lang="en-US" sz="2000" dirty="0" err="1" smtClean="0">
                <a:solidFill>
                  <a:schemeClr val="bg1"/>
                </a:solidFill>
              </a:rPr>
              <a:t>fina</a:t>
            </a:r>
            <a:r>
              <a:rPr lang="en-US" sz="2000" dirty="0" smtClean="0">
                <a:solidFill>
                  <a:schemeClr val="bg1"/>
                </a:solidFill>
              </a:rPr>
              <a:t> con </a:t>
            </a:r>
            <a:r>
              <a:rPr lang="en-US" sz="2000" dirty="0" err="1" smtClean="0">
                <a:solidFill>
                  <a:schemeClr val="bg1"/>
                </a:solidFill>
              </a:rPr>
              <a:t>amplia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zona</a:t>
            </a:r>
            <a:r>
              <a:rPr lang="en-US" sz="2000" dirty="0" smtClean="0">
                <a:solidFill>
                  <a:schemeClr val="bg1"/>
                </a:solidFill>
              </a:rPr>
              <a:t> intermareal 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endParaRPr lang="es-ES" sz="2000" dirty="0">
              <a:solidFill>
                <a:schemeClr val="bg1"/>
              </a:solidFill>
            </a:endParaRPr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>
            <a:off x="1545294" y="2794621"/>
            <a:ext cx="6796162" cy="1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" name="2 Rectángulo"/>
          <p:cNvSpPr/>
          <p:nvPr/>
        </p:nvSpPr>
        <p:spPr>
          <a:xfrm>
            <a:off x="6300192" y="4869160"/>
            <a:ext cx="2041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 smtClean="0">
                <a:solidFill>
                  <a:schemeClr val="bg1"/>
                </a:solidFill>
              </a:rPr>
              <a:t> Playa </a:t>
            </a:r>
            <a:r>
              <a:rPr lang="es-ES_tradnl" dirty="0">
                <a:solidFill>
                  <a:schemeClr val="bg1"/>
                </a:solidFill>
              </a:rPr>
              <a:t>de Las Burras</a:t>
            </a:r>
            <a:endParaRPr lang="es-ES" dirty="0"/>
          </a:p>
        </p:txBody>
      </p:sp>
      <p:sp>
        <p:nvSpPr>
          <p:cNvPr id="7" name="6 Rectángulo"/>
          <p:cNvSpPr/>
          <p:nvPr/>
        </p:nvSpPr>
        <p:spPr>
          <a:xfrm>
            <a:off x="-108520" y="5589241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Característas </a:t>
            </a:r>
            <a:r>
              <a:rPr lang="en-US" sz="2000" b="1" dirty="0" err="1">
                <a:solidFill>
                  <a:schemeClr val="bg1"/>
                </a:solidFill>
              </a:rPr>
              <a:t>generales</a:t>
            </a:r>
            <a:r>
              <a:rPr lang="en-US" sz="2000" b="1" dirty="0">
                <a:solidFill>
                  <a:schemeClr val="bg1"/>
                </a:solidFill>
              </a:rPr>
              <a:t> de </a:t>
            </a:r>
            <a:r>
              <a:rPr lang="en-US" sz="2000" b="1" dirty="0" err="1" smtClean="0">
                <a:solidFill>
                  <a:schemeClr val="bg1"/>
                </a:solidFill>
              </a:rPr>
              <a:t>las</a:t>
            </a:r>
            <a:r>
              <a:rPr lang="en-US" sz="2000" b="1" dirty="0" smtClean="0">
                <a:solidFill>
                  <a:schemeClr val="bg1"/>
                </a:solidFill>
              </a:rPr>
              <a:t> playas </a:t>
            </a:r>
            <a:r>
              <a:rPr lang="en-US" sz="2000" b="1" dirty="0" err="1">
                <a:solidFill>
                  <a:schemeClr val="bg1"/>
                </a:solidFill>
              </a:rPr>
              <a:t>donde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aparecen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acumulaciones</a:t>
            </a:r>
            <a:r>
              <a:rPr lang="en-US" sz="2000" b="1" dirty="0" smtClean="0">
                <a:solidFill>
                  <a:schemeClr val="bg1"/>
                </a:solidFill>
              </a:rPr>
              <a:t> de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Attheya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armatus</a:t>
            </a:r>
            <a:r>
              <a:rPr lang="en-US" sz="2000" b="1" i="1" dirty="0">
                <a:solidFill>
                  <a:schemeClr val="bg1"/>
                </a:solidFill>
              </a:rPr>
              <a:t>. </a:t>
            </a:r>
            <a:endParaRPr lang="en-US" sz="2000" b="1" i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82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408" y="476250"/>
            <a:ext cx="4235450" cy="358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1" name="Line 5"/>
          <p:cNvSpPr>
            <a:spLocks noChangeShapeType="1"/>
          </p:cNvSpPr>
          <p:nvPr/>
        </p:nvSpPr>
        <p:spPr bwMode="auto">
          <a:xfrm>
            <a:off x="5435600" y="549275"/>
            <a:ext cx="1584325" cy="23034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89" y="476251"/>
            <a:ext cx="4308475" cy="358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468313" y="1484784"/>
            <a:ext cx="273685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493465" y="5276666"/>
            <a:ext cx="84978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4.  </a:t>
            </a:r>
            <a:r>
              <a:rPr lang="en-US" sz="2000" dirty="0" err="1" smtClean="0">
                <a:solidFill>
                  <a:schemeClr val="bg1"/>
                </a:solidFill>
              </a:rPr>
              <a:t>Amplias</a:t>
            </a:r>
            <a:r>
              <a:rPr lang="en-US" sz="2000" dirty="0" smtClean="0">
                <a:solidFill>
                  <a:schemeClr val="bg1"/>
                </a:solidFill>
              </a:rPr>
              <a:t> zonas de </a:t>
            </a:r>
            <a:r>
              <a:rPr lang="en-US" sz="2000" dirty="0" err="1" smtClean="0">
                <a:solidFill>
                  <a:schemeClr val="bg1"/>
                </a:solidFill>
              </a:rPr>
              <a:t>rompientes</a:t>
            </a:r>
            <a:r>
              <a:rPr lang="en-US" sz="2000" dirty="0" smtClean="0">
                <a:solidFill>
                  <a:schemeClr val="bg1"/>
                </a:solidFill>
              </a:rPr>
              <a:t> con </a:t>
            </a:r>
            <a:r>
              <a:rPr lang="en-US" sz="2000" dirty="0" err="1" smtClean="0">
                <a:solidFill>
                  <a:schemeClr val="bg1"/>
                </a:solidFill>
              </a:rPr>
              <a:t>condiciones</a:t>
            </a:r>
            <a:r>
              <a:rPr lang="en-US" sz="2000" dirty="0" smtClean="0">
                <a:solidFill>
                  <a:schemeClr val="bg1"/>
                </a:solidFill>
              </a:rPr>
              <a:t> de </a:t>
            </a:r>
            <a:r>
              <a:rPr lang="en-US" sz="2000" dirty="0" err="1" smtClean="0">
                <a:solidFill>
                  <a:schemeClr val="bg1"/>
                </a:solidFill>
              </a:rPr>
              <a:t>alta</a:t>
            </a:r>
            <a:r>
              <a:rPr lang="en-US" sz="2000" dirty="0" smtClean="0">
                <a:solidFill>
                  <a:schemeClr val="bg1"/>
                </a:solidFill>
              </a:rPr>
              <a:t> a </a:t>
            </a:r>
            <a:r>
              <a:rPr lang="en-US" sz="2000" dirty="0" err="1" smtClean="0">
                <a:solidFill>
                  <a:schemeClr val="bg1"/>
                </a:solidFill>
              </a:rPr>
              <a:t>mediana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energía</a:t>
            </a:r>
            <a:r>
              <a:rPr lang="en-US" sz="2000" dirty="0" smtClean="0">
                <a:solidFill>
                  <a:schemeClr val="bg1"/>
                </a:solidFill>
              </a:rPr>
              <a:t>.  (</a:t>
            </a:r>
            <a:r>
              <a:rPr lang="en-US" sz="2000" dirty="0">
                <a:solidFill>
                  <a:schemeClr val="bg1"/>
                </a:solidFill>
              </a:rPr>
              <a:t>playa de Las </a:t>
            </a:r>
            <a:r>
              <a:rPr lang="en-US" sz="2000" dirty="0" err="1">
                <a:solidFill>
                  <a:schemeClr val="bg1"/>
                </a:solidFill>
              </a:rPr>
              <a:t>Burras</a:t>
            </a:r>
            <a:r>
              <a:rPr lang="en-US" sz="2000" dirty="0">
                <a:solidFill>
                  <a:schemeClr val="bg1"/>
                </a:solidFill>
              </a:rPr>
              <a:t>, Gran Canaria)</a:t>
            </a:r>
            <a:endParaRPr lang="es-ES" sz="20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33536" y="4365104"/>
            <a:ext cx="91440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Característas </a:t>
            </a:r>
            <a:r>
              <a:rPr lang="en-US" sz="2000" b="1" dirty="0" err="1">
                <a:solidFill>
                  <a:schemeClr val="bg1"/>
                </a:solidFill>
              </a:rPr>
              <a:t>generales</a:t>
            </a:r>
            <a:r>
              <a:rPr lang="en-US" sz="2000" b="1" dirty="0">
                <a:solidFill>
                  <a:schemeClr val="bg1"/>
                </a:solidFill>
              </a:rPr>
              <a:t> de </a:t>
            </a:r>
            <a:r>
              <a:rPr lang="en-US" sz="2000" b="1" dirty="0" err="1" smtClean="0">
                <a:solidFill>
                  <a:schemeClr val="bg1"/>
                </a:solidFill>
              </a:rPr>
              <a:t>las</a:t>
            </a:r>
            <a:r>
              <a:rPr lang="en-US" sz="2000" b="1" dirty="0" smtClean="0">
                <a:solidFill>
                  <a:schemeClr val="bg1"/>
                </a:solidFill>
              </a:rPr>
              <a:t> playas </a:t>
            </a:r>
            <a:r>
              <a:rPr lang="en-US" sz="2000" b="1" dirty="0" err="1">
                <a:solidFill>
                  <a:schemeClr val="bg1"/>
                </a:solidFill>
              </a:rPr>
              <a:t>donde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aparecen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acumulaciones</a:t>
            </a:r>
            <a:r>
              <a:rPr lang="en-US" sz="2000" b="1" dirty="0" smtClean="0">
                <a:solidFill>
                  <a:schemeClr val="bg1"/>
                </a:solidFill>
              </a:rPr>
              <a:t> de </a:t>
            </a:r>
            <a:r>
              <a:rPr lang="en-US" sz="2000" b="1" i="1" dirty="0" err="1" smtClean="0">
                <a:solidFill>
                  <a:schemeClr val="bg1"/>
                </a:solidFill>
              </a:rPr>
              <a:t>Attheya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armatus</a:t>
            </a:r>
            <a:r>
              <a:rPr lang="en-US" sz="2000" b="1" i="1" dirty="0">
                <a:solidFill>
                  <a:schemeClr val="bg1"/>
                </a:solidFill>
              </a:rPr>
              <a:t>. </a:t>
            </a:r>
            <a:endParaRPr lang="en-US" sz="2000" b="1" i="1" dirty="0" smtClean="0">
              <a:solidFill>
                <a:schemeClr val="bg1"/>
              </a:solidFill>
            </a:endParaRPr>
          </a:p>
          <a:p>
            <a:endParaRPr lang="es-ES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eopoldo\Desktop\GAVIOTAS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6662"/>
            <a:ext cx="7056784" cy="674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2 Grupo"/>
          <p:cNvGrpSpPr/>
          <p:nvPr/>
        </p:nvGrpSpPr>
        <p:grpSpPr>
          <a:xfrm>
            <a:off x="4211960" y="257550"/>
            <a:ext cx="4752528" cy="6415162"/>
            <a:chOff x="4211960" y="754534"/>
            <a:chExt cx="4752528" cy="6047459"/>
          </a:xfrm>
        </p:grpSpPr>
        <p:sp>
          <p:nvSpPr>
            <p:cNvPr id="4" name="Rectangle 9"/>
            <p:cNvSpPr>
              <a:spLocks noChangeArrowheads="1"/>
            </p:cNvSpPr>
            <p:nvPr/>
          </p:nvSpPr>
          <p:spPr bwMode="auto">
            <a:xfrm>
              <a:off x="4438650" y="754534"/>
              <a:ext cx="4392488" cy="31914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1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Playa de Las Gaviotas, Sta. Cruz de Tenerife.</a:t>
              </a:r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6732240" y="6329427"/>
              <a:ext cx="223224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1" i="1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Fotografía: Dr. Prieto. IAC de Canarias-Tenerife</a:t>
              </a:r>
              <a:r>
                <a:rPr kumimoji="0" lang="es-ES_tradnl" sz="1200" b="1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.</a:t>
              </a:r>
              <a:endParaRPr kumimoji="0" lang="es-ES_tradnl" sz="12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Rectangle 9"/>
            <p:cNvSpPr>
              <a:spLocks noChangeArrowheads="1"/>
            </p:cNvSpPr>
            <p:nvPr/>
          </p:nvSpPr>
          <p:spPr bwMode="auto">
            <a:xfrm>
              <a:off x="4211960" y="6482844"/>
              <a:ext cx="2196244" cy="31914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1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lang="es-ES_tradnl" sz="1600" b="1" i="1" kern="0" dirty="0" smtClean="0">
                  <a:solidFill>
                    <a:schemeClr val="bg1"/>
                  </a:solidFill>
                </a:rPr>
                <a:t>19 de mayo de 2008</a:t>
              </a:r>
              <a:endParaRPr kumimoji="0" lang="es-ES_tradnl" sz="16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cxnSp>
        <p:nvCxnSpPr>
          <p:cNvPr id="9" name="8 Conector recto de flecha"/>
          <p:cNvCxnSpPr/>
          <p:nvPr/>
        </p:nvCxnSpPr>
        <p:spPr bwMode="auto">
          <a:xfrm>
            <a:off x="4438650" y="1365576"/>
            <a:ext cx="576064" cy="5112568"/>
          </a:xfrm>
          <a:prstGeom prst="straightConnector1">
            <a:avLst/>
          </a:prstGeom>
          <a:solidFill>
            <a:srgbClr val="808080">
              <a:alpha val="50999"/>
            </a:srgbClr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lg" len="med"/>
          </a:ln>
          <a:effectLst/>
        </p:spPr>
      </p:cxnSp>
      <p:sp>
        <p:nvSpPr>
          <p:cNvPr id="5" name="4 Rectángulo"/>
          <p:cNvSpPr/>
          <p:nvPr/>
        </p:nvSpPr>
        <p:spPr>
          <a:xfrm>
            <a:off x="0" y="148583"/>
            <a:ext cx="19259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4.  </a:t>
            </a:r>
            <a:r>
              <a:rPr lang="en-US" dirty="0" err="1">
                <a:solidFill>
                  <a:schemeClr val="bg1"/>
                </a:solidFill>
              </a:rPr>
              <a:t>Amplias</a:t>
            </a:r>
            <a:r>
              <a:rPr lang="en-US" dirty="0">
                <a:solidFill>
                  <a:schemeClr val="bg1"/>
                </a:solidFill>
              </a:rPr>
              <a:t> zonas de </a:t>
            </a:r>
            <a:r>
              <a:rPr lang="en-US" dirty="0" err="1">
                <a:solidFill>
                  <a:schemeClr val="bg1"/>
                </a:solidFill>
              </a:rPr>
              <a:t>rompientes</a:t>
            </a:r>
            <a:r>
              <a:rPr lang="en-US" dirty="0">
                <a:solidFill>
                  <a:schemeClr val="bg1"/>
                </a:solidFill>
              </a:rPr>
              <a:t> con </a:t>
            </a:r>
            <a:r>
              <a:rPr lang="en-US" dirty="0" err="1">
                <a:solidFill>
                  <a:schemeClr val="bg1"/>
                </a:solidFill>
              </a:rPr>
              <a:t>condiciones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alta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mediana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energía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smtClean="0">
                <a:solidFill>
                  <a:schemeClr val="bg1"/>
                </a:solidFill>
              </a:rPr>
              <a:t> (</a:t>
            </a:r>
            <a:r>
              <a:rPr lang="en-US" dirty="0">
                <a:solidFill>
                  <a:schemeClr val="bg1"/>
                </a:solidFill>
              </a:rPr>
              <a:t>playa de Las </a:t>
            </a:r>
            <a:r>
              <a:rPr lang="en-US" dirty="0" err="1">
                <a:solidFill>
                  <a:schemeClr val="bg1"/>
                </a:solidFill>
              </a:rPr>
              <a:t>Burras</a:t>
            </a:r>
            <a:r>
              <a:rPr lang="en-US" dirty="0">
                <a:solidFill>
                  <a:schemeClr val="bg1"/>
                </a:solidFill>
              </a:rPr>
              <a:t>, Gran Canaria)</a:t>
            </a:r>
            <a:endParaRPr lang="es-ES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28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0587" y="84484"/>
            <a:ext cx="7343775" cy="4392613"/>
          </a:xfrm>
          <a:noFill/>
        </p:spPr>
      </p:pic>
      <p:sp>
        <p:nvSpPr>
          <p:cNvPr id="3075" name="AutoShape 3"/>
          <p:cNvSpPr>
            <a:spLocks noChangeArrowheads="1"/>
          </p:cNvSpPr>
          <p:nvPr/>
        </p:nvSpPr>
        <p:spPr bwMode="auto">
          <a:xfrm rot="764354">
            <a:off x="2124075" y="836613"/>
            <a:ext cx="1008063" cy="1509712"/>
          </a:xfrm>
          <a:prstGeom prst="curvedRightArrow">
            <a:avLst>
              <a:gd name="adj1" fmla="val 20267"/>
              <a:gd name="adj2" fmla="val 50219"/>
              <a:gd name="adj3" fmla="val 33333"/>
            </a:avLst>
          </a:prstGeom>
          <a:solidFill>
            <a:srgbClr val="808080">
              <a:alpha val="64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 rot="9083430">
            <a:off x="2484438" y="3141663"/>
            <a:ext cx="733425" cy="1214437"/>
          </a:xfrm>
          <a:prstGeom prst="curvedLeftArrow">
            <a:avLst>
              <a:gd name="adj1" fmla="val 33117"/>
              <a:gd name="adj2" fmla="val 66234"/>
              <a:gd name="adj3" fmla="val 33333"/>
            </a:avLst>
          </a:prstGeom>
          <a:solidFill>
            <a:srgbClr val="808080">
              <a:alpha val="57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611188" y="5244009"/>
            <a:ext cx="790257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zh-CN" sz="2000" b="1" dirty="0" smtClean="0">
                <a:solidFill>
                  <a:schemeClr val="bg1"/>
                </a:solidFill>
                <a:ea typeface="SimSun" pitchFamily="2" charset="-122"/>
              </a:rPr>
              <a:t>5.  Las playas en </a:t>
            </a:r>
            <a:r>
              <a:rPr lang="en-GB" altLang="zh-CN" sz="2000" b="1" dirty="0" err="1" smtClean="0">
                <a:solidFill>
                  <a:schemeClr val="bg1"/>
                </a:solidFill>
                <a:ea typeface="SimSun" pitchFamily="2" charset="-122"/>
              </a:rPr>
              <a:t>las</a:t>
            </a:r>
            <a:r>
              <a:rPr lang="en-GB" altLang="zh-CN" sz="2000" b="1" dirty="0" smtClean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GB" altLang="zh-CN" sz="2000" b="1" dirty="0" err="1" smtClean="0">
                <a:solidFill>
                  <a:schemeClr val="bg1"/>
                </a:solidFill>
                <a:ea typeface="SimSun" pitchFamily="2" charset="-122"/>
              </a:rPr>
              <a:t>que</a:t>
            </a:r>
            <a:r>
              <a:rPr lang="en-GB" altLang="zh-CN" sz="2000" b="1" dirty="0" smtClean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GB" altLang="zh-CN" sz="2000" b="1" dirty="0" err="1" smtClean="0">
                <a:solidFill>
                  <a:schemeClr val="bg1"/>
                </a:solidFill>
                <a:ea typeface="SimSun" pitchFamily="2" charset="-122"/>
              </a:rPr>
              <a:t>encontramos</a:t>
            </a:r>
            <a:r>
              <a:rPr lang="en-GB" altLang="zh-CN" sz="2000" b="1" dirty="0" smtClean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GB" altLang="zh-CN" sz="2000" b="1" dirty="0" err="1" smtClean="0">
                <a:solidFill>
                  <a:schemeClr val="bg1"/>
                </a:solidFill>
                <a:ea typeface="SimSun" pitchFamily="2" charset="-122"/>
              </a:rPr>
              <a:t>acumulaciones</a:t>
            </a:r>
            <a:r>
              <a:rPr lang="en-GB" altLang="zh-CN" sz="2000" b="1" dirty="0" smtClean="0">
                <a:solidFill>
                  <a:schemeClr val="bg1"/>
                </a:solidFill>
                <a:ea typeface="SimSun" pitchFamily="2" charset="-122"/>
              </a:rPr>
              <a:t> de </a:t>
            </a:r>
            <a:r>
              <a:rPr lang="en-GB" altLang="zh-CN" sz="2000" b="1" i="1" dirty="0" err="1" smtClean="0">
                <a:solidFill>
                  <a:schemeClr val="bg1"/>
                </a:solidFill>
                <a:ea typeface="SimSun" pitchFamily="2" charset="-122"/>
              </a:rPr>
              <a:t>Attheya</a:t>
            </a:r>
            <a:r>
              <a:rPr lang="en-GB" altLang="zh-CN" sz="2000" b="1" i="1" dirty="0" smtClean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GB" altLang="zh-CN" sz="2000" b="1" i="1" dirty="0" err="1" smtClean="0">
                <a:solidFill>
                  <a:schemeClr val="bg1"/>
                </a:solidFill>
                <a:ea typeface="SimSun" pitchFamily="2" charset="-122"/>
              </a:rPr>
              <a:t>armatus</a:t>
            </a:r>
            <a:r>
              <a:rPr lang="en-GB" altLang="zh-CN" sz="2000" b="1" dirty="0" smtClean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GB" altLang="zh-CN" sz="2000" b="1" dirty="0" err="1" smtClean="0">
                <a:solidFill>
                  <a:schemeClr val="bg1"/>
                </a:solidFill>
                <a:ea typeface="SimSun" pitchFamily="2" charset="-122"/>
              </a:rPr>
              <a:t>siempre</a:t>
            </a:r>
            <a:r>
              <a:rPr lang="en-GB" altLang="zh-CN" sz="2000" b="1" dirty="0" smtClean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GB" altLang="zh-CN" sz="2000" b="1" dirty="0" err="1" smtClean="0">
                <a:solidFill>
                  <a:schemeClr val="bg1"/>
                </a:solidFill>
                <a:ea typeface="SimSun" pitchFamily="2" charset="-122"/>
              </a:rPr>
              <a:t>presentan</a:t>
            </a:r>
            <a:r>
              <a:rPr lang="en-GB" altLang="zh-CN" sz="2000" b="1" dirty="0" smtClean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GB" altLang="zh-CN" sz="2000" b="1" dirty="0" err="1" smtClean="0">
                <a:solidFill>
                  <a:schemeClr val="bg1"/>
                </a:solidFill>
                <a:ea typeface="SimSun" pitchFamily="2" charset="-122"/>
              </a:rPr>
              <a:t>zonas</a:t>
            </a:r>
            <a:r>
              <a:rPr lang="en-GB" altLang="zh-CN" sz="2000" b="1" dirty="0" smtClean="0">
                <a:solidFill>
                  <a:schemeClr val="bg1"/>
                </a:solidFill>
                <a:ea typeface="SimSun" pitchFamily="2" charset="-122"/>
              </a:rPr>
              <a:t> de </a:t>
            </a:r>
            <a:r>
              <a:rPr lang="en-GB" altLang="zh-CN" sz="2000" b="1" dirty="0" err="1" smtClean="0">
                <a:solidFill>
                  <a:schemeClr val="bg1"/>
                </a:solidFill>
                <a:ea typeface="SimSun" pitchFamily="2" charset="-122"/>
              </a:rPr>
              <a:t>rompientes</a:t>
            </a:r>
            <a:r>
              <a:rPr lang="en-GB" altLang="zh-CN" sz="2000" b="1" dirty="0" smtClean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GB" altLang="zh-CN" sz="2000" b="1" dirty="0" err="1" smtClean="0">
                <a:solidFill>
                  <a:schemeClr val="bg1"/>
                </a:solidFill>
                <a:ea typeface="SimSun" pitchFamily="2" charset="-122"/>
              </a:rPr>
              <a:t>muy</a:t>
            </a:r>
            <a:r>
              <a:rPr lang="en-GB" altLang="zh-CN" sz="2000" b="1" dirty="0" smtClean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GB" altLang="zh-CN" sz="2000" b="1" dirty="0" err="1" smtClean="0">
                <a:solidFill>
                  <a:schemeClr val="bg1"/>
                </a:solidFill>
                <a:ea typeface="SimSun" pitchFamily="2" charset="-122"/>
              </a:rPr>
              <a:t>anchas</a:t>
            </a:r>
            <a:r>
              <a:rPr lang="en-GB" altLang="zh-CN" sz="2000" b="1" dirty="0" smtClean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GB" altLang="zh-CN" sz="2000" b="1" dirty="0" err="1" smtClean="0">
                <a:solidFill>
                  <a:schemeClr val="bg1"/>
                </a:solidFill>
                <a:ea typeface="SimSun" pitchFamily="2" charset="-122"/>
              </a:rPr>
              <a:t>capaces</a:t>
            </a:r>
            <a:r>
              <a:rPr lang="en-GB" altLang="zh-CN" sz="2000" b="1" dirty="0" smtClean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GB" altLang="zh-CN" sz="2000" b="1" dirty="0">
                <a:solidFill>
                  <a:schemeClr val="bg1"/>
                </a:solidFill>
                <a:ea typeface="SimSun" pitchFamily="2" charset="-122"/>
              </a:rPr>
              <a:t>de </a:t>
            </a:r>
            <a:r>
              <a:rPr lang="en-GB" altLang="zh-CN" sz="2000" b="1" dirty="0" err="1" smtClean="0">
                <a:solidFill>
                  <a:schemeClr val="bg1"/>
                </a:solidFill>
                <a:ea typeface="SimSun" pitchFamily="2" charset="-122"/>
              </a:rPr>
              <a:t>generar</a:t>
            </a:r>
            <a:r>
              <a:rPr lang="en-GB" altLang="zh-CN" sz="2000" b="1" dirty="0" smtClean="0">
                <a:solidFill>
                  <a:schemeClr val="bg1"/>
                </a:solidFill>
                <a:ea typeface="SimSun" pitchFamily="2" charset="-122"/>
              </a:rPr>
              <a:t> giros </a:t>
            </a:r>
            <a:r>
              <a:rPr lang="en-GB" altLang="zh-CN" sz="2000" b="1" dirty="0">
                <a:solidFill>
                  <a:schemeClr val="bg1"/>
                </a:solidFill>
                <a:ea typeface="SimSun" pitchFamily="2" charset="-122"/>
              </a:rPr>
              <a:t>en la </a:t>
            </a:r>
            <a:r>
              <a:rPr lang="en-GB" altLang="zh-CN" sz="2000" b="1" dirty="0" err="1">
                <a:solidFill>
                  <a:schemeClr val="bg1"/>
                </a:solidFill>
                <a:ea typeface="SimSun" pitchFamily="2" charset="-122"/>
              </a:rPr>
              <a:t>ola</a:t>
            </a:r>
            <a:r>
              <a:rPr lang="en-GB" altLang="zh-CN" sz="2000" b="1" dirty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GB" altLang="zh-CN" sz="2000" b="1" dirty="0" err="1">
                <a:solidFill>
                  <a:schemeClr val="bg1"/>
                </a:solidFill>
                <a:ea typeface="SimSun" pitchFamily="2" charset="-122"/>
              </a:rPr>
              <a:t>descendente</a:t>
            </a:r>
            <a:r>
              <a:rPr lang="en-GB" altLang="zh-CN" sz="2000" b="1" dirty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GB" altLang="zh-CN" sz="2000" b="1" dirty="0" err="1" smtClean="0">
                <a:solidFill>
                  <a:schemeClr val="bg1"/>
                </a:solidFill>
                <a:ea typeface="SimSun" pitchFamily="2" charset="-122"/>
              </a:rPr>
              <a:t>que</a:t>
            </a:r>
            <a:r>
              <a:rPr lang="en-GB" altLang="zh-CN" sz="2000" b="1" dirty="0" smtClean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GB" altLang="zh-CN" sz="2000" b="1" dirty="0" err="1" smtClean="0">
                <a:solidFill>
                  <a:schemeClr val="bg1"/>
                </a:solidFill>
                <a:ea typeface="SimSun" pitchFamily="2" charset="-122"/>
              </a:rPr>
              <a:t>facilitan</a:t>
            </a:r>
            <a:r>
              <a:rPr lang="en-GB" altLang="zh-CN" sz="2000" b="1" dirty="0" smtClean="0">
                <a:solidFill>
                  <a:schemeClr val="bg1"/>
                </a:solidFill>
                <a:ea typeface="SimSun" pitchFamily="2" charset="-122"/>
              </a:rPr>
              <a:t> la “</a:t>
            </a:r>
            <a:r>
              <a:rPr lang="en-GB" altLang="zh-CN" sz="2000" b="1" dirty="0" err="1" smtClean="0">
                <a:solidFill>
                  <a:schemeClr val="bg1"/>
                </a:solidFill>
                <a:ea typeface="SimSun" pitchFamily="2" charset="-122"/>
              </a:rPr>
              <a:t>recolección</a:t>
            </a:r>
            <a:r>
              <a:rPr lang="en-GB" altLang="zh-CN" sz="2000" b="1" dirty="0" smtClean="0">
                <a:solidFill>
                  <a:schemeClr val="bg1"/>
                </a:solidFill>
                <a:ea typeface="SimSun" pitchFamily="2" charset="-122"/>
              </a:rPr>
              <a:t> “ de </a:t>
            </a:r>
            <a:r>
              <a:rPr lang="en-GB" altLang="zh-CN" sz="2000" b="1" dirty="0" err="1" smtClean="0">
                <a:solidFill>
                  <a:schemeClr val="bg1"/>
                </a:solidFill>
                <a:ea typeface="SimSun" pitchFamily="2" charset="-122"/>
              </a:rPr>
              <a:t>las</a:t>
            </a:r>
            <a:r>
              <a:rPr lang="en-GB" altLang="zh-CN" sz="2000" b="1" dirty="0" smtClean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GB" altLang="zh-CN" sz="2000" b="1" dirty="0" err="1" smtClean="0">
                <a:solidFill>
                  <a:schemeClr val="bg1"/>
                </a:solidFill>
                <a:ea typeface="SimSun" pitchFamily="2" charset="-122"/>
              </a:rPr>
              <a:t>diatomeas</a:t>
            </a:r>
            <a:r>
              <a:rPr lang="en-GB" altLang="zh-CN" sz="2000" b="1" dirty="0" smtClean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GB" altLang="zh-CN" sz="2000" b="1" dirty="0" err="1" smtClean="0">
                <a:solidFill>
                  <a:schemeClr val="bg1"/>
                </a:solidFill>
                <a:ea typeface="SimSun" pitchFamily="2" charset="-122"/>
              </a:rPr>
              <a:t>flotantes</a:t>
            </a:r>
            <a:r>
              <a:rPr lang="en-GB" altLang="zh-CN" sz="2000" b="1" dirty="0" smtClean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GB" altLang="zh-CN" sz="2000" b="1" dirty="0" err="1" smtClean="0">
                <a:solidFill>
                  <a:schemeClr val="bg1"/>
                </a:solidFill>
                <a:ea typeface="SimSun" pitchFamily="2" charset="-122"/>
              </a:rPr>
              <a:t>que</a:t>
            </a:r>
            <a:r>
              <a:rPr lang="en-GB" altLang="zh-CN" sz="2000" b="1" dirty="0" smtClean="0">
                <a:solidFill>
                  <a:schemeClr val="bg1"/>
                </a:solidFill>
                <a:ea typeface="SimSun" pitchFamily="2" charset="-122"/>
              </a:rPr>
              <a:t> se </a:t>
            </a:r>
            <a:r>
              <a:rPr lang="en-GB" altLang="zh-CN" sz="2000" b="1" dirty="0" err="1" smtClean="0">
                <a:solidFill>
                  <a:schemeClr val="bg1"/>
                </a:solidFill>
                <a:ea typeface="SimSun" pitchFamily="2" charset="-122"/>
              </a:rPr>
              <a:t>acumulan</a:t>
            </a:r>
            <a:r>
              <a:rPr lang="en-GB" altLang="zh-CN" sz="2000" b="1" dirty="0" smtClean="0">
                <a:solidFill>
                  <a:schemeClr val="bg1"/>
                </a:solidFill>
                <a:ea typeface="SimSun" pitchFamily="2" charset="-122"/>
              </a:rPr>
              <a:t> en forma de </a:t>
            </a:r>
            <a:r>
              <a:rPr lang="en-GB" altLang="zh-CN" sz="2000" b="1" dirty="0" err="1" smtClean="0">
                <a:solidFill>
                  <a:schemeClr val="bg1"/>
                </a:solidFill>
                <a:ea typeface="SimSun" pitchFamily="2" charset="-122"/>
              </a:rPr>
              <a:t>manchas</a:t>
            </a:r>
            <a:r>
              <a:rPr lang="en-GB" altLang="zh-CN" sz="2000" b="1" dirty="0" smtClean="0">
                <a:solidFill>
                  <a:schemeClr val="bg1"/>
                </a:solidFill>
                <a:ea typeface="SimSun" pitchFamily="2" charset="-122"/>
              </a:rPr>
              <a:t> </a:t>
            </a:r>
            <a:endParaRPr lang="en-GB" altLang="zh-CN" sz="2000" b="1" dirty="0">
              <a:ea typeface="SimSun" pitchFamily="2" charset="-122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3536" y="4365104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Característas </a:t>
            </a:r>
            <a:r>
              <a:rPr lang="en-US" sz="2000" b="1" dirty="0" err="1">
                <a:solidFill>
                  <a:schemeClr val="bg1"/>
                </a:solidFill>
              </a:rPr>
              <a:t>generales</a:t>
            </a:r>
            <a:r>
              <a:rPr lang="en-US" sz="2000" b="1" dirty="0">
                <a:solidFill>
                  <a:schemeClr val="bg1"/>
                </a:solidFill>
              </a:rPr>
              <a:t> de </a:t>
            </a:r>
            <a:r>
              <a:rPr lang="en-US" sz="2000" b="1" dirty="0" smtClean="0">
                <a:solidFill>
                  <a:schemeClr val="bg1"/>
                </a:solidFill>
              </a:rPr>
              <a:t>las playas </a:t>
            </a:r>
            <a:r>
              <a:rPr lang="en-US" sz="2000" b="1" dirty="0" err="1">
                <a:solidFill>
                  <a:schemeClr val="bg1"/>
                </a:solidFill>
              </a:rPr>
              <a:t>donde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aparecen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acumulaciones</a:t>
            </a:r>
            <a:r>
              <a:rPr lang="en-US" sz="2000" b="1" dirty="0" smtClean="0">
                <a:solidFill>
                  <a:schemeClr val="bg1"/>
                </a:solidFill>
              </a:rPr>
              <a:t> de </a:t>
            </a:r>
            <a:r>
              <a:rPr lang="en-US" sz="2000" b="1" i="1" dirty="0" smtClean="0">
                <a:solidFill>
                  <a:schemeClr val="bg1"/>
                </a:solidFill>
              </a:rPr>
              <a:t>Attheya </a:t>
            </a:r>
            <a:r>
              <a:rPr lang="en-US" sz="2000" b="1" i="1" dirty="0">
                <a:solidFill>
                  <a:schemeClr val="bg1"/>
                </a:solidFill>
              </a:rPr>
              <a:t>armatus. </a:t>
            </a:r>
            <a:endParaRPr lang="en-US" sz="2000" b="1" i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84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560" y="3105835"/>
            <a:ext cx="7704856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" sz="2800" b="1" i="1" dirty="0">
                <a:solidFill>
                  <a:srgbClr val="000000"/>
                </a:solidFill>
                <a:latin typeface="Arial"/>
              </a:rPr>
              <a:t>Inocuidad de las acumulaciones de  diatomeas de rompientes</a:t>
            </a:r>
            <a:r>
              <a:rPr lang="es-ES" sz="2800" dirty="0">
                <a:solidFill>
                  <a:srgbClr val="000000"/>
                </a:solidFill>
                <a:latin typeface="Arial"/>
              </a:rPr>
              <a:t>: 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297970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" y="1"/>
            <a:ext cx="9144000" cy="6848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6444208" y="2636912"/>
            <a:ext cx="2699792" cy="923330"/>
          </a:xfrm>
          <a:prstGeom prst="rect">
            <a:avLst/>
          </a:prstGeom>
          <a:solidFill>
            <a:schemeClr val="tx2">
              <a:lumMod val="20000"/>
              <a:lumOff val="80000"/>
              <a:alpha val="18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ES_tradnl" i="1" dirty="0" smtClean="0"/>
              <a:t>Reino EUCARIOTA</a:t>
            </a:r>
          </a:p>
          <a:p>
            <a:pPr algn="just"/>
            <a:r>
              <a:rPr lang="es-ES_tradnl" i="1" dirty="0" smtClean="0"/>
              <a:t>Clase DIATOMEAS</a:t>
            </a:r>
          </a:p>
          <a:p>
            <a:pPr algn="just"/>
            <a:r>
              <a:rPr lang="es-ES_tradnl" i="1" dirty="0" smtClean="0"/>
              <a:t>Especie: </a:t>
            </a:r>
            <a:r>
              <a:rPr lang="es-ES_tradnl" i="1" dirty="0" err="1" smtClean="0"/>
              <a:t>Attheya</a:t>
            </a:r>
            <a:r>
              <a:rPr lang="es-ES_tradnl" i="1" dirty="0" smtClean="0"/>
              <a:t> </a:t>
            </a:r>
            <a:r>
              <a:rPr lang="es-ES_tradnl" i="1" dirty="0" err="1"/>
              <a:t>armatus</a:t>
            </a:r>
            <a:r>
              <a:rPr lang="es-ES_tradnl" i="1" dirty="0" smtClean="0"/>
              <a:t>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5868144" y="6287239"/>
            <a:ext cx="3094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b="1" i="1" dirty="0"/>
              <a:t>Zona intermareal en bajamar. </a:t>
            </a:r>
          </a:p>
        </p:txBody>
      </p:sp>
      <p:sp>
        <p:nvSpPr>
          <p:cNvPr id="6" name="5 Rectángulo"/>
          <p:cNvSpPr/>
          <p:nvPr/>
        </p:nvSpPr>
        <p:spPr>
          <a:xfrm>
            <a:off x="0" y="31849"/>
            <a:ext cx="9155021" cy="1354217"/>
          </a:xfrm>
          <a:prstGeom prst="rect">
            <a:avLst/>
          </a:prstGeom>
          <a:solidFill>
            <a:schemeClr val="bg2">
              <a:alpha val="57000"/>
            </a:schemeClr>
          </a:solidFill>
          <a:effectLst/>
        </p:spPr>
        <p:txBody>
          <a:bodyPr wrap="square">
            <a:spAutoFit/>
          </a:bodyPr>
          <a:lstStyle/>
          <a:p>
            <a:pPr algn="ctr"/>
            <a:r>
              <a:rPr lang="es-E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1400" b="1" i="1" dirty="0" smtClean="0">
                <a:latin typeface="Arial" pitchFamily="34" charset="0"/>
                <a:cs typeface="Arial" pitchFamily="34" charset="0"/>
              </a:rPr>
              <a:t>Estas floraciones (“blooms”) de microalgas a menudo se consideran causadas por “contaminación”.</a:t>
            </a:r>
          </a:p>
          <a:p>
            <a:pPr algn="ctr"/>
            <a:r>
              <a:rPr lang="es-ES" sz="1400" b="1" i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s-ES" sz="1400" b="1" i="1" dirty="0" smtClean="0">
                <a:latin typeface="Arial" pitchFamily="34" charset="0"/>
                <a:cs typeface="Arial" pitchFamily="34" charset="0"/>
              </a:rPr>
              <a:t>Durante muchos años</a:t>
            </a:r>
            <a:r>
              <a:rPr lang="es-ES" sz="1400" b="1" i="1" dirty="0">
                <a:latin typeface="Arial" pitchFamily="34" charset="0"/>
                <a:cs typeface="Arial" pitchFamily="34" charset="0"/>
              </a:rPr>
              <a:t>, en </a:t>
            </a:r>
            <a:r>
              <a:rPr lang="es-ES" sz="1400" b="1" i="1" dirty="0" smtClean="0">
                <a:latin typeface="Arial" pitchFamily="34" charset="0"/>
                <a:cs typeface="Arial" pitchFamily="34" charset="0"/>
              </a:rPr>
              <a:t>el </a:t>
            </a:r>
            <a:r>
              <a:rPr lang="es-ES" sz="1400" b="1" i="1" dirty="0">
                <a:latin typeface="Arial" pitchFamily="34" charset="0"/>
                <a:cs typeface="Arial" pitchFamily="34" charset="0"/>
              </a:rPr>
              <a:t>Instituto Canario de Ciencias Marinas estudiamos el fenómeno para darlo a conocer a la opinión </a:t>
            </a:r>
            <a:r>
              <a:rPr lang="es-ES" sz="1400" b="1" i="1" dirty="0" smtClean="0">
                <a:latin typeface="Arial" pitchFamily="34" charset="0"/>
                <a:cs typeface="Arial" pitchFamily="34" charset="0"/>
              </a:rPr>
              <a:t>pública, llegando a la conclusión de que se  trata de un proceso natural, sin relación alguna con la “contaminación” (</a:t>
            </a:r>
            <a:r>
              <a:rPr lang="es-ES" sz="1200" b="1" i="1" dirty="0" smtClean="0">
                <a:latin typeface="Arial" pitchFamily="34" charset="0"/>
                <a:cs typeface="Arial" pitchFamily="34" charset="0"/>
              </a:rPr>
              <a:t>XIII Simposio Ibérico de Bentos Marino, A. Ojeda &amp; L. O’ Shanahan, 2004 y  </a:t>
            </a:r>
            <a:r>
              <a:rPr lang="es-ES" altLang="es-ES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VIERAEA </a:t>
            </a:r>
            <a:r>
              <a:rPr lang="es-ES" altLang="es-E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33: </a:t>
            </a:r>
            <a:r>
              <a:rPr lang="es-ES" altLang="es-ES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51-58, </a:t>
            </a:r>
            <a:r>
              <a:rPr lang="es-ES" sz="1200" b="1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es-ES" sz="1200" b="1" i="1" dirty="0">
                <a:latin typeface="Arial" pitchFamily="34" charset="0"/>
                <a:cs typeface="Arial" pitchFamily="34" charset="0"/>
              </a:rPr>
              <a:t>. Ojeda &amp; L. O’ Shanahan, </a:t>
            </a:r>
            <a:r>
              <a:rPr lang="es-ES" altLang="es-ES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2005).   </a:t>
            </a:r>
            <a:endParaRPr lang="es-ES" sz="12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23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eopoldo\Desktop\1-ATTHEYA ENORME JUN-2016\DOSSIER-ATTHEYA ARMATUS-GENERAL2\ALBUMS DE FOTOGRAFÍAS\FOTOATTHEYA-MACRO-SAGUS-BURRAS-2004-FEB\DSCN1771a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70000"/>
                    </a14:imgEffect>
                    <a14:imgEffect>
                      <a14:brightnessContrast bright="19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1587"/>
            <a:ext cx="7963694" cy="597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11535" y="6277511"/>
            <a:ext cx="8712968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s-ES" sz="1600" b="1" i="1" dirty="0">
                <a:solidFill>
                  <a:srgbClr val="000000"/>
                </a:solidFill>
                <a:latin typeface="Arial"/>
              </a:rPr>
              <a:t>Inocuidad de las acumulaciones de  diatomeas de </a:t>
            </a:r>
            <a:r>
              <a:rPr lang="es-ES" sz="1600" b="1" i="1" dirty="0" smtClean="0">
                <a:solidFill>
                  <a:srgbClr val="000000"/>
                </a:solidFill>
                <a:latin typeface="Arial"/>
              </a:rPr>
              <a:t>rompientes</a:t>
            </a:r>
            <a:r>
              <a:rPr lang="es-ES" sz="1600" dirty="0" smtClean="0">
                <a:solidFill>
                  <a:srgbClr val="000000"/>
                </a:solidFill>
                <a:latin typeface="Arial"/>
              </a:rPr>
              <a:t>: El contacto con la piel humana no produce consecuencias patológicas conocidas.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71156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eopoldo\Desktop\1-ATTHEYA ENORME JUN-2016\WEB ATTHEYA ARMATUS\DOSSIER-WEB-Attheya armatus\FOTOBURRAS-SAGUS-2009\P101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2543"/>
            <a:ext cx="8163616" cy="612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491880" y="234931"/>
            <a:ext cx="5400600" cy="338554"/>
          </a:xfrm>
          <a:prstGeom prst="rect">
            <a:avLst/>
          </a:prstGeom>
          <a:solidFill>
            <a:schemeClr val="tx2">
              <a:lumMod val="40000"/>
              <a:lumOff val="60000"/>
              <a:alpha val="16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rgbClr val="000000"/>
                </a:solidFill>
                <a:latin typeface="Arial"/>
              </a:rPr>
              <a:t>Playa de Las Burras, Gran Canaria. 17 de marzo de 2009</a:t>
            </a:r>
            <a:endParaRPr lang="es-ES" sz="16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45840" y="6225914"/>
            <a:ext cx="8518648" cy="584775"/>
          </a:xfrm>
          <a:prstGeom prst="rect">
            <a:avLst/>
          </a:prstGeom>
          <a:solidFill>
            <a:schemeClr val="tx2">
              <a:lumMod val="40000"/>
              <a:lumOff val="60000"/>
              <a:alpha val="16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600" b="1" i="1" dirty="0" smtClean="0">
                <a:solidFill>
                  <a:srgbClr val="000000"/>
                </a:solidFill>
                <a:latin typeface="Arial"/>
              </a:rPr>
              <a:t>Inocuidad de las acumulaciones de  diatomeas de corrientes</a:t>
            </a:r>
            <a:r>
              <a:rPr lang="es-ES" sz="1600" dirty="0" smtClean="0">
                <a:solidFill>
                  <a:srgbClr val="000000"/>
                </a:solidFill>
                <a:latin typeface="Arial"/>
              </a:rPr>
              <a:t>: Los bañistas permanecen en las rompientes del intermareal sin mostrar preocupación por las algas. </a:t>
            </a:r>
            <a:endParaRPr lang="es-ES" sz="16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394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eopoldo\Desktop\1-ATTHEYA ENORME JUN-2016\WEB ATTHEYA ARMATUS\DOSSIER-WEB-Attheya armatus\FOTOBURRAS-SAGUS-2009\P10100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40" y="0"/>
            <a:ext cx="8145710" cy="610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460898" y="5661248"/>
            <a:ext cx="6130652" cy="338554"/>
          </a:xfrm>
          <a:prstGeom prst="rect">
            <a:avLst/>
          </a:prstGeom>
          <a:solidFill>
            <a:schemeClr val="tx2">
              <a:lumMod val="40000"/>
              <a:lumOff val="60000"/>
              <a:alpha val="16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rgbClr val="000000"/>
                </a:solidFill>
                <a:latin typeface="Arial"/>
              </a:rPr>
              <a:t>Playa de Las Burras, Gran Canaria. 17 de marzo de 2009</a:t>
            </a:r>
            <a:endParaRPr lang="es-ES" sz="16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45840" y="6096321"/>
            <a:ext cx="8518648" cy="830997"/>
          </a:xfrm>
          <a:prstGeom prst="rect">
            <a:avLst/>
          </a:prstGeom>
          <a:solidFill>
            <a:schemeClr val="tx2">
              <a:lumMod val="40000"/>
              <a:lumOff val="60000"/>
              <a:alpha val="16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600" b="1" i="1" dirty="0" smtClean="0">
                <a:solidFill>
                  <a:srgbClr val="000000"/>
                </a:solidFill>
                <a:latin typeface="Arial"/>
              </a:rPr>
              <a:t>Inocuidad de las acumulaciones de  diatomeas de corrientes</a:t>
            </a:r>
            <a:r>
              <a:rPr lang="es-ES" sz="1600" dirty="0" smtClean="0">
                <a:solidFill>
                  <a:srgbClr val="000000"/>
                </a:solidFill>
                <a:latin typeface="Arial"/>
              </a:rPr>
              <a:t>: Los bañistas permanecen en la arena del intermareal sin mostrar preocupación por las algas. No se han descrito procesos patológicos derivados de la presencia de diatomeas de rompientes en playas. </a:t>
            </a:r>
            <a:endParaRPr lang="es-ES" sz="16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99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195736" y="3105835"/>
            <a:ext cx="4104456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ES" sz="2800" b="1" i="1" dirty="0" smtClean="0">
                <a:solidFill>
                  <a:srgbClr val="000000"/>
                </a:solidFill>
                <a:latin typeface="Arial"/>
              </a:rPr>
              <a:t>Información al público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338796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eopoldo\Desktop\FOTOSAGUS-SELECC IÓN\P50401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09" y="116632"/>
            <a:ext cx="8832982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4139952" y="260648"/>
            <a:ext cx="26642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i="1" dirty="0" smtClean="0"/>
              <a:t> San Agustín Abril de 2009</a:t>
            </a:r>
          </a:p>
        </p:txBody>
      </p:sp>
    </p:spTree>
    <p:extLst>
      <p:ext uri="{BB962C8B-B14F-4D97-AF65-F5344CB8AC3E}">
        <p14:creationId xmlns:p14="http://schemas.microsoft.com/office/powerpoint/2010/main" val="266541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eopoldo\Desktop\1-ATTHEYA ENORME JUN-2016\WEB ATTHEYA ARMATUS\DOSSIER-WEB-Attheya armatus\FOTOBURRAS-SAGUS-2009\P10100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514928" cy="638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899592" y="445314"/>
            <a:ext cx="26642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i="1" dirty="0" smtClean="0"/>
              <a:t>Las Burras, Abril de 2009</a:t>
            </a:r>
          </a:p>
        </p:txBody>
      </p:sp>
    </p:spTree>
    <p:extLst>
      <p:ext uri="{BB962C8B-B14F-4D97-AF65-F5344CB8AC3E}">
        <p14:creationId xmlns:p14="http://schemas.microsoft.com/office/powerpoint/2010/main" val="406156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eopoldo\Desktop\1-ATTHEYA ENORME JUN-2016\DOSSIER-ATTHEYA ARMATUS-GENERAL\FOTATTHEYA-armatus\POSTER ATTHEYA BURR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523" y="0"/>
            <a:ext cx="52557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-24655" y="3789040"/>
            <a:ext cx="18722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i="1" dirty="0" smtClean="0"/>
              <a:t> Abril de 2009</a:t>
            </a:r>
          </a:p>
        </p:txBody>
      </p:sp>
    </p:spTree>
    <p:extLst>
      <p:ext uri="{BB962C8B-B14F-4D97-AF65-F5344CB8AC3E}">
        <p14:creationId xmlns:p14="http://schemas.microsoft.com/office/powerpoint/2010/main" val="387920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691680" y="1989455"/>
            <a:ext cx="5976664" cy="113877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" sz="2400" b="1" i="1" dirty="0" smtClean="0">
                <a:solidFill>
                  <a:srgbClr val="000000"/>
                </a:solidFill>
                <a:latin typeface="Arial"/>
              </a:rPr>
              <a:t>THE  END</a:t>
            </a:r>
          </a:p>
          <a:p>
            <a:pPr algn="ctr"/>
            <a:endParaRPr lang="es-ES" sz="2400" b="1" i="1" dirty="0" smtClean="0">
              <a:solidFill>
                <a:srgbClr val="000000"/>
              </a:solidFill>
              <a:latin typeface="Arial"/>
            </a:endParaRPr>
          </a:p>
          <a:p>
            <a:pPr algn="ctr"/>
            <a:r>
              <a:rPr lang="es-ES" sz="2000" b="1" i="1" dirty="0" smtClean="0">
                <a:solidFill>
                  <a:srgbClr val="000000"/>
                </a:solidFill>
                <a:latin typeface="Arial"/>
              </a:rPr>
              <a:t>THANK YOU FOR YOUR ATTENTION 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97909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428866" y="692696"/>
            <a:ext cx="18895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 smtClean="0"/>
              <a:t>PUBLICACIONES</a:t>
            </a:r>
            <a:endParaRPr lang="es-ES" sz="2000" b="1" dirty="0"/>
          </a:p>
        </p:txBody>
      </p:sp>
      <p:sp>
        <p:nvSpPr>
          <p:cNvPr id="3" name="2 Rectángulo"/>
          <p:cNvSpPr/>
          <p:nvPr/>
        </p:nvSpPr>
        <p:spPr>
          <a:xfrm>
            <a:off x="737240" y="1556792"/>
            <a:ext cx="72728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s-ES_tradnl" altLang="es-ES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XIII </a:t>
            </a:r>
            <a:r>
              <a:rPr lang="es-ES_tradnl" altLang="es-E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Simposio Ibérico de Estudios del </a:t>
            </a:r>
            <a:r>
              <a:rPr lang="es-ES_tradnl" altLang="es-ES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Bentos Marino</a:t>
            </a:r>
          </a:p>
          <a:p>
            <a:pPr marL="457200" lvl="0" indent="-457200" fontAlgn="base">
              <a:spcBef>
                <a:spcPct val="0"/>
              </a:spcBef>
              <a:spcAft>
                <a:spcPct val="0"/>
              </a:spcAft>
              <a:buAutoNum type="arabicPeriod"/>
            </a:pPr>
            <a:endParaRPr lang="es-ES_tradnl" altLang="es-ES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_tradnl" altLang="es-ES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Las </a:t>
            </a:r>
            <a:r>
              <a:rPr lang="es-ES_tradnl" altLang="es-ES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Palmas de Gran Canaria-21 a 24 septiembre de 2004</a:t>
            </a:r>
          </a:p>
        </p:txBody>
      </p:sp>
      <p:pic>
        <p:nvPicPr>
          <p:cNvPr id="4" name="Picture 4" descr="C:\Users\Leopoldo\Desktop\PENDRIVE INTEGRAL 4 GB\DISCO EXTRAIBLE F-13-FEB-2014\DOSSIER-ATTHEYA ARMATUS-GENERAL\XIII SIMPOSIO BENTOS\Logo-Col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370" y="154893"/>
            <a:ext cx="1531966" cy="147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39552" y="2708920"/>
            <a:ext cx="8424936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dirty="0" smtClean="0">
                <a:latin typeface="Times New Roman" pitchFamily="18" charset="0"/>
                <a:cs typeface="Times New Roman" pitchFamily="18" charset="0"/>
              </a:rPr>
              <a:t>2. VIERAEA </a:t>
            </a:r>
            <a:r>
              <a:rPr lang="es-ES" sz="2400" b="1" dirty="0">
                <a:latin typeface="Times New Roman" pitchFamily="18" charset="0"/>
                <a:cs typeface="Times New Roman" pitchFamily="18" charset="0"/>
              </a:rPr>
              <a:t>Vol. 33 1-7 </a:t>
            </a:r>
            <a:r>
              <a:rPr lang="es-ES" sz="2400" dirty="0">
                <a:latin typeface="Times New Roman" pitchFamily="18" charset="0"/>
                <a:cs typeface="Times New Roman" pitchFamily="18" charset="0"/>
              </a:rPr>
              <a:t>Santa Cruz de Tenerife, diciembre 2005 ISSN 0210-945X</a:t>
            </a:r>
          </a:p>
          <a:p>
            <a:pPr algn="ctr"/>
            <a:endParaRPr lang="es-ES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s-ES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s-ES" b="1" dirty="0" err="1">
                <a:latin typeface="Times New Roman" pitchFamily="18" charset="0"/>
                <a:cs typeface="Times New Roman" pitchFamily="18" charset="0"/>
              </a:rPr>
              <a:t>Discoloraciones</a:t>
            </a:r>
            <a:r>
              <a:rPr lang="es-ES" b="1" dirty="0">
                <a:latin typeface="Times New Roman" pitchFamily="18" charset="0"/>
                <a:cs typeface="Times New Roman" pitchFamily="18" charset="0"/>
              </a:rPr>
              <a:t> por acumulaciones de la diatomea bentónica </a:t>
            </a:r>
            <a:r>
              <a:rPr lang="es-ES" b="1" dirty="0" err="1">
                <a:latin typeface="Times New Roman" pitchFamily="18" charset="0"/>
                <a:cs typeface="Times New Roman" pitchFamily="18" charset="0"/>
              </a:rPr>
              <a:t>epipsámica</a:t>
            </a:r>
            <a:r>
              <a:rPr lang="es-E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b="1" dirty="0" err="1">
                <a:latin typeface="Times New Roman" pitchFamily="18" charset="0"/>
                <a:cs typeface="Times New Roman" pitchFamily="18" charset="0"/>
              </a:rPr>
              <a:t>Attheya</a:t>
            </a:r>
            <a:r>
              <a:rPr lang="es-E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b="1" dirty="0" err="1">
                <a:latin typeface="Times New Roman" pitchFamily="18" charset="0"/>
                <a:cs typeface="Times New Roman" pitchFamily="18" charset="0"/>
              </a:rPr>
              <a:t>armatus</a:t>
            </a:r>
            <a:r>
              <a:rPr lang="es-ES" b="1" dirty="0">
                <a:latin typeface="Times New Roman" pitchFamily="18" charset="0"/>
                <a:cs typeface="Times New Roman" pitchFamily="18" charset="0"/>
              </a:rPr>
              <a:t> (Centrales, </a:t>
            </a:r>
            <a:r>
              <a:rPr lang="es-ES" b="1" dirty="0" err="1">
                <a:latin typeface="Times New Roman" pitchFamily="18" charset="0"/>
                <a:cs typeface="Times New Roman" pitchFamily="18" charset="0"/>
              </a:rPr>
              <a:t>Bacillariophyta</a:t>
            </a:r>
            <a:r>
              <a:rPr lang="es-ES" b="1" dirty="0">
                <a:latin typeface="Times New Roman" pitchFamily="18" charset="0"/>
                <a:cs typeface="Times New Roman" pitchFamily="18" charset="0"/>
              </a:rPr>
              <a:t>) en playas de arena del S y SW de Gran Canaria (Canarias, España).</a:t>
            </a:r>
          </a:p>
        </p:txBody>
      </p:sp>
    </p:spTree>
    <p:extLst>
      <p:ext uri="{BB962C8B-B14F-4D97-AF65-F5344CB8AC3E}">
        <p14:creationId xmlns:p14="http://schemas.microsoft.com/office/powerpoint/2010/main" val="116488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-5354" y="3119319"/>
            <a:ext cx="91440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sz="2800" b="1" i="1" dirty="0" smtClean="0"/>
              <a:t>«DIATOMEAS DE ROMPIENTES EN PLAYAS DE ARENA DE CANARIAS»</a:t>
            </a:r>
          </a:p>
          <a:p>
            <a:pPr algn="ctr"/>
            <a:endParaRPr lang="es-ES_tradnl" sz="2800" dirty="0" smtClean="0"/>
          </a:p>
          <a:p>
            <a:pPr algn="ctr"/>
            <a:r>
              <a:rPr lang="es-ES_tradnl" sz="2800" b="1" i="1" dirty="0" smtClean="0"/>
              <a:t>«SURF DIATOMS  IN SANDY BEACHES OF CANARY ISLANDS»</a:t>
            </a:r>
          </a:p>
        </p:txBody>
      </p:sp>
      <p:pic>
        <p:nvPicPr>
          <p:cNvPr id="3" name="Picture 3" descr="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0" t="28641" r="17409" b="28415"/>
          <a:stretch>
            <a:fillRect/>
          </a:stretch>
        </p:blipFill>
        <p:spPr bwMode="auto">
          <a:xfrm>
            <a:off x="1636726" y="123955"/>
            <a:ext cx="5507604" cy="299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76939" y="5085184"/>
            <a:ext cx="86875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sz="2400" i="1" dirty="0" smtClean="0"/>
              <a:t>Charla Divulgativa, por el  biólogo Leopoldo O’ Shanahan Roca, Doctor</a:t>
            </a:r>
            <a:r>
              <a:rPr lang="es-ES_tradnl" sz="2400" i="1" dirty="0"/>
              <a:t>. en Ciencias del Mar.</a:t>
            </a:r>
          </a:p>
          <a:p>
            <a:pPr algn="ctr"/>
            <a:r>
              <a:rPr lang="es-ES_tradnl" sz="2400" i="1" dirty="0" smtClean="0"/>
              <a:t>Socio de la SAO, </a:t>
            </a:r>
          </a:p>
          <a:p>
            <a:pPr algn="ctr"/>
            <a:r>
              <a:rPr lang="es-ES_tradnl" sz="2400" i="1" dirty="0" smtClean="0"/>
              <a:t>Las Palmas de Gran Canaria, Septiembre de 2016. </a:t>
            </a:r>
            <a:endParaRPr lang="es-ES_tradnl" i="1" dirty="0" smtClean="0"/>
          </a:p>
        </p:txBody>
      </p:sp>
    </p:spTree>
    <p:extLst>
      <p:ext uri="{BB962C8B-B14F-4D97-AF65-F5344CB8AC3E}">
        <p14:creationId xmlns:p14="http://schemas.microsoft.com/office/powerpoint/2010/main" val="387466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:\aaaFOTOS-TOSHIBA\FOTO-BURRAS-GENERAL-2009\FOTO-BURRAS-01-ABRIL-2009\SV4000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48680"/>
            <a:ext cx="6552728" cy="541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1835696" y="6151868"/>
            <a:ext cx="4084583" cy="276999"/>
          </a:xfrm>
          <a:prstGeom prst="rect">
            <a:avLst/>
          </a:prstGeom>
          <a:solidFill>
            <a:schemeClr val="bg2">
              <a:alpha val="27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000000"/>
                </a:solidFill>
                <a:latin typeface="Arial"/>
              </a:rPr>
              <a:t>Playa de San Agustín, Gran Canaria. Febrero de 2004</a:t>
            </a:r>
            <a:endParaRPr lang="es-ES" sz="1200" b="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456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eopoldo\Desktop\riqueza biologic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687" y="272463"/>
            <a:ext cx="4752531" cy="658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79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6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4" name="Picture 6" descr="DSCN1767a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1" y="0"/>
            <a:ext cx="9144000" cy="6858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0" y="-191386"/>
            <a:ext cx="9144000" cy="58477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s-ES" sz="1600" b="1" i="1" dirty="0" smtClean="0"/>
              <a:t>Las acumulaciones de «diatomeas de rompiente»  </a:t>
            </a:r>
            <a:r>
              <a:rPr lang="es-ES" sz="1600" b="1" i="1" u="sng" dirty="0" smtClean="0"/>
              <a:t>Attheya armatus</a:t>
            </a:r>
            <a:r>
              <a:rPr lang="es-ES" sz="1600" b="1" i="1" dirty="0" smtClean="0"/>
              <a:t> </a:t>
            </a:r>
            <a:r>
              <a:rPr lang="es-ES" sz="1600" b="1" i="1" dirty="0"/>
              <a:t> </a:t>
            </a:r>
            <a:r>
              <a:rPr lang="es-ES" sz="1600" b="1" i="1" dirty="0" smtClean="0"/>
              <a:t>se ven también en el frente de las olas ascendiendo por el intermareal de las playas arenosas, en donde se depositan al bajar la marea</a:t>
            </a:r>
            <a:endParaRPr lang="es-ES" altLang="es-ES" sz="1600" b="1" i="1" dirty="0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454945"/>
            <a:ext cx="2987824" cy="369332"/>
          </a:xfrm>
          <a:prstGeom prst="rect">
            <a:avLst/>
          </a:prstGeom>
          <a:solidFill>
            <a:schemeClr val="tx2">
              <a:lumMod val="20000"/>
              <a:lumOff val="80000"/>
              <a:alpha val="39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es-ES_tradnl" sz="1400" b="1" i="1" dirty="0" smtClean="0"/>
              <a:t>San</a:t>
            </a:r>
            <a:r>
              <a:rPr lang="es-ES_tradnl" b="1" i="1" dirty="0" smtClean="0"/>
              <a:t> </a:t>
            </a:r>
            <a:r>
              <a:rPr lang="es-ES_tradnl" sz="1400" b="1" i="1" dirty="0" smtClean="0"/>
              <a:t>Agustín,  febrero de 2004</a:t>
            </a:r>
          </a:p>
        </p:txBody>
      </p:sp>
    </p:spTree>
    <p:extLst>
      <p:ext uri="{BB962C8B-B14F-4D97-AF65-F5344CB8AC3E}">
        <p14:creationId xmlns:p14="http://schemas.microsoft.com/office/powerpoint/2010/main" val="393837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eopoldo\Desktop\1-ATTHEYA ENORME JUN-2016\DOSSIER-ATTHEYA ARMATUS-GENERAL\FOTATTHEYA-armatus\P10100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31" y="74143"/>
            <a:ext cx="8439778" cy="632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440930" y="6403975"/>
            <a:ext cx="36252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s-ES" altLang="es-ES" dirty="0" smtClean="0"/>
              <a:t>Playa de Las Burras, octubre de 2012</a:t>
            </a:r>
            <a:endParaRPr lang="es-ES" altLang="es-ES" sz="1800" b="0" dirty="0"/>
          </a:p>
        </p:txBody>
      </p:sp>
    </p:spTree>
    <p:extLst>
      <p:ext uri="{BB962C8B-B14F-4D97-AF65-F5344CB8AC3E}">
        <p14:creationId xmlns:p14="http://schemas.microsoft.com/office/powerpoint/2010/main" val="321832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11" y="-14401"/>
            <a:ext cx="9144000" cy="6070848"/>
          </a:xfrm>
          <a:prstGeom prst="rect">
            <a:avLst/>
          </a:prstGeom>
          <a:solidFill>
            <a:schemeClr val="accent1">
              <a:lumMod val="20000"/>
              <a:lumOff val="80000"/>
              <a:alpha val="18000"/>
            </a:schemeClr>
          </a:solidFill>
          <a:ln>
            <a:noFill/>
          </a:ln>
          <a:extLst/>
        </p:spPr>
      </p:pic>
      <p:sp>
        <p:nvSpPr>
          <p:cNvPr id="17411" name="Text Box 9"/>
          <p:cNvSpPr txBox="1">
            <a:spLocks noChangeArrowheads="1"/>
          </p:cNvSpPr>
          <p:nvPr/>
        </p:nvSpPr>
        <p:spPr bwMode="auto">
          <a:xfrm>
            <a:off x="30765" y="6043129"/>
            <a:ext cx="9178956" cy="769441"/>
          </a:xfrm>
          <a:prstGeom prst="rect">
            <a:avLst/>
          </a:prstGeom>
          <a:solidFill>
            <a:schemeClr val="bg2">
              <a:alpha val="21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000000"/>
                </a:solidFill>
              </a:rPr>
              <a:t> </a:t>
            </a:r>
            <a:r>
              <a:rPr lang="en-GB" sz="1400" b="1" dirty="0" smtClean="0">
                <a:solidFill>
                  <a:srgbClr val="000000"/>
                </a:solidFill>
              </a:rPr>
              <a:t>Las </a:t>
            </a:r>
            <a:r>
              <a:rPr lang="en-GB" sz="1400" b="1" dirty="0" err="1" smtClean="0">
                <a:solidFill>
                  <a:srgbClr val="000000"/>
                </a:solidFill>
              </a:rPr>
              <a:t>acumulaciones</a:t>
            </a:r>
            <a:r>
              <a:rPr lang="en-GB" sz="1400" b="1" dirty="0" smtClean="0">
                <a:solidFill>
                  <a:srgbClr val="000000"/>
                </a:solidFill>
              </a:rPr>
              <a:t> de </a:t>
            </a:r>
            <a:r>
              <a:rPr lang="en-GB" sz="1400" b="1" i="1" dirty="0" smtClean="0">
                <a:solidFill>
                  <a:srgbClr val="000000"/>
                </a:solidFill>
              </a:rPr>
              <a:t>Attheya armatus </a:t>
            </a:r>
            <a:r>
              <a:rPr lang="en-GB" sz="1400" b="1" dirty="0">
                <a:solidFill>
                  <a:srgbClr val="000000"/>
                </a:solidFill>
              </a:rPr>
              <a:t>se </a:t>
            </a:r>
            <a:r>
              <a:rPr lang="en-GB" sz="1400" b="1" dirty="0" err="1" smtClean="0">
                <a:solidFill>
                  <a:srgbClr val="000000"/>
                </a:solidFill>
              </a:rPr>
              <a:t>extienden</a:t>
            </a:r>
            <a:r>
              <a:rPr lang="en-GB" sz="1400" b="1" dirty="0" smtClean="0">
                <a:solidFill>
                  <a:srgbClr val="000000"/>
                </a:solidFill>
              </a:rPr>
              <a:t> a </a:t>
            </a:r>
            <a:r>
              <a:rPr lang="en-GB" sz="1400" b="1" dirty="0">
                <a:solidFill>
                  <a:srgbClr val="000000"/>
                </a:solidFill>
              </a:rPr>
              <a:t>lo largo </a:t>
            </a:r>
            <a:r>
              <a:rPr lang="en-GB" sz="1400" b="1" dirty="0" smtClean="0">
                <a:solidFill>
                  <a:srgbClr val="000000"/>
                </a:solidFill>
              </a:rPr>
              <a:t>del intermareal de  </a:t>
            </a:r>
            <a:r>
              <a:rPr lang="en-GB" sz="1400" b="1" dirty="0">
                <a:solidFill>
                  <a:srgbClr val="000000"/>
                </a:solidFill>
              </a:rPr>
              <a:t>toda la playa. </a:t>
            </a:r>
            <a:r>
              <a:rPr lang="en-GB" sz="1400" b="1" dirty="0" smtClean="0">
                <a:solidFill>
                  <a:srgbClr val="000000"/>
                </a:solidFill>
              </a:rPr>
              <a:t> </a:t>
            </a:r>
            <a:r>
              <a:rPr lang="en-GB" sz="1400" b="1" dirty="0" err="1" smtClean="0">
                <a:solidFill>
                  <a:srgbClr val="000000"/>
                </a:solidFill>
              </a:rPr>
              <a:t>En</a:t>
            </a:r>
            <a:r>
              <a:rPr lang="en-GB" sz="1400" b="1" dirty="0" smtClean="0">
                <a:solidFill>
                  <a:srgbClr val="000000"/>
                </a:solidFill>
              </a:rPr>
              <a:t> la </a:t>
            </a:r>
            <a:r>
              <a:rPr lang="en-GB" sz="1400" b="1" dirty="0" err="1" smtClean="0">
                <a:solidFill>
                  <a:srgbClr val="000000"/>
                </a:solidFill>
              </a:rPr>
              <a:t>fotografía</a:t>
            </a:r>
            <a:r>
              <a:rPr lang="en-GB" sz="1400" b="1" dirty="0" smtClean="0">
                <a:solidFill>
                  <a:srgbClr val="000000"/>
                </a:solidFill>
              </a:rPr>
              <a:t>, </a:t>
            </a:r>
            <a:r>
              <a:rPr lang="en-GB" sz="1400" b="1" dirty="0" err="1" smtClean="0">
                <a:solidFill>
                  <a:srgbClr val="000000"/>
                </a:solidFill>
              </a:rPr>
              <a:t>aspecto</a:t>
            </a:r>
            <a:r>
              <a:rPr lang="en-GB" sz="1400" b="1" dirty="0" smtClean="0">
                <a:solidFill>
                  <a:srgbClr val="000000"/>
                </a:solidFill>
              </a:rPr>
              <a:t> macroscópico de las discoloraciones depositadas  </a:t>
            </a:r>
            <a:r>
              <a:rPr lang="en-GB" sz="1400" b="1" dirty="0" err="1" smtClean="0">
                <a:solidFill>
                  <a:srgbClr val="000000"/>
                </a:solidFill>
              </a:rPr>
              <a:t>en</a:t>
            </a:r>
            <a:r>
              <a:rPr lang="en-GB" sz="1400" b="1" dirty="0" smtClean="0">
                <a:solidFill>
                  <a:srgbClr val="000000"/>
                </a:solidFill>
              </a:rPr>
              <a:t>, </a:t>
            </a:r>
            <a:r>
              <a:rPr lang="en-GB" sz="1400" b="1" dirty="0">
                <a:solidFill>
                  <a:srgbClr val="000000"/>
                </a:solidFill>
              </a:rPr>
              <a:t>lo que </a:t>
            </a:r>
            <a:r>
              <a:rPr lang="en-GB" sz="1400" b="1" dirty="0" err="1">
                <a:solidFill>
                  <a:srgbClr val="000000"/>
                </a:solidFill>
              </a:rPr>
              <a:t>coloquialmente</a:t>
            </a:r>
            <a:r>
              <a:rPr lang="en-GB" sz="1400" b="1" dirty="0">
                <a:solidFill>
                  <a:srgbClr val="000000"/>
                </a:solidFill>
              </a:rPr>
              <a:t> en Gran Canaria </a:t>
            </a:r>
            <a:r>
              <a:rPr lang="en-GB" sz="1400" b="1" dirty="0" err="1">
                <a:solidFill>
                  <a:srgbClr val="000000"/>
                </a:solidFill>
              </a:rPr>
              <a:t>llamamos</a:t>
            </a:r>
            <a:r>
              <a:rPr lang="en-GB" sz="1400" b="1" dirty="0">
                <a:solidFill>
                  <a:srgbClr val="000000"/>
                </a:solidFill>
              </a:rPr>
              <a:t> “la arena </a:t>
            </a:r>
            <a:r>
              <a:rPr lang="en-GB" sz="1400" b="1" dirty="0" err="1">
                <a:solidFill>
                  <a:srgbClr val="000000"/>
                </a:solidFill>
              </a:rPr>
              <a:t>mojada</a:t>
            </a:r>
            <a:r>
              <a:rPr lang="en-GB" sz="1400" b="1" dirty="0">
                <a:solidFill>
                  <a:srgbClr val="000000"/>
                </a:solidFill>
              </a:rPr>
              <a:t>” en “</a:t>
            </a:r>
            <a:r>
              <a:rPr lang="en-GB" sz="1400" b="1" dirty="0" err="1">
                <a:solidFill>
                  <a:srgbClr val="000000"/>
                </a:solidFill>
              </a:rPr>
              <a:t>marea</a:t>
            </a:r>
            <a:r>
              <a:rPr lang="en-GB" sz="1400" b="1" dirty="0">
                <a:solidFill>
                  <a:srgbClr val="000000"/>
                </a:solidFill>
              </a:rPr>
              <a:t> </a:t>
            </a:r>
            <a:r>
              <a:rPr lang="en-GB" sz="1400" b="1" dirty="0" err="1">
                <a:solidFill>
                  <a:srgbClr val="000000"/>
                </a:solidFill>
              </a:rPr>
              <a:t>vacía</a:t>
            </a:r>
            <a:r>
              <a:rPr lang="en-GB" sz="1400" b="1" dirty="0">
                <a:solidFill>
                  <a:srgbClr val="000000"/>
                </a:solidFill>
              </a:rPr>
              <a:t>” (bajamar</a:t>
            </a:r>
            <a:r>
              <a:rPr lang="en-GB" sz="1400" b="1" dirty="0" smtClean="0">
                <a:solidFill>
                  <a:srgbClr val="000000"/>
                </a:solidFill>
              </a:rPr>
              <a:t>) 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539552" y="4260"/>
            <a:ext cx="8572737" cy="338554"/>
          </a:xfrm>
          <a:prstGeom prst="rect">
            <a:avLst/>
          </a:prstGeom>
          <a:solidFill>
            <a:schemeClr val="tx2">
              <a:lumMod val="20000"/>
              <a:lumOff val="80000"/>
              <a:alpha val="9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000000"/>
                </a:solidFill>
              </a:rPr>
              <a:t>Playa de Gando, Gran Canaria.  17 de </a:t>
            </a:r>
            <a:r>
              <a:rPr lang="en-GB" sz="1600" b="1" dirty="0" err="1" smtClean="0">
                <a:solidFill>
                  <a:srgbClr val="000000"/>
                </a:solidFill>
              </a:rPr>
              <a:t>agosto</a:t>
            </a:r>
            <a:r>
              <a:rPr lang="en-GB" sz="1600" b="1" dirty="0" smtClean="0">
                <a:solidFill>
                  <a:srgbClr val="000000"/>
                </a:solidFill>
              </a:rPr>
              <a:t> de 2009 -</a:t>
            </a:r>
            <a:r>
              <a:rPr lang="en-GB" b="1" dirty="0" err="1" smtClean="0">
                <a:solidFill>
                  <a:srgbClr val="000000"/>
                </a:solidFill>
              </a:rPr>
              <a:t>Fotografía</a:t>
            </a:r>
            <a:r>
              <a:rPr lang="en-GB" b="1" dirty="0">
                <a:solidFill>
                  <a:srgbClr val="000000"/>
                </a:solidFill>
              </a:rPr>
              <a:t>:</a:t>
            </a:r>
            <a:r>
              <a:rPr lang="en-GB" b="1" dirty="0" smtClean="0">
                <a:solidFill>
                  <a:srgbClr val="000000"/>
                </a:solidFill>
              </a:rPr>
              <a:t> </a:t>
            </a:r>
            <a:r>
              <a:rPr lang="en-GB" b="1" dirty="0" err="1" smtClean="0">
                <a:solidFill>
                  <a:srgbClr val="000000"/>
                </a:solidFill>
              </a:rPr>
              <a:t>Dr.</a:t>
            </a:r>
            <a:r>
              <a:rPr lang="en-GB" b="1" dirty="0" smtClean="0">
                <a:solidFill>
                  <a:srgbClr val="000000"/>
                </a:solidFill>
              </a:rPr>
              <a:t> Agustín Portillo Hanefeld. </a:t>
            </a:r>
          </a:p>
        </p:txBody>
      </p:sp>
    </p:spTree>
    <p:extLst>
      <p:ext uri="{BB962C8B-B14F-4D97-AF65-F5344CB8AC3E}">
        <p14:creationId xmlns:p14="http://schemas.microsoft.com/office/powerpoint/2010/main" val="43801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0" name="Picture 2" descr="G:\aaaFOTOS-TOSHIBA\FOTO-BURRAS-GENERAL-2009\P10100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47" y="116632"/>
            <a:ext cx="813690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237897" y="5949280"/>
            <a:ext cx="8064896" cy="738664"/>
          </a:xfrm>
          <a:prstGeom prst="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s-ES_tradnl" altLang="es-ES" sz="1400" b="1" dirty="0" smtClean="0"/>
              <a:t> Las discoloraciones </a:t>
            </a:r>
            <a:r>
              <a:rPr lang="es-ES_tradnl" altLang="es-ES" sz="1400" b="1" dirty="0"/>
              <a:t>o acumulaciones formadas por agregados de células  </a:t>
            </a:r>
            <a:r>
              <a:rPr lang="es-ES_tradnl" altLang="es-ES" sz="1400" b="1" dirty="0" smtClean="0"/>
              <a:t>de la diatomea </a:t>
            </a:r>
            <a:r>
              <a:rPr lang="es-ES_tradnl" altLang="es-ES" sz="1400" b="1" i="1" dirty="0" err="1" smtClean="0"/>
              <a:t>Attheya</a:t>
            </a:r>
            <a:r>
              <a:rPr lang="es-ES_tradnl" altLang="es-ES" sz="1400" b="1" i="1" dirty="0" smtClean="0"/>
              <a:t> </a:t>
            </a:r>
            <a:r>
              <a:rPr lang="es-ES_tradnl" altLang="es-ES" sz="1400" b="1" i="1" dirty="0" err="1" smtClean="0"/>
              <a:t>armatus</a:t>
            </a:r>
            <a:r>
              <a:rPr lang="es-ES_tradnl" altLang="es-ES" sz="1400" b="1" dirty="0" smtClean="0"/>
              <a:t>, se mantienen  suspendidas en el agua  de las olas alcanzando la zona intermareal donde, al bajar la marea, quedan abandonadas sobre la arena. </a:t>
            </a:r>
            <a:r>
              <a:rPr lang="en-GB" sz="1400" b="1" dirty="0">
                <a:solidFill>
                  <a:srgbClr val="000000"/>
                </a:solidFill>
              </a:rPr>
              <a:t>Playa de Las </a:t>
            </a:r>
            <a:r>
              <a:rPr lang="en-GB" sz="1400" b="1" dirty="0" err="1">
                <a:solidFill>
                  <a:srgbClr val="000000"/>
                </a:solidFill>
              </a:rPr>
              <a:t>Burras</a:t>
            </a:r>
            <a:r>
              <a:rPr lang="en-GB" sz="1400" b="1" dirty="0">
                <a:solidFill>
                  <a:srgbClr val="000000"/>
                </a:solidFill>
              </a:rPr>
              <a:t>, Gran Canaria, </a:t>
            </a:r>
            <a:r>
              <a:rPr lang="en-GB" sz="1400" b="1" dirty="0" smtClean="0">
                <a:solidFill>
                  <a:srgbClr val="000000"/>
                </a:solidFill>
              </a:rPr>
              <a:t>18-03-2009</a:t>
            </a:r>
            <a:endParaRPr lang="en-GB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97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eopoldo\Desktop\SAGUSTIN-JUN 21 2016\DSC013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5219" cy="686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276939" y="6382356"/>
            <a:ext cx="86875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b="1" i="1" dirty="0" smtClean="0"/>
              <a:t>San Agustín, 21 de junio de 2016. </a:t>
            </a:r>
          </a:p>
        </p:txBody>
      </p:sp>
    </p:spTree>
    <p:extLst>
      <p:ext uri="{BB962C8B-B14F-4D97-AF65-F5344CB8AC3E}">
        <p14:creationId xmlns:p14="http://schemas.microsoft.com/office/powerpoint/2010/main" val="89468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18097</TotalTime>
  <Words>1706</Words>
  <Application>Microsoft Office PowerPoint</Application>
  <PresentationFormat>Presentación en pantalla (4:3)</PresentationFormat>
  <Paragraphs>135</Paragraphs>
  <Slides>41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7" baseType="lpstr">
      <vt:lpstr>SimSun</vt:lpstr>
      <vt:lpstr>Arial</vt:lpstr>
      <vt:lpstr>Calibri</vt:lpstr>
      <vt:lpstr>Helvetica Neue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Leopoldo</dc:creator>
  <cp:lastModifiedBy>M. Irene Hernández de la Cruz</cp:lastModifiedBy>
  <cp:revision>125</cp:revision>
  <dcterms:created xsi:type="dcterms:W3CDTF">2016-09-08T19:13:34Z</dcterms:created>
  <dcterms:modified xsi:type="dcterms:W3CDTF">2017-05-22T07:59:51Z</dcterms:modified>
</cp:coreProperties>
</file>