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D73999-D19A-4E46-BD69-2CBA56D4EB60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691D96D-A1B3-4012-A5B3-5A2E718CF572}">
      <dgm:prSet/>
      <dgm:spPr/>
      <dgm:t>
        <a:bodyPr/>
        <a:lstStyle/>
        <a:p>
          <a:r>
            <a:rPr lang="en-US" dirty="0"/>
            <a:t>• El </a:t>
          </a:r>
          <a:r>
            <a:rPr lang="en-US" dirty="0" err="1"/>
            <a:t>trabajo</a:t>
          </a:r>
          <a:r>
            <a:rPr lang="en-US" dirty="0"/>
            <a:t> social </a:t>
          </a:r>
          <a:r>
            <a:rPr lang="en-US" dirty="0" err="1"/>
            <a:t>educativo</a:t>
          </a:r>
          <a:r>
            <a:rPr lang="en-US" dirty="0"/>
            <a:t> es clave para la </a:t>
          </a:r>
          <a:r>
            <a:rPr lang="en-US" dirty="0" err="1"/>
            <a:t>justicia</a:t>
          </a:r>
          <a:r>
            <a:rPr lang="en-US"/>
            <a:t> social y </a:t>
          </a:r>
          <a:r>
            <a:rPr lang="en-US" dirty="0"/>
            <a:t>la </a:t>
          </a:r>
          <a:r>
            <a:rPr lang="en-US" dirty="0" err="1"/>
            <a:t>inclusión</a:t>
          </a:r>
          <a:r>
            <a:rPr lang="en-US" dirty="0"/>
            <a:t> escolar.</a:t>
          </a:r>
        </a:p>
      </dgm:t>
    </dgm:pt>
    <dgm:pt modelId="{2848B78B-B501-40A2-9596-95635F03DC2E}" type="parTrans" cxnId="{C61CF84D-FD71-4DFD-9DBC-4CB5C32AECC4}">
      <dgm:prSet/>
      <dgm:spPr/>
      <dgm:t>
        <a:bodyPr/>
        <a:lstStyle/>
        <a:p>
          <a:endParaRPr lang="en-US"/>
        </a:p>
      </dgm:t>
    </dgm:pt>
    <dgm:pt modelId="{B1F67F84-CB9D-4056-A3B0-0002B4C3C2E8}" type="sibTrans" cxnId="{C61CF84D-FD71-4DFD-9DBC-4CB5C32AECC4}">
      <dgm:prSet/>
      <dgm:spPr/>
      <dgm:t>
        <a:bodyPr/>
        <a:lstStyle/>
        <a:p>
          <a:endParaRPr lang="en-US"/>
        </a:p>
      </dgm:t>
    </dgm:pt>
    <dgm:pt modelId="{76D569C3-C48C-411C-AABE-683EE856BF16}">
      <dgm:prSet/>
      <dgm:spPr/>
      <dgm:t>
        <a:bodyPr/>
        <a:lstStyle/>
        <a:p>
          <a:r>
            <a:rPr lang="en-US"/>
            <a:t>• Revisión 2020–2025 sobre modelos y funciones del trabajador/a social educativo.</a:t>
          </a:r>
        </a:p>
      </dgm:t>
    </dgm:pt>
    <dgm:pt modelId="{AA60FB2B-2D11-4F66-81D5-F9FC9B690E08}" type="parTrans" cxnId="{AB2F4523-EE94-4A84-B1E6-9D9348E04517}">
      <dgm:prSet/>
      <dgm:spPr/>
      <dgm:t>
        <a:bodyPr/>
        <a:lstStyle/>
        <a:p>
          <a:endParaRPr lang="en-US"/>
        </a:p>
      </dgm:t>
    </dgm:pt>
    <dgm:pt modelId="{85F1225F-3EA7-4C44-8AE4-51C2B2C8B1C4}" type="sibTrans" cxnId="{AB2F4523-EE94-4A84-B1E6-9D9348E04517}">
      <dgm:prSet/>
      <dgm:spPr/>
      <dgm:t>
        <a:bodyPr/>
        <a:lstStyle/>
        <a:p>
          <a:endParaRPr lang="en-US"/>
        </a:p>
      </dgm:t>
    </dgm:pt>
    <dgm:pt modelId="{CDC20B3E-08A7-45C7-8ADA-06504FC83207}">
      <dgm:prSet/>
      <dgm:spPr/>
      <dgm:t>
        <a:bodyPr/>
        <a:lstStyle/>
        <a:p>
          <a:r>
            <a:rPr lang="en-US"/>
            <a:t>• Países nórdicos, Brasil, Japón y Australia: figura consolidada y regulada.</a:t>
          </a:r>
        </a:p>
      </dgm:t>
    </dgm:pt>
    <dgm:pt modelId="{AA5B9DBB-346F-4E0C-BAD7-653700FB3E56}" type="parTrans" cxnId="{7D7E996A-93D3-4717-8A26-87EF338C923D}">
      <dgm:prSet/>
      <dgm:spPr/>
      <dgm:t>
        <a:bodyPr/>
        <a:lstStyle/>
        <a:p>
          <a:endParaRPr lang="en-US"/>
        </a:p>
      </dgm:t>
    </dgm:pt>
    <dgm:pt modelId="{9E0361A8-61C5-4AA2-BD2D-F020573DD9B2}" type="sibTrans" cxnId="{7D7E996A-93D3-4717-8A26-87EF338C923D}">
      <dgm:prSet/>
      <dgm:spPr/>
      <dgm:t>
        <a:bodyPr/>
        <a:lstStyle/>
        <a:p>
          <a:endParaRPr lang="en-US"/>
        </a:p>
      </dgm:t>
    </dgm:pt>
    <dgm:pt modelId="{08138DC6-305D-4046-B28B-5254302D7F72}">
      <dgm:prSet/>
      <dgm:spPr/>
      <dgm:t>
        <a:bodyPr/>
        <a:lstStyle/>
        <a:p>
          <a:r>
            <a:rPr lang="en-US"/>
            <a:t>• España, Chile y México: integración parcial con equipos multiprofesionales.</a:t>
          </a:r>
        </a:p>
      </dgm:t>
    </dgm:pt>
    <dgm:pt modelId="{09737BB6-BBDF-4A31-9BEF-3E4450085847}" type="parTrans" cxnId="{3BE35214-6EF1-432B-95AB-C364386EC3F3}">
      <dgm:prSet/>
      <dgm:spPr/>
      <dgm:t>
        <a:bodyPr/>
        <a:lstStyle/>
        <a:p>
          <a:endParaRPr lang="en-US"/>
        </a:p>
      </dgm:t>
    </dgm:pt>
    <dgm:pt modelId="{DCB56D9A-191C-4F03-8315-D47B0C1110BB}" type="sibTrans" cxnId="{3BE35214-6EF1-432B-95AB-C364386EC3F3}">
      <dgm:prSet/>
      <dgm:spPr/>
      <dgm:t>
        <a:bodyPr/>
        <a:lstStyle/>
        <a:p>
          <a:endParaRPr lang="en-US"/>
        </a:p>
      </dgm:t>
    </dgm:pt>
    <dgm:pt modelId="{884EBC66-E940-445B-B0FD-726B8A636AE4}" type="pres">
      <dgm:prSet presAssocID="{E3D73999-D19A-4E46-BD69-2CBA56D4EB60}" presName="linear" presStyleCnt="0">
        <dgm:presLayoutVars>
          <dgm:animLvl val="lvl"/>
          <dgm:resizeHandles val="exact"/>
        </dgm:presLayoutVars>
      </dgm:prSet>
      <dgm:spPr/>
    </dgm:pt>
    <dgm:pt modelId="{6E28DB09-6006-453C-B50A-3F0A19C770C9}" type="pres">
      <dgm:prSet presAssocID="{5691D96D-A1B3-4012-A5B3-5A2E718CF57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6EC1099-82A4-4F96-927F-7AD84FB9806B}" type="pres">
      <dgm:prSet presAssocID="{B1F67F84-CB9D-4056-A3B0-0002B4C3C2E8}" presName="spacer" presStyleCnt="0"/>
      <dgm:spPr/>
    </dgm:pt>
    <dgm:pt modelId="{3254CE42-F9A1-4C1E-8755-B721C125D488}" type="pres">
      <dgm:prSet presAssocID="{76D569C3-C48C-411C-AABE-683EE856BF1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BA4B06F-A495-4ADF-BDD5-2599424C7220}" type="pres">
      <dgm:prSet presAssocID="{85F1225F-3EA7-4C44-8AE4-51C2B2C8B1C4}" presName="spacer" presStyleCnt="0"/>
      <dgm:spPr/>
    </dgm:pt>
    <dgm:pt modelId="{549204FA-3932-42EB-89B0-C00E7B14251D}" type="pres">
      <dgm:prSet presAssocID="{CDC20B3E-08A7-45C7-8ADA-06504FC8320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97670C8-7F5F-4029-AE61-9A739DF6BD95}" type="pres">
      <dgm:prSet presAssocID="{9E0361A8-61C5-4AA2-BD2D-F020573DD9B2}" presName="spacer" presStyleCnt="0"/>
      <dgm:spPr/>
    </dgm:pt>
    <dgm:pt modelId="{28147AED-EC51-4E9E-921A-E188F600D627}" type="pres">
      <dgm:prSet presAssocID="{08138DC6-305D-4046-B28B-5254302D7F7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BE35214-6EF1-432B-95AB-C364386EC3F3}" srcId="{E3D73999-D19A-4E46-BD69-2CBA56D4EB60}" destId="{08138DC6-305D-4046-B28B-5254302D7F72}" srcOrd="3" destOrd="0" parTransId="{09737BB6-BBDF-4A31-9BEF-3E4450085847}" sibTransId="{DCB56D9A-191C-4F03-8315-D47B0C1110BB}"/>
    <dgm:cxn modelId="{AB2F4523-EE94-4A84-B1E6-9D9348E04517}" srcId="{E3D73999-D19A-4E46-BD69-2CBA56D4EB60}" destId="{76D569C3-C48C-411C-AABE-683EE856BF16}" srcOrd="1" destOrd="0" parTransId="{AA60FB2B-2D11-4F66-81D5-F9FC9B690E08}" sibTransId="{85F1225F-3EA7-4C44-8AE4-51C2B2C8B1C4}"/>
    <dgm:cxn modelId="{45721A2C-7469-4BC0-8BAD-1819BA459859}" type="presOf" srcId="{5691D96D-A1B3-4012-A5B3-5A2E718CF572}" destId="{6E28DB09-6006-453C-B50A-3F0A19C770C9}" srcOrd="0" destOrd="0" presId="urn:microsoft.com/office/officeart/2005/8/layout/vList2"/>
    <dgm:cxn modelId="{7D7E996A-93D3-4717-8A26-87EF338C923D}" srcId="{E3D73999-D19A-4E46-BD69-2CBA56D4EB60}" destId="{CDC20B3E-08A7-45C7-8ADA-06504FC83207}" srcOrd="2" destOrd="0" parTransId="{AA5B9DBB-346F-4E0C-BAD7-653700FB3E56}" sibTransId="{9E0361A8-61C5-4AA2-BD2D-F020573DD9B2}"/>
    <dgm:cxn modelId="{C61CF84D-FD71-4DFD-9DBC-4CB5C32AECC4}" srcId="{E3D73999-D19A-4E46-BD69-2CBA56D4EB60}" destId="{5691D96D-A1B3-4012-A5B3-5A2E718CF572}" srcOrd="0" destOrd="0" parTransId="{2848B78B-B501-40A2-9596-95635F03DC2E}" sibTransId="{B1F67F84-CB9D-4056-A3B0-0002B4C3C2E8}"/>
    <dgm:cxn modelId="{68775C53-36D4-43DE-B72B-A7208911E6BB}" type="presOf" srcId="{76D569C3-C48C-411C-AABE-683EE856BF16}" destId="{3254CE42-F9A1-4C1E-8755-B721C125D488}" srcOrd="0" destOrd="0" presId="urn:microsoft.com/office/officeart/2005/8/layout/vList2"/>
    <dgm:cxn modelId="{679404C1-14A9-427B-A9E3-2CAD534B825F}" type="presOf" srcId="{CDC20B3E-08A7-45C7-8ADA-06504FC83207}" destId="{549204FA-3932-42EB-89B0-C00E7B14251D}" srcOrd="0" destOrd="0" presId="urn:microsoft.com/office/officeart/2005/8/layout/vList2"/>
    <dgm:cxn modelId="{61E182CA-CA9F-44B5-A33E-780B07A14EBF}" type="presOf" srcId="{E3D73999-D19A-4E46-BD69-2CBA56D4EB60}" destId="{884EBC66-E940-445B-B0FD-726B8A636AE4}" srcOrd="0" destOrd="0" presId="urn:microsoft.com/office/officeart/2005/8/layout/vList2"/>
    <dgm:cxn modelId="{532437E3-5ED3-48C8-A80F-DEBD1C4FFC8D}" type="presOf" srcId="{08138DC6-305D-4046-B28B-5254302D7F72}" destId="{28147AED-EC51-4E9E-921A-E188F600D627}" srcOrd="0" destOrd="0" presId="urn:microsoft.com/office/officeart/2005/8/layout/vList2"/>
    <dgm:cxn modelId="{CD092A01-0DE0-4952-8F79-DD4C94171840}" type="presParOf" srcId="{884EBC66-E940-445B-B0FD-726B8A636AE4}" destId="{6E28DB09-6006-453C-B50A-3F0A19C770C9}" srcOrd="0" destOrd="0" presId="urn:microsoft.com/office/officeart/2005/8/layout/vList2"/>
    <dgm:cxn modelId="{057CB453-B72E-4FDE-85AB-EC1F0FC49F0D}" type="presParOf" srcId="{884EBC66-E940-445B-B0FD-726B8A636AE4}" destId="{96EC1099-82A4-4F96-927F-7AD84FB9806B}" srcOrd="1" destOrd="0" presId="urn:microsoft.com/office/officeart/2005/8/layout/vList2"/>
    <dgm:cxn modelId="{B72DA3A7-7124-469C-99E0-CA8E3A13390B}" type="presParOf" srcId="{884EBC66-E940-445B-B0FD-726B8A636AE4}" destId="{3254CE42-F9A1-4C1E-8755-B721C125D488}" srcOrd="2" destOrd="0" presId="urn:microsoft.com/office/officeart/2005/8/layout/vList2"/>
    <dgm:cxn modelId="{83A9CDF6-64F5-4E43-A42A-A35134942134}" type="presParOf" srcId="{884EBC66-E940-445B-B0FD-726B8A636AE4}" destId="{DBA4B06F-A495-4ADF-BDD5-2599424C7220}" srcOrd="3" destOrd="0" presId="urn:microsoft.com/office/officeart/2005/8/layout/vList2"/>
    <dgm:cxn modelId="{9460F141-31E2-4D1B-84D7-65EB460D4467}" type="presParOf" srcId="{884EBC66-E940-445B-B0FD-726B8A636AE4}" destId="{549204FA-3932-42EB-89B0-C00E7B14251D}" srcOrd="4" destOrd="0" presId="urn:microsoft.com/office/officeart/2005/8/layout/vList2"/>
    <dgm:cxn modelId="{0C29EE35-D855-41FF-A5C0-10E042681547}" type="presParOf" srcId="{884EBC66-E940-445B-B0FD-726B8A636AE4}" destId="{397670C8-7F5F-4029-AE61-9A739DF6BD95}" srcOrd="5" destOrd="0" presId="urn:microsoft.com/office/officeart/2005/8/layout/vList2"/>
    <dgm:cxn modelId="{2DD59BDC-4B83-4CB9-84E2-E3EB468CC5B0}" type="presParOf" srcId="{884EBC66-E940-445B-B0FD-726B8A636AE4}" destId="{28147AED-EC51-4E9E-921A-E188F600D62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51DC0E-AD2A-4021-87FB-50DEA402C1A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47C1DD5-CA65-475F-8061-F4D1556F1465}">
      <dgm:prSet/>
      <dgm:spPr/>
      <dgm:t>
        <a:bodyPr/>
        <a:lstStyle/>
        <a:p>
          <a:r>
            <a:rPr lang="en-US" dirty="0" err="1"/>
            <a:t>Necesidad</a:t>
          </a:r>
          <a:r>
            <a:rPr lang="en-US" dirty="0"/>
            <a:t> de </a:t>
          </a:r>
          <a:r>
            <a:rPr lang="en-US" dirty="0" err="1"/>
            <a:t>normativas</a:t>
          </a:r>
          <a:r>
            <a:rPr lang="en-US" dirty="0"/>
            <a:t> </a:t>
          </a:r>
          <a:r>
            <a:rPr lang="en-US" dirty="0" err="1"/>
            <a:t>claras</a:t>
          </a:r>
          <a:r>
            <a:rPr lang="en-US" dirty="0"/>
            <a:t> y mayor </a:t>
          </a:r>
          <a:r>
            <a:rPr lang="en-US" dirty="0" err="1"/>
            <a:t>colaboración</a:t>
          </a:r>
          <a:r>
            <a:rPr lang="en-US" dirty="0"/>
            <a:t> </a:t>
          </a:r>
          <a:r>
            <a:rPr lang="en-US" dirty="0" err="1"/>
            <a:t>interdisciplinar</a:t>
          </a:r>
          <a:r>
            <a:rPr lang="en-US" dirty="0"/>
            <a:t>.</a:t>
          </a:r>
        </a:p>
      </dgm:t>
    </dgm:pt>
    <dgm:pt modelId="{AD736E06-765E-4735-ADAF-6F2759952BE7}" type="parTrans" cxnId="{053A6797-0574-4833-940D-CC54431FC20F}">
      <dgm:prSet/>
      <dgm:spPr/>
      <dgm:t>
        <a:bodyPr/>
        <a:lstStyle/>
        <a:p>
          <a:endParaRPr lang="en-US"/>
        </a:p>
      </dgm:t>
    </dgm:pt>
    <dgm:pt modelId="{5251F4F2-F11C-45A0-886E-DD3027136268}" type="sibTrans" cxnId="{053A6797-0574-4833-940D-CC54431FC20F}">
      <dgm:prSet/>
      <dgm:spPr/>
      <dgm:t>
        <a:bodyPr/>
        <a:lstStyle/>
        <a:p>
          <a:endParaRPr lang="en-US"/>
        </a:p>
      </dgm:t>
    </dgm:pt>
    <dgm:pt modelId="{E31D5507-D9CD-44DB-99A7-B54C62AC6F96}">
      <dgm:prSet/>
      <dgm:spPr/>
      <dgm:t>
        <a:bodyPr/>
        <a:lstStyle/>
        <a:p>
          <a:r>
            <a:rPr lang="en-US" dirty="0" err="1"/>
            <a:t>Tendencia</a:t>
          </a:r>
          <a:r>
            <a:rPr lang="en-US" dirty="0"/>
            <a:t> global </a:t>
          </a:r>
          <a:r>
            <a:rPr lang="en-US" dirty="0" err="1"/>
            <a:t>hacia</a:t>
          </a:r>
          <a:r>
            <a:rPr lang="en-US" dirty="0"/>
            <a:t> un </a:t>
          </a:r>
          <a:r>
            <a:rPr lang="en-US" dirty="0" err="1"/>
            <a:t>sistemas</a:t>
          </a:r>
          <a:r>
            <a:rPr lang="en-US" dirty="0"/>
            <a:t> </a:t>
          </a:r>
          <a:r>
            <a:rPr lang="en-US" dirty="0" err="1"/>
            <a:t>educativos</a:t>
          </a:r>
          <a:r>
            <a:rPr lang="en-US" dirty="0"/>
            <a:t> </a:t>
          </a:r>
          <a:r>
            <a:rPr lang="en-US" dirty="0" err="1"/>
            <a:t>inclusivos</a:t>
          </a:r>
          <a:r>
            <a:rPr lang="en-US" dirty="0"/>
            <a:t>.</a:t>
          </a:r>
        </a:p>
      </dgm:t>
    </dgm:pt>
    <dgm:pt modelId="{C2F56115-A6C9-4668-A2A2-B553FF60FC3B}" type="parTrans" cxnId="{EA34CD32-F344-446F-9B74-73A479D1307D}">
      <dgm:prSet/>
      <dgm:spPr/>
      <dgm:t>
        <a:bodyPr/>
        <a:lstStyle/>
        <a:p>
          <a:endParaRPr lang="en-US"/>
        </a:p>
      </dgm:t>
    </dgm:pt>
    <dgm:pt modelId="{0A3D9821-BB06-4FD8-8CE3-FF09BC0A0EAA}" type="sibTrans" cxnId="{EA34CD32-F344-446F-9B74-73A479D1307D}">
      <dgm:prSet/>
      <dgm:spPr/>
      <dgm:t>
        <a:bodyPr/>
        <a:lstStyle/>
        <a:p>
          <a:endParaRPr lang="en-US"/>
        </a:p>
      </dgm:t>
    </dgm:pt>
    <dgm:pt modelId="{C680C6A5-5B24-48AA-88B3-DE3919572C04}">
      <dgm:prSet/>
      <dgm:spPr/>
      <dgm:t>
        <a:bodyPr/>
        <a:lstStyle/>
        <a:p>
          <a:r>
            <a:rPr lang="en-US"/>
            <a:t>Contacto: mariadelrosario.martel@ulpgc.es  ORCID 0009-0007-9752-1636</a:t>
          </a:r>
        </a:p>
      </dgm:t>
    </dgm:pt>
    <dgm:pt modelId="{B600EEE1-E029-474F-AD28-C59989E6DF3B}" type="parTrans" cxnId="{D3B3DD67-8C7B-47E6-912A-94B142C19C88}">
      <dgm:prSet/>
      <dgm:spPr/>
      <dgm:t>
        <a:bodyPr/>
        <a:lstStyle/>
        <a:p>
          <a:endParaRPr lang="en-US"/>
        </a:p>
      </dgm:t>
    </dgm:pt>
    <dgm:pt modelId="{102FC33D-953C-4EA6-98EA-CCE2F28EAA9B}" type="sibTrans" cxnId="{D3B3DD67-8C7B-47E6-912A-94B142C19C88}">
      <dgm:prSet/>
      <dgm:spPr/>
      <dgm:t>
        <a:bodyPr/>
        <a:lstStyle/>
        <a:p>
          <a:endParaRPr lang="en-US"/>
        </a:p>
      </dgm:t>
    </dgm:pt>
    <dgm:pt modelId="{586908EF-8F88-4C64-B18E-CF37792247A8}" type="pres">
      <dgm:prSet presAssocID="{9B51DC0E-AD2A-4021-87FB-50DEA402C1A8}" presName="root" presStyleCnt="0">
        <dgm:presLayoutVars>
          <dgm:dir/>
          <dgm:resizeHandles val="exact"/>
        </dgm:presLayoutVars>
      </dgm:prSet>
      <dgm:spPr/>
    </dgm:pt>
    <dgm:pt modelId="{253F6E44-E658-4478-B5A0-0736F5251A9B}" type="pres">
      <dgm:prSet presAssocID="{347C1DD5-CA65-475F-8061-F4D1556F1465}" presName="compNode" presStyleCnt="0"/>
      <dgm:spPr/>
    </dgm:pt>
    <dgm:pt modelId="{ADCF54D2-763F-4134-B1A7-3CFB6CE96787}" type="pres">
      <dgm:prSet presAssocID="{347C1DD5-CA65-475F-8061-F4D1556F1465}" presName="bgRect" presStyleLbl="bgShp" presStyleIdx="0" presStyleCnt="3"/>
      <dgm:spPr/>
    </dgm:pt>
    <dgm:pt modelId="{C33F594D-166F-45D2-8B7D-F7111209F395}" type="pres">
      <dgm:prSet presAssocID="{347C1DD5-CA65-475F-8061-F4D1556F146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99F3C670-3EA1-4E4D-8E51-7687D4676FAE}" type="pres">
      <dgm:prSet presAssocID="{347C1DD5-CA65-475F-8061-F4D1556F1465}" presName="spaceRect" presStyleCnt="0"/>
      <dgm:spPr/>
    </dgm:pt>
    <dgm:pt modelId="{659192C0-AA5E-4AFA-A910-C32645E2B6A6}" type="pres">
      <dgm:prSet presAssocID="{347C1DD5-CA65-475F-8061-F4D1556F1465}" presName="parTx" presStyleLbl="revTx" presStyleIdx="0" presStyleCnt="3">
        <dgm:presLayoutVars>
          <dgm:chMax val="0"/>
          <dgm:chPref val="0"/>
        </dgm:presLayoutVars>
      </dgm:prSet>
      <dgm:spPr/>
    </dgm:pt>
    <dgm:pt modelId="{1E18063D-0A98-4058-A5A5-282DE0D235D0}" type="pres">
      <dgm:prSet presAssocID="{5251F4F2-F11C-45A0-886E-DD3027136268}" presName="sibTrans" presStyleCnt="0"/>
      <dgm:spPr/>
    </dgm:pt>
    <dgm:pt modelId="{892AB6D2-A603-4FF5-86D2-FD512274AA3B}" type="pres">
      <dgm:prSet presAssocID="{E31D5507-D9CD-44DB-99A7-B54C62AC6F96}" presName="compNode" presStyleCnt="0"/>
      <dgm:spPr/>
    </dgm:pt>
    <dgm:pt modelId="{80CC9B8B-7AED-4F2F-BBBE-4816039EB7D6}" type="pres">
      <dgm:prSet presAssocID="{E31D5507-D9CD-44DB-99A7-B54C62AC6F96}" presName="bgRect" presStyleLbl="bgShp" presStyleIdx="1" presStyleCnt="3"/>
      <dgm:spPr/>
    </dgm:pt>
    <dgm:pt modelId="{ABE0E252-7E4E-45A1-B2F7-91C7AE33ED27}" type="pres">
      <dgm:prSet presAssocID="{E31D5507-D9CD-44DB-99A7-B54C62AC6F9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CDE205F8-FC0F-42FC-B525-32BC512909BA}" type="pres">
      <dgm:prSet presAssocID="{E31D5507-D9CD-44DB-99A7-B54C62AC6F96}" presName="spaceRect" presStyleCnt="0"/>
      <dgm:spPr/>
    </dgm:pt>
    <dgm:pt modelId="{6174637A-0335-433A-9DE2-9CE95452334F}" type="pres">
      <dgm:prSet presAssocID="{E31D5507-D9CD-44DB-99A7-B54C62AC6F96}" presName="parTx" presStyleLbl="revTx" presStyleIdx="1" presStyleCnt="3">
        <dgm:presLayoutVars>
          <dgm:chMax val="0"/>
          <dgm:chPref val="0"/>
        </dgm:presLayoutVars>
      </dgm:prSet>
      <dgm:spPr/>
    </dgm:pt>
    <dgm:pt modelId="{0E4AFE4B-FBEB-4256-A248-7BB94757223F}" type="pres">
      <dgm:prSet presAssocID="{0A3D9821-BB06-4FD8-8CE3-FF09BC0A0EAA}" presName="sibTrans" presStyleCnt="0"/>
      <dgm:spPr/>
    </dgm:pt>
    <dgm:pt modelId="{7AF3173B-5358-4291-AEE3-26275F60DB9F}" type="pres">
      <dgm:prSet presAssocID="{C680C6A5-5B24-48AA-88B3-DE3919572C04}" presName="compNode" presStyleCnt="0"/>
      <dgm:spPr/>
    </dgm:pt>
    <dgm:pt modelId="{C6A8A50B-D258-47B1-BBB5-146DD75E89F1}" type="pres">
      <dgm:prSet presAssocID="{C680C6A5-5B24-48AA-88B3-DE3919572C04}" presName="bgRect" presStyleLbl="bgShp" presStyleIdx="2" presStyleCnt="3"/>
      <dgm:spPr/>
    </dgm:pt>
    <dgm:pt modelId="{D50CC455-9772-43DA-AEFA-F453BB4540B9}" type="pres">
      <dgm:prSet presAssocID="{C680C6A5-5B24-48AA-88B3-DE3919572C0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bre"/>
        </a:ext>
      </dgm:extLst>
    </dgm:pt>
    <dgm:pt modelId="{0E0ED330-3589-48E7-9982-B122A02EC9C3}" type="pres">
      <dgm:prSet presAssocID="{C680C6A5-5B24-48AA-88B3-DE3919572C04}" presName="spaceRect" presStyleCnt="0"/>
      <dgm:spPr/>
    </dgm:pt>
    <dgm:pt modelId="{2DE804A6-F49A-43DA-AD2E-BB0CAEE03181}" type="pres">
      <dgm:prSet presAssocID="{C680C6A5-5B24-48AA-88B3-DE3919572C0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A34CD32-F344-446F-9B74-73A479D1307D}" srcId="{9B51DC0E-AD2A-4021-87FB-50DEA402C1A8}" destId="{E31D5507-D9CD-44DB-99A7-B54C62AC6F96}" srcOrd="1" destOrd="0" parTransId="{C2F56115-A6C9-4668-A2A2-B553FF60FC3B}" sibTransId="{0A3D9821-BB06-4FD8-8CE3-FF09BC0A0EAA}"/>
    <dgm:cxn modelId="{AC9AB73A-F450-4095-8289-F8C83C24BAEA}" type="presOf" srcId="{C680C6A5-5B24-48AA-88B3-DE3919572C04}" destId="{2DE804A6-F49A-43DA-AD2E-BB0CAEE03181}" srcOrd="0" destOrd="0" presId="urn:microsoft.com/office/officeart/2018/2/layout/IconVerticalSolidList"/>
    <dgm:cxn modelId="{D3B3DD67-8C7B-47E6-912A-94B142C19C88}" srcId="{9B51DC0E-AD2A-4021-87FB-50DEA402C1A8}" destId="{C680C6A5-5B24-48AA-88B3-DE3919572C04}" srcOrd="2" destOrd="0" parTransId="{B600EEE1-E029-474F-AD28-C59989E6DF3B}" sibTransId="{102FC33D-953C-4EA6-98EA-CCE2F28EAA9B}"/>
    <dgm:cxn modelId="{321DAB91-E75C-421A-AA11-D416286301CD}" type="presOf" srcId="{E31D5507-D9CD-44DB-99A7-B54C62AC6F96}" destId="{6174637A-0335-433A-9DE2-9CE95452334F}" srcOrd="0" destOrd="0" presId="urn:microsoft.com/office/officeart/2018/2/layout/IconVerticalSolidList"/>
    <dgm:cxn modelId="{053A6797-0574-4833-940D-CC54431FC20F}" srcId="{9B51DC0E-AD2A-4021-87FB-50DEA402C1A8}" destId="{347C1DD5-CA65-475F-8061-F4D1556F1465}" srcOrd="0" destOrd="0" parTransId="{AD736E06-765E-4735-ADAF-6F2759952BE7}" sibTransId="{5251F4F2-F11C-45A0-886E-DD3027136268}"/>
    <dgm:cxn modelId="{7ADA52CD-75BD-42C3-8EFA-B3AB0CFA4078}" type="presOf" srcId="{9B51DC0E-AD2A-4021-87FB-50DEA402C1A8}" destId="{586908EF-8F88-4C64-B18E-CF37792247A8}" srcOrd="0" destOrd="0" presId="urn:microsoft.com/office/officeart/2018/2/layout/IconVerticalSolidList"/>
    <dgm:cxn modelId="{C2A29EF3-7263-4043-A8E8-3865D731DDC5}" type="presOf" srcId="{347C1DD5-CA65-475F-8061-F4D1556F1465}" destId="{659192C0-AA5E-4AFA-A910-C32645E2B6A6}" srcOrd="0" destOrd="0" presId="urn:microsoft.com/office/officeart/2018/2/layout/IconVerticalSolidList"/>
    <dgm:cxn modelId="{8602D2EE-5EE8-42C2-8B68-C882024E4222}" type="presParOf" srcId="{586908EF-8F88-4C64-B18E-CF37792247A8}" destId="{253F6E44-E658-4478-B5A0-0736F5251A9B}" srcOrd="0" destOrd="0" presId="urn:microsoft.com/office/officeart/2018/2/layout/IconVerticalSolidList"/>
    <dgm:cxn modelId="{63AFDEC3-01BC-4704-BD2A-2E50FC5EEB62}" type="presParOf" srcId="{253F6E44-E658-4478-B5A0-0736F5251A9B}" destId="{ADCF54D2-763F-4134-B1A7-3CFB6CE96787}" srcOrd="0" destOrd="0" presId="urn:microsoft.com/office/officeart/2018/2/layout/IconVerticalSolidList"/>
    <dgm:cxn modelId="{3E7284FD-C216-450A-94FD-7EEBF05E2FFB}" type="presParOf" srcId="{253F6E44-E658-4478-B5A0-0736F5251A9B}" destId="{C33F594D-166F-45D2-8B7D-F7111209F395}" srcOrd="1" destOrd="0" presId="urn:microsoft.com/office/officeart/2018/2/layout/IconVerticalSolidList"/>
    <dgm:cxn modelId="{72C7EC2A-56A4-4C96-88C0-745DC6792852}" type="presParOf" srcId="{253F6E44-E658-4478-B5A0-0736F5251A9B}" destId="{99F3C670-3EA1-4E4D-8E51-7687D4676FAE}" srcOrd="2" destOrd="0" presId="urn:microsoft.com/office/officeart/2018/2/layout/IconVerticalSolidList"/>
    <dgm:cxn modelId="{E3E24CE1-A05A-4FFA-97E3-DD0EE9F7F1F9}" type="presParOf" srcId="{253F6E44-E658-4478-B5A0-0736F5251A9B}" destId="{659192C0-AA5E-4AFA-A910-C32645E2B6A6}" srcOrd="3" destOrd="0" presId="urn:microsoft.com/office/officeart/2018/2/layout/IconVerticalSolidList"/>
    <dgm:cxn modelId="{1704D4CA-503A-4A24-8799-E4A959062E87}" type="presParOf" srcId="{586908EF-8F88-4C64-B18E-CF37792247A8}" destId="{1E18063D-0A98-4058-A5A5-282DE0D235D0}" srcOrd="1" destOrd="0" presId="urn:microsoft.com/office/officeart/2018/2/layout/IconVerticalSolidList"/>
    <dgm:cxn modelId="{55505B76-63AA-45B4-8AB3-24F012F098B0}" type="presParOf" srcId="{586908EF-8F88-4C64-B18E-CF37792247A8}" destId="{892AB6D2-A603-4FF5-86D2-FD512274AA3B}" srcOrd="2" destOrd="0" presId="urn:microsoft.com/office/officeart/2018/2/layout/IconVerticalSolidList"/>
    <dgm:cxn modelId="{A3ED8ADF-162E-4F4D-8637-F05D954A9C7A}" type="presParOf" srcId="{892AB6D2-A603-4FF5-86D2-FD512274AA3B}" destId="{80CC9B8B-7AED-4F2F-BBBE-4816039EB7D6}" srcOrd="0" destOrd="0" presId="urn:microsoft.com/office/officeart/2018/2/layout/IconVerticalSolidList"/>
    <dgm:cxn modelId="{3022F533-0713-42FE-9B41-CA3E29C99C4E}" type="presParOf" srcId="{892AB6D2-A603-4FF5-86D2-FD512274AA3B}" destId="{ABE0E252-7E4E-45A1-B2F7-91C7AE33ED27}" srcOrd="1" destOrd="0" presId="urn:microsoft.com/office/officeart/2018/2/layout/IconVerticalSolidList"/>
    <dgm:cxn modelId="{A09CCE05-AB2F-4DD6-9F8A-83EFF9F2F8C4}" type="presParOf" srcId="{892AB6D2-A603-4FF5-86D2-FD512274AA3B}" destId="{CDE205F8-FC0F-42FC-B525-32BC512909BA}" srcOrd="2" destOrd="0" presId="urn:microsoft.com/office/officeart/2018/2/layout/IconVerticalSolidList"/>
    <dgm:cxn modelId="{0DE475B9-1C5F-46D9-8A27-147171E44A85}" type="presParOf" srcId="{892AB6D2-A603-4FF5-86D2-FD512274AA3B}" destId="{6174637A-0335-433A-9DE2-9CE95452334F}" srcOrd="3" destOrd="0" presId="urn:microsoft.com/office/officeart/2018/2/layout/IconVerticalSolidList"/>
    <dgm:cxn modelId="{58BDF4D7-7551-4644-8797-425B681AE4FA}" type="presParOf" srcId="{586908EF-8F88-4C64-B18E-CF37792247A8}" destId="{0E4AFE4B-FBEB-4256-A248-7BB94757223F}" srcOrd="3" destOrd="0" presId="urn:microsoft.com/office/officeart/2018/2/layout/IconVerticalSolidList"/>
    <dgm:cxn modelId="{3045C3A5-B8C6-49A2-95BC-55A369CCFFBE}" type="presParOf" srcId="{586908EF-8F88-4C64-B18E-CF37792247A8}" destId="{7AF3173B-5358-4291-AEE3-26275F60DB9F}" srcOrd="4" destOrd="0" presId="urn:microsoft.com/office/officeart/2018/2/layout/IconVerticalSolidList"/>
    <dgm:cxn modelId="{552854D5-3960-4BD6-98E6-7FBE251DF9E4}" type="presParOf" srcId="{7AF3173B-5358-4291-AEE3-26275F60DB9F}" destId="{C6A8A50B-D258-47B1-BBB5-146DD75E89F1}" srcOrd="0" destOrd="0" presId="urn:microsoft.com/office/officeart/2018/2/layout/IconVerticalSolidList"/>
    <dgm:cxn modelId="{5F225DA1-D316-4B29-A747-573D1BA374C7}" type="presParOf" srcId="{7AF3173B-5358-4291-AEE3-26275F60DB9F}" destId="{D50CC455-9772-43DA-AEFA-F453BB4540B9}" srcOrd="1" destOrd="0" presId="urn:microsoft.com/office/officeart/2018/2/layout/IconVerticalSolidList"/>
    <dgm:cxn modelId="{A1CC1CED-626E-4323-9918-D472EF28EE0E}" type="presParOf" srcId="{7AF3173B-5358-4291-AEE3-26275F60DB9F}" destId="{0E0ED330-3589-48E7-9982-B122A02EC9C3}" srcOrd="2" destOrd="0" presId="urn:microsoft.com/office/officeart/2018/2/layout/IconVerticalSolidList"/>
    <dgm:cxn modelId="{5F5CF299-8267-4715-BAAC-935154474737}" type="presParOf" srcId="{7AF3173B-5358-4291-AEE3-26275F60DB9F}" destId="{2DE804A6-F49A-43DA-AD2E-BB0CAEE0318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8DB09-6006-453C-B50A-3F0A19C770C9}">
      <dsp:nvSpPr>
        <dsp:cNvPr id="0" name=""/>
        <dsp:cNvSpPr/>
      </dsp:nvSpPr>
      <dsp:spPr>
        <a:xfrm>
          <a:off x="0" y="98059"/>
          <a:ext cx="5000124" cy="12647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• El </a:t>
          </a:r>
          <a:r>
            <a:rPr lang="en-US" sz="2300" kern="1200" dirty="0" err="1"/>
            <a:t>trabajo</a:t>
          </a:r>
          <a:r>
            <a:rPr lang="en-US" sz="2300" kern="1200" dirty="0"/>
            <a:t> social </a:t>
          </a:r>
          <a:r>
            <a:rPr lang="en-US" sz="2300" kern="1200" dirty="0" err="1"/>
            <a:t>educativo</a:t>
          </a:r>
          <a:r>
            <a:rPr lang="en-US" sz="2300" kern="1200" dirty="0"/>
            <a:t> es clave para la </a:t>
          </a:r>
          <a:r>
            <a:rPr lang="en-US" sz="2300" kern="1200" dirty="0" err="1"/>
            <a:t>justicia</a:t>
          </a:r>
          <a:r>
            <a:rPr lang="en-US" sz="2300" kern="1200"/>
            <a:t> social y </a:t>
          </a:r>
          <a:r>
            <a:rPr lang="en-US" sz="2300" kern="1200" dirty="0"/>
            <a:t>la </a:t>
          </a:r>
          <a:r>
            <a:rPr lang="en-US" sz="2300" kern="1200" dirty="0" err="1"/>
            <a:t>inclusión</a:t>
          </a:r>
          <a:r>
            <a:rPr lang="en-US" sz="2300" kern="1200" dirty="0"/>
            <a:t> escolar.</a:t>
          </a:r>
        </a:p>
      </dsp:txBody>
      <dsp:txXfrm>
        <a:off x="61741" y="159800"/>
        <a:ext cx="4876642" cy="1141288"/>
      </dsp:txXfrm>
    </dsp:sp>
    <dsp:sp modelId="{3254CE42-F9A1-4C1E-8755-B721C125D488}">
      <dsp:nvSpPr>
        <dsp:cNvPr id="0" name=""/>
        <dsp:cNvSpPr/>
      </dsp:nvSpPr>
      <dsp:spPr>
        <a:xfrm>
          <a:off x="0" y="1429069"/>
          <a:ext cx="5000124" cy="126477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Revisión 2020–2025 sobre modelos y funciones del trabajador/a social educativo.</a:t>
          </a:r>
        </a:p>
      </dsp:txBody>
      <dsp:txXfrm>
        <a:off x="61741" y="1490810"/>
        <a:ext cx="4876642" cy="1141288"/>
      </dsp:txXfrm>
    </dsp:sp>
    <dsp:sp modelId="{549204FA-3932-42EB-89B0-C00E7B14251D}">
      <dsp:nvSpPr>
        <dsp:cNvPr id="0" name=""/>
        <dsp:cNvSpPr/>
      </dsp:nvSpPr>
      <dsp:spPr>
        <a:xfrm>
          <a:off x="0" y="2760080"/>
          <a:ext cx="5000124" cy="126477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Países nórdicos, Brasil, Japón y Australia: figura consolidada y regulada.</a:t>
          </a:r>
        </a:p>
      </dsp:txBody>
      <dsp:txXfrm>
        <a:off x="61741" y="2821821"/>
        <a:ext cx="4876642" cy="1141288"/>
      </dsp:txXfrm>
    </dsp:sp>
    <dsp:sp modelId="{28147AED-EC51-4E9E-921A-E188F600D627}">
      <dsp:nvSpPr>
        <dsp:cNvPr id="0" name=""/>
        <dsp:cNvSpPr/>
      </dsp:nvSpPr>
      <dsp:spPr>
        <a:xfrm>
          <a:off x="0" y="4091090"/>
          <a:ext cx="5000124" cy="126477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España, Chile y México: integración parcial con equipos multiprofesionales.</a:t>
          </a:r>
        </a:p>
      </dsp:txBody>
      <dsp:txXfrm>
        <a:off x="61741" y="4152831"/>
        <a:ext cx="4876642" cy="11412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CF54D2-763F-4134-B1A7-3CFB6CE96787}">
      <dsp:nvSpPr>
        <dsp:cNvPr id="0" name=""/>
        <dsp:cNvSpPr/>
      </dsp:nvSpPr>
      <dsp:spPr>
        <a:xfrm>
          <a:off x="0" y="531"/>
          <a:ext cx="78867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3F594D-166F-45D2-8B7D-F7111209F395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9192C0-AA5E-4AFA-A910-C32645E2B6A6}">
      <dsp:nvSpPr>
        <dsp:cNvPr id="0" name=""/>
        <dsp:cNvSpPr/>
      </dsp:nvSpPr>
      <dsp:spPr>
        <a:xfrm>
          <a:off x="1437631" y="531"/>
          <a:ext cx="64490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Necesidad</a:t>
          </a:r>
          <a:r>
            <a:rPr lang="en-US" sz="2500" kern="1200" dirty="0"/>
            <a:t> de </a:t>
          </a:r>
          <a:r>
            <a:rPr lang="en-US" sz="2500" kern="1200" dirty="0" err="1"/>
            <a:t>normativas</a:t>
          </a:r>
          <a:r>
            <a:rPr lang="en-US" sz="2500" kern="1200" dirty="0"/>
            <a:t> </a:t>
          </a:r>
          <a:r>
            <a:rPr lang="en-US" sz="2500" kern="1200" dirty="0" err="1"/>
            <a:t>claras</a:t>
          </a:r>
          <a:r>
            <a:rPr lang="en-US" sz="2500" kern="1200" dirty="0"/>
            <a:t> y mayor </a:t>
          </a:r>
          <a:r>
            <a:rPr lang="en-US" sz="2500" kern="1200" dirty="0" err="1"/>
            <a:t>colaboración</a:t>
          </a:r>
          <a:r>
            <a:rPr lang="en-US" sz="2500" kern="1200" dirty="0"/>
            <a:t> </a:t>
          </a:r>
          <a:r>
            <a:rPr lang="en-US" sz="2500" kern="1200" dirty="0" err="1"/>
            <a:t>interdisciplinar</a:t>
          </a:r>
          <a:r>
            <a:rPr lang="en-US" sz="2500" kern="1200" dirty="0"/>
            <a:t>.</a:t>
          </a:r>
        </a:p>
      </dsp:txBody>
      <dsp:txXfrm>
        <a:off x="1437631" y="531"/>
        <a:ext cx="6449068" cy="1244702"/>
      </dsp:txXfrm>
    </dsp:sp>
    <dsp:sp modelId="{80CC9B8B-7AED-4F2F-BBBE-4816039EB7D6}">
      <dsp:nvSpPr>
        <dsp:cNvPr id="0" name=""/>
        <dsp:cNvSpPr/>
      </dsp:nvSpPr>
      <dsp:spPr>
        <a:xfrm>
          <a:off x="0" y="1556410"/>
          <a:ext cx="78867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E0E252-7E4E-45A1-B2F7-91C7AE33ED27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74637A-0335-433A-9DE2-9CE95452334F}">
      <dsp:nvSpPr>
        <dsp:cNvPr id="0" name=""/>
        <dsp:cNvSpPr/>
      </dsp:nvSpPr>
      <dsp:spPr>
        <a:xfrm>
          <a:off x="1437631" y="1556410"/>
          <a:ext cx="64490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Tendencia</a:t>
          </a:r>
          <a:r>
            <a:rPr lang="en-US" sz="2500" kern="1200" dirty="0"/>
            <a:t> global </a:t>
          </a:r>
          <a:r>
            <a:rPr lang="en-US" sz="2500" kern="1200" dirty="0" err="1"/>
            <a:t>hacia</a:t>
          </a:r>
          <a:r>
            <a:rPr lang="en-US" sz="2500" kern="1200" dirty="0"/>
            <a:t> un </a:t>
          </a:r>
          <a:r>
            <a:rPr lang="en-US" sz="2500" kern="1200" dirty="0" err="1"/>
            <a:t>sistemas</a:t>
          </a:r>
          <a:r>
            <a:rPr lang="en-US" sz="2500" kern="1200" dirty="0"/>
            <a:t> </a:t>
          </a:r>
          <a:r>
            <a:rPr lang="en-US" sz="2500" kern="1200" dirty="0" err="1"/>
            <a:t>educativos</a:t>
          </a:r>
          <a:r>
            <a:rPr lang="en-US" sz="2500" kern="1200" dirty="0"/>
            <a:t> </a:t>
          </a:r>
          <a:r>
            <a:rPr lang="en-US" sz="2500" kern="1200" dirty="0" err="1"/>
            <a:t>inclusivos</a:t>
          </a:r>
          <a:r>
            <a:rPr lang="en-US" sz="2500" kern="1200" dirty="0"/>
            <a:t>.</a:t>
          </a:r>
        </a:p>
      </dsp:txBody>
      <dsp:txXfrm>
        <a:off x="1437631" y="1556410"/>
        <a:ext cx="6449068" cy="1244702"/>
      </dsp:txXfrm>
    </dsp:sp>
    <dsp:sp modelId="{C6A8A50B-D258-47B1-BBB5-146DD75E89F1}">
      <dsp:nvSpPr>
        <dsp:cNvPr id="0" name=""/>
        <dsp:cNvSpPr/>
      </dsp:nvSpPr>
      <dsp:spPr>
        <a:xfrm>
          <a:off x="0" y="3112289"/>
          <a:ext cx="78867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0CC455-9772-43DA-AEFA-F453BB4540B9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E804A6-F49A-43DA-AD2E-BB0CAEE03181}">
      <dsp:nvSpPr>
        <dsp:cNvPr id="0" name=""/>
        <dsp:cNvSpPr/>
      </dsp:nvSpPr>
      <dsp:spPr>
        <a:xfrm>
          <a:off x="1437631" y="3112289"/>
          <a:ext cx="64490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Contacto: mariadelrosario.martel@ulpgc.es  ORCID 0009-0007-9752-1636</a:t>
          </a:r>
        </a:p>
      </dsp:txBody>
      <dsp:txXfrm>
        <a:off x="1437631" y="3112289"/>
        <a:ext cx="6449068" cy="1244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4839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Buenos días. Soy María del Rosario Martel Martel, de la ULPGC. Presento la comunicación flash titulada 'El Trabajo Social en el Contexto Educativo Global: Evolución, Modelos y Perspectivas'.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El </a:t>
            </a:r>
            <a:r>
              <a:rPr dirty="0" err="1"/>
              <a:t>trabajo</a:t>
            </a:r>
            <a:r>
              <a:rPr dirty="0"/>
              <a:t> social </a:t>
            </a:r>
            <a:r>
              <a:rPr dirty="0" err="1"/>
              <a:t>educativo</a:t>
            </a:r>
            <a:r>
              <a:rPr dirty="0"/>
              <a:t> es un </a:t>
            </a:r>
            <a:r>
              <a:rPr dirty="0" err="1"/>
              <a:t>elemento</a:t>
            </a:r>
            <a:r>
              <a:rPr dirty="0"/>
              <a:t> clave para </a:t>
            </a:r>
            <a:r>
              <a:rPr dirty="0" err="1"/>
              <a:t>garantizar</a:t>
            </a:r>
            <a:r>
              <a:rPr dirty="0"/>
              <a:t> la </a:t>
            </a:r>
            <a:r>
              <a:rPr dirty="0" err="1"/>
              <a:t>equidad</a:t>
            </a:r>
            <a:r>
              <a:rPr dirty="0"/>
              <a:t> y la </a:t>
            </a:r>
            <a:r>
              <a:rPr dirty="0" err="1"/>
              <a:t>inclusión</a:t>
            </a:r>
            <a:r>
              <a:rPr dirty="0"/>
              <a:t> escolar. Este </a:t>
            </a:r>
            <a:r>
              <a:rPr dirty="0" err="1"/>
              <a:t>estudio</a:t>
            </a:r>
            <a:r>
              <a:rPr dirty="0"/>
              <a:t> </a:t>
            </a:r>
            <a:r>
              <a:rPr dirty="0" err="1"/>
              <a:t>revisa</a:t>
            </a:r>
            <a:r>
              <a:rPr dirty="0"/>
              <a:t> </a:t>
            </a:r>
            <a:r>
              <a:rPr dirty="0" err="1"/>
              <a:t>literatura</a:t>
            </a:r>
            <a:r>
              <a:rPr dirty="0"/>
              <a:t> e </a:t>
            </a:r>
            <a:r>
              <a:rPr dirty="0" err="1"/>
              <a:t>informes</a:t>
            </a:r>
            <a:r>
              <a:rPr dirty="0"/>
              <a:t> </a:t>
            </a:r>
            <a:r>
              <a:rPr dirty="0" err="1"/>
              <a:t>internacionales</a:t>
            </a:r>
            <a:r>
              <a:rPr dirty="0"/>
              <a:t> entre 2020 y 2025 para </a:t>
            </a:r>
            <a:r>
              <a:rPr dirty="0" err="1"/>
              <a:t>describir</a:t>
            </a:r>
            <a:r>
              <a:rPr dirty="0"/>
              <a:t> y </a:t>
            </a:r>
            <a:r>
              <a:rPr dirty="0" err="1"/>
              <a:t>comparar</a:t>
            </a:r>
            <a:r>
              <a:rPr dirty="0"/>
              <a:t> </a:t>
            </a:r>
            <a:r>
              <a:rPr dirty="0" err="1"/>
              <a:t>modelos</a:t>
            </a:r>
            <a:r>
              <a:rPr dirty="0"/>
              <a:t> y </a:t>
            </a:r>
            <a:r>
              <a:rPr dirty="0" err="1"/>
              <a:t>funciones</a:t>
            </a:r>
            <a:r>
              <a:rPr dirty="0"/>
              <a:t> del </a:t>
            </a:r>
            <a:r>
              <a:rPr dirty="0" err="1"/>
              <a:t>trabajador</a:t>
            </a:r>
            <a:r>
              <a:rPr dirty="0"/>
              <a:t>/a social </a:t>
            </a:r>
            <a:r>
              <a:rPr dirty="0" err="1"/>
              <a:t>educativo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distintos</a:t>
            </a:r>
            <a:r>
              <a:rPr dirty="0"/>
              <a:t> </a:t>
            </a:r>
            <a:r>
              <a:rPr dirty="0" err="1"/>
              <a:t>países</a:t>
            </a:r>
            <a:r>
              <a:rPr dirty="0"/>
              <a:t>. En </a:t>
            </a:r>
            <a:r>
              <a:rPr dirty="0" err="1"/>
              <a:t>los</a:t>
            </a:r>
            <a:r>
              <a:rPr dirty="0"/>
              <a:t> </a:t>
            </a:r>
            <a:r>
              <a:rPr dirty="0" err="1"/>
              <a:t>países</a:t>
            </a:r>
            <a:r>
              <a:rPr dirty="0"/>
              <a:t> </a:t>
            </a:r>
            <a:r>
              <a:rPr dirty="0" err="1"/>
              <a:t>nórdicos</a:t>
            </a:r>
            <a:r>
              <a:rPr dirty="0"/>
              <a:t>, </a:t>
            </a:r>
            <a:r>
              <a:rPr dirty="0" err="1"/>
              <a:t>Brasil</a:t>
            </a:r>
            <a:r>
              <a:rPr dirty="0"/>
              <a:t>, </a:t>
            </a:r>
            <a:r>
              <a:rPr dirty="0" err="1"/>
              <a:t>Japón</a:t>
            </a:r>
            <a:r>
              <a:rPr dirty="0"/>
              <a:t> y Australia la </a:t>
            </a:r>
            <a:r>
              <a:rPr dirty="0" err="1"/>
              <a:t>figura</a:t>
            </a:r>
            <a:r>
              <a:rPr dirty="0"/>
              <a:t> </a:t>
            </a:r>
            <a:r>
              <a:rPr dirty="0" err="1"/>
              <a:t>está</a:t>
            </a:r>
            <a:r>
              <a:rPr dirty="0"/>
              <a:t> </a:t>
            </a:r>
            <a:r>
              <a:rPr dirty="0" err="1"/>
              <a:t>consolidada</a:t>
            </a:r>
            <a:r>
              <a:rPr dirty="0"/>
              <a:t> y </a:t>
            </a:r>
            <a:r>
              <a:rPr dirty="0" err="1"/>
              <a:t>regulada</a:t>
            </a:r>
            <a:r>
              <a:rPr dirty="0"/>
              <a:t>. En España, Chile y México la </a:t>
            </a:r>
            <a:r>
              <a:rPr dirty="0" err="1"/>
              <a:t>integración</a:t>
            </a:r>
            <a:r>
              <a:rPr dirty="0"/>
              <a:t> es </a:t>
            </a:r>
            <a:r>
              <a:rPr dirty="0" err="1"/>
              <a:t>parcial</a:t>
            </a:r>
            <a:r>
              <a:rPr dirty="0"/>
              <a:t>, con </a:t>
            </a:r>
            <a:r>
              <a:rPr dirty="0" err="1"/>
              <a:t>equipos</a:t>
            </a:r>
            <a:r>
              <a:rPr dirty="0"/>
              <a:t> </a:t>
            </a:r>
            <a:r>
              <a:rPr dirty="0" err="1"/>
              <a:t>multiprofesionales</a:t>
            </a:r>
            <a:r>
              <a:rPr dirty="0"/>
              <a:t>. Los </a:t>
            </a:r>
            <a:r>
              <a:rPr dirty="0" err="1"/>
              <a:t>estudios</a:t>
            </a:r>
            <a:r>
              <a:rPr dirty="0"/>
              <a:t> </a:t>
            </a:r>
            <a:r>
              <a:rPr dirty="0" err="1"/>
              <a:t>recientes</a:t>
            </a:r>
            <a:r>
              <a:rPr dirty="0"/>
              <a:t> </a:t>
            </a:r>
            <a:r>
              <a:rPr dirty="0" err="1"/>
              <a:t>evidencian</a:t>
            </a:r>
            <a:r>
              <a:rPr dirty="0"/>
              <a:t> </a:t>
            </a:r>
            <a:r>
              <a:rPr dirty="0" err="1"/>
              <a:t>reducciones</a:t>
            </a:r>
            <a:r>
              <a:rPr dirty="0"/>
              <a:t> </a:t>
            </a:r>
            <a:r>
              <a:rPr dirty="0" err="1"/>
              <a:t>significativas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absentismo</a:t>
            </a:r>
            <a:r>
              <a:rPr dirty="0"/>
              <a:t> y </a:t>
            </a:r>
            <a:r>
              <a:rPr dirty="0" err="1"/>
              <a:t>mejoras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</a:t>
            </a:r>
            <a:r>
              <a:rPr dirty="0" err="1"/>
              <a:t>convivencia</a:t>
            </a:r>
            <a:r>
              <a:rPr dirty="0"/>
              <a:t> escolar </a:t>
            </a:r>
            <a:r>
              <a:rPr dirty="0" err="1"/>
              <a:t>cuando</a:t>
            </a:r>
            <a:r>
              <a:rPr dirty="0"/>
              <a:t> hay </a:t>
            </a:r>
            <a:r>
              <a:rPr dirty="0" err="1"/>
              <a:t>presencia</a:t>
            </a:r>
            <a:r>
              <a:rPr dirty="0"/>
              <a:t> </a:t>
            </a:r>
            <a:r>
              <a:rPr dirty="0" err="1"/>
              <a:t>estable</a:t>
            </a:r>
            <a:r>
              <a:rPr dirty="0"/>
              <a:t> de </a:t>
            </a:r>
            <a:r>
              <a:rPr dirty="0" err="1"/>
              <a:t>trabajadores</a:t>
            </a:r>
            <a:r>
              <a:rPr dirty="0"/>
              <a:t>/as </a:t>
            </a:r>
            <a:r>
              <a:rPr dirty="0" err="1"/>
              <a:t>sociales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centros</a:t>
            </a:r>
            <a:r>
              <a:rPr dirty="0"/>
              <a:t> </a:t>
            </a:r>
            <a:r>
              <a:rPr dirty="0" err="1"/>
              <a:t>educativos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Entre </a:t>
            </a:r>
            <a:r>
              <a:rPr dirty="0" err="1"/>
              <a:t>los</a:t>
            </a:r>
            <a:r>
              <a:rPr dirty="0"/>
              <a:t> </a:t>
            </a:r>
            <a:r>
              <a:rPr dirty="0" err="1"/>
              <a:t>retos</a:t>
            </a:r>
            <a:r>
              <a:rPr dirty="0"/>
              <a:t> </a:t>
            </a:r>
            <a:r>
              <a:rPr dirty="0" err="1"/>
              <a:t>destacan</a:t>
            </a:r>
            <a:r>
              <a:rPr dirty="0"/>
              <a:t> la </a:t>
            </a:r>
            <a:r>
              <a:rPr dirty="0" err="1"/>
              <a:t>necesidad</a:t>
            </a:r>
            <a:r>
              <a:rPr dirty="0"/>
              <a:t> de </a:t>
            </a:r>
            <a:r>
              <a:rPr dirty="0" err="1"/>
              <a:t>normativas</a:t>
            </a:r>
            <a:r>
              <a:rPr dirty="0"/>
              <a:t> </a:t>
            </a:r>
            <a:r>
              <a:rPr dirty="0" err="1"/>
              <a:t>claras</a:t>
            </a:r>
            <a:r>
              <a:rPr dirty="0"/>
              <a:t>, </a:t>
            </a:r>
            <a:r>
              <a:rPr dirty="0" err="1"/>
              <a:t>formación</a:t>
            </a:r>
            <a:r>
              <a:rPr dirty="0"/>
              <a:t> </a:t>
            </a:r>
            <a:r>
              <a:rPr dirty="0" err="1"/>
              <a:t>especializada</a:t>
            </a:r>
            <a:r>
              <a:rPr dirty="0"/>
              <a:t> y mayor </a:t>
            </a:r>
            <a:r>
              <a:rPr dirty="0" err="1"/>
              <a:t>colaboración</a:t>
            </a:r>
            <a:r>
              <a:rPr dirty="0"/>
              <a:t> </a:t>
            </a:r>
            <a:r>
              <a:rPr dirty="0" err="1"/>
              <a:t>interdisciplinar</a:t>
            </a:r>
            <a:r>
              <a:rPr dirty="0"/>
              <a:t>. Se </a:t>
            </a:r>
            <a:r>
              <a:rPr dirty="0" err="1"/>
              <a:t>observa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tendencia</a:t>
            </a:r>
            <a:r>
              <a:rPr dirty="0"/>
              <a:t> global </a:t>
            </a:r>
            <a:r>
              <a:rPr dirty="0" err="1"/>
              <a:t>hacia</a:t>
            </a:r>
            <a:r>
              <a:rPr dirty="0"/>
              <a:t> la </a:t>
            </a:r>
            <a:r>
              <a:rPr dirty="0" err="1"/>
              <a:t>institucionalización</a:t>
            </a:r>
            <a:r>
              <a:rPr dirty="0"/>
              <a:t> del </a:t>
            </a:r>
            <a:r>
              <a:rPr dirty="0" err="1"/>
              <a:t>trabajo</a:t>
            </a:r>
            <a:r>
              <a:rPr dirty="0"/>
              <a:t> social </a:t>
            </a:r>
            <a:r>
              <a:rPr dirty="0" err="1"/>
              <a:t>educativo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</a:t>
            </a:r>
            <a:r>
              <a:rPr dirty="0" err="1"/>
              <a:t>componente</a:t>
            </a:r>
            <a:r>
              <a:rPr dirty="0"/>
              <a:t> </a:t>
            </a:r>
            <a:r>
              <a:rPr dirty="0" err="1"/>
              <a:t>esencial</a:t>
            </a:r>
            <a:r>
              <a:rPr dirty="0"/>
              <a:t> de </a:t>
            </a:r>
            <a:r>
              <a:rPr dirty="0" err="1"/>
              <a:t>sistemas</a:t>
            </a:r>
            <a:r>
              <a:rPr dirty="0"/>
              <a:t> </a:t>
            </a:r>
            <a:r>
              <a:rPr dirty="0" err="1"/>
              <a:t>educativos</a:t>
            </a:r>
            <a:r>
              <a:rPr dirty="0"/>
              <a:t> </a:t>
            </a:r>
            <a:r>
              <a:rPr dirty="0" err="1"/>
              <a:t>inclusivos</a:t>
            </a:r>
            <a:r>
              <a:rPr dirty="0"/>
              <a:t>. </a:t>
            </a:r>
            <a:r>
              <a:rPr dirty="0" err="1"/>
              <a:t>Agradezco</a:t>
            </a:r>
            <a:r>
              <a:rPr dirty="0"/>
              <a:t> al Congreso la </a:t>
            </a:r>
            <a:r>
              <a:rPr dirty="0" err="1"/>
              <a:t>oportunidad</a:t>
            </a:r>
            <a:r>
              <a:rPr dirty="0"/>
              <a:t> de </a:t>
            </a:r>
            <a:r>
              <a:rPr dirty="0" err="1"/>
              <a:t>presentar</a:t>
            </a:r>
            <a:r>
              <a:rPr dirty="0"/>
              <a:t> </a:t>
            </a:r>
            <a:r>
              <a:rPr dirty="0" err="1"/>
              <a:t>esta</a:t>
            </a:r>
            <a:r>
              <a:rPr dirty="0"/>
              <a:t> </a:t>
            </a:r>
            <a:r>
              <a:rPr dirty="0" err="1"/>
              <a:t>comunicación</a:t>
            </a:r>
            <a:r>
              <a:rPr dirty="0"/>
              <a:t> y </a:t>
            </a:r>
            <a:r>
              <a:rPr dirty="0" err="1"/>
              <a:t>quedo</a:t>
            </a:r>
            <a:r>
              <a:rPr dirty="0"/>
              <a:t> a </a:t>
            </a:r>
            <a:r>
              <a:rPr dirty="0" err="1"/>
              <a:t>disposición</a:t>
            </a:r>
            <a:r>
              <a:rPr dirty="0"/>
              <a:t> para </a:t>
            </a:r>
            <a:r>
              <a:rPr dirty="0" err="1"/>
              <a:t>ampliar</a:t>
            </a:r>
            <a:r>
              <a:rPr dirty="0"/>
              <a:t> </a:t>
            </a:r>
            <a:r>
              <a:rPr dirty="0" err="1"/>
              <a:t>detalles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póster</a:t>
            </a:r>
            <a:r>
              <a:rPr dirty="0"/>
              <a:t> y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artículo</a:t>
            </a:r>
            <a:r>
              <a:rPr dirty="0"/>
              <a:t> </a:t>
            </a:r>
            <a:r>
              <a:rPr dirty="0" err="1"/>
              <a:t>completo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es-ES" sz="4200">
                <a:solidFill>
                  <a:srgbClr val="FFFFFF"/>
                </a:solidFill>
              </a:rPr>
              <a:t>El Trabajo Social en el Contexto Educativo Global:</a:t>
            </a:r>
          </a:p>
          <a:p>
            <a:pPr algn="l"/>
            <a:r>
              <a:rPr lang="es-ES" sz="4200">
                <a:solidFill>
                  <a:srgbClr val="FFFFFF"/>
                </a:solidFill>
              </a:rPr>
              <a:t>Evolución, Modelos y Perspectivas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s-ES" sz="2000" dirty="0">
                <a:solidFill>
                  <a:schemeClr val="tx1"/>
                </a:solidFill>
              </a:rPr>
              <a:t>María del Rosario Martel </a:t>
            </a:r>
            <a:r>
              <a:rPr lang="es-ES" sz="2000" dirty="0" err="1">
                <a:solidFill>
                  <a:schemeClr val="tx1"/>
                </a:solidFill>
              </a:rPr>
              <a:t>Martel</a:t>
            </a:r>
            <a:endParaRPr lang="es-ES" sz="20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</a:pPr>
            <a:r>
              <a:rPr lang="es-ES" sz="2000" dirty="0">
                <a:solidFill>
                  <a:schemeClr val="tx1"/>
                </a:solidFill>
              </a:rPr>
              <a:t>Universidad de Las Palmas de Gran Canaria (ULPGC)</a:t>
            </a:r>
          </a:p>
          <a:p>
            <a:pPr algn="l">
              <a:lnSpc>
                <a:spcPct val="90000"/>
              </a:lnSpc>
            </a:pPr>
            <a:r>
              <a:rPr lang="es-ES" sz="2000" dirty="0">
                <a:solidFill>
                  <a:schemeClr val="tx1"/>
                </a:solidFill>
              </a:rPr>
              <a:t>Contacto: mariadelrosario.martel@ulpgc.es</a:t>
            </a:r>
          </a:p>
          <a:p>
            <a:pPr algn="l">
              <a:lnSpc>
                <a:spcPct val="90000"/>
              </a:lnSpc>
            </a:pPr>
            <a:r>
              <a:rPr lang="es-ES" sz="2000" dirty="0">
                <a:solidFill>
                  <a:schemeClr val="tx1"/>
                </a:solidFill>
              </a:rPr>
              <a:t>ORCID: 0009-0007-9752-1636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s-ES" sz="3500">
                <a:solidFill>
                  <a:srgbClr val="FFFFFF"/>
                </a:solidFill>
              </a:rPr>
              <a:t>Contexto, Objetivo y Resultados Clave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F4FA9D-C6A8-DBB9-8261-D4DF30F769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1929355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dirty="0"/>
              <a:t>Retos</a:t>
            </a:r>
            <a:r>
              <a:rPr lang="es-ES" dirty="0"/>
              <a:t> y</a:t>
            </a:r>
            <a:r>
              <a:rPr dirty="0"/>
              <a:t> </a:t>
            </a:r>
            <a:r>
              <a:rPr dirty="0" err="1"/>
              <a:t>Conclusiones</a:t>
            </a:r>
            <a:r>
              <a:rPr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5CCF1C-E7BC-057A-52DE-2DE2875F8E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589750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335</Words>
  <Application>Microsoft Office PowerPoint</Application>
  <PresentationFormat>Presentación en pantalla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El Trabajo Social en el Contexto Educativo Global: Evolución, Modelos y Perspectivas</vt:lpstr>
      <vt:lpstr>Contexto, Objetivo y Resultados Clave</vt:lpstr>
      <vt:lpstr>Retos y Conclusiones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Usuario</dc:creator>
  <cp:keywords/>
  <dc:description>generated using python-pptx</dc:description>
  <cp:lastModifiedBy>María Del Rosario Martel Martel</cp:lastModifiedBy>
  <cp:revision>4</cp:revision>
  <dcterms:created xsi:type="dcterms:W3CDTF">2013-01-27T09:14:16Z</dcterms:created>
  <dcterms:modified xsi:type="dcterms:W3CDTF">2025-09-26T09:34:54Z</dcterms:modified>
  <cp:category/>
</cp:coreProperties>
</file>