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345" r:id="rId3"/>
    <p:sldId id="273" r:id="rId4"/>
    <p:sldId id="341" r:id="rId5"/>
    <p:sldId id="330" r:id="rId6"/>
    <p:sldId id="347" r:id="rId7"/>
    <p:sldId id="349" r:id="rId8"/>
    <p:sldId id="329" r:id="rId9"/>
    <p:sldId id="332" r:id="rId10"/>
    <p:sldId id="333" r:id="rId11"/>
    <p:sldId id="331" r:id="rId12"/>
    <p:sldId id="321" r:id="rId13"/>
    <p:sldId id="350" r:id="rId14"/>
    <p:sldId id="334" r:id="rId15"/>
    <p:sldId id="335" r:id="rId16"/>
    <p:sldId id="339" r:id="rId17"/>
    <p:sldId id="324" r:id="rId18"/>
    <p:sldId id="337" r:id="rId19"/>
    <p:sldId id="302" r:id="rId20"/>
    <p:sldId id="343" r:id="rId21"/>
    <p:sldId id="304" r:id="rId22"/>
    <p:sldId id="299" r:id="rId23"/>
    <p:sldId id="322" r:id="rId24"/>
    <p:sldId id="291" r:id="rId25"/>
    <p:sldId id="288" r:id="rId26"/>
    <p:sldId id="346" r:id="rId27"/>
    <p:sldId id="295" r:id="rId28"/>
    <p:sldId id="312" r:id="rId29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ray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3" autoAdjust="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0E20D-E6FB-4522-BCCB-76DD436B1B7A}" type="doc">
      <dgm:prSet loTypeId="urn:microsoft.com/office/officeart/2005/8/layout/equation2" loCatId="process" qsTypeId="urn:microsoft.com/office/officeart/2005/8/quickstyle/3d1" qsCatId="3D" csTypeId="urn:microsoft.com/office/officeart/2005/8/colors/accent1_5" csCatId="accent1" phldr="1"/>
      <dgm:spPr/>
    </dgm:pt>
    <dgm:pt modelId="{E4AB550A-CD27-4908-BBC0-27AE5153BE6E}">
      <dgm:prSet phldrT="[Texto]" custT="1"/>
      <dgm:spPr/>
      <dgm:t>
        <a:bodyPr/>
        <a:lstStyle/>
        <a:p>
          <a:r>
            <a:rPr lang="es-ES" sz="3200" dirty="0" smtClean="0"/>
            <a:t>U-</a:t>
          </a:r>
          <a:r>
            <a:rPr lang="es-ES" sz="3200" dirty="0" err="1" smtClean="0"/>
            <a:t>learning</a:t>
          </a:r>
          <a:endParaRPr lang="es-ES" sz="3200" dirty="0" smtClean="0"/>
        </a:p>
        <a:p>
          <a:r>
            <a:rPr lang="es-ES" sz="3200" dirty="0" smtClean="0"/>
            <a:t>(M-</a:t>
          </a:r>
          <a:r>
            <a:rPr lang="es-ES" sz="3200" dirty="0" err="1" smtClean="0"/>
            <a:t>learning</a:t>
          </a:r>
          <a:r>
            <a:rPr lang="es-ES" sz="3200" dirty="0" smtClean="0"/>
            <a:t>: in/</a:t>
          </a:r>
          <a:r>
            <a:rPr lang="es-ES" sz="3200" dirty="0" err="1" smtClean="0"/>
            <a:t>out</a:t>
          </a:r>
          <a:r>
            <a:rPr lang="es-ES" sz="3200" dirty="0" smtClean="0"/>
            <a:t>)</a:t>
          </a:r>
          <a:endParaRPr lang="es-ES" sz="3200" dirty="0"/>
        </a:p>
      </dgm:t>
    </dgm:pt>
    <dgm:pt modelId="{99E5E723-8422-407B-86A6-AE6FC5D6DE4E}" type="parTrans" cxnId="{B062EDF2-9FDA-48F7-B762-0561CE798010}">
      <dgm:prSet/>
      <dgm:spPr/>
      <dgm:t>
        <a:bodyPr/>
        <a:lstStyle/>
        <a:p>
          <a:endParaRPr lang="es-ES"/>
        </a:p>
      </dgm:t>
    </dgm:pt>
    <dgm:pt modelId="{F9526EE4-0528-415E-B019-F95D61C1D647}" type="sibTrans" cxnId="{B062EDF2-9FDA-48F7-B762-0561CE798010}">
      <dgm:prSet/>
      <dgm:spPr/>
      <dgm:t>
        <a:bodyPr/>
        <a:lstStyle/>
        <a:p>
          <a:endParaRPr lang="es-ES"/>
        </a:p>
      </dgm:t>
    </dgm:pt>
    <dgm:pt modelId="{0DAB5557-457E-44FC-99F1-D3619F280A91}">
      <dgm:prSet phldrT="[Texto]" custT="1"/>
      <dgm:spPr/>
      <dgm:t>
        <a:bodyPr/>
        <a:lstStyle/>
        <a:p>
          <a:r>
            <a:rPr lang="es-ES" sz="3000" dirty="0" err="1" smtClean="0"/>
            <a:t>Communicative</a:t>
          </a:r>
          <a:r>
            <a:rPr lang="es-ES" sz="3000" dirty="0" smtClean="0"/>
            <a:t> </a:t>
          </a:r>
        </a:p>
        <a:p>
          <a:r>
            <a:rPr lang="es-ES" sz="3000" dirty="0" smtClean="0"/>
            <a:t>EFL + </a:t>
          </a:r>
          <a:r>
            <a:rPr lang="es-ES" sz="3000" dirty="0" err="1" smtClean="0"/>
            <a:t>Cooperation</a:t>
          </a:r>
          <a:endParaRPr lang="es-ES" sz="3000" dirty="0"/>
        </a:p>
      </dgm:t>
    </dgm:pt>
    <dgm:pt modelId="{A025E1AD-4F48-442C-AD0D-C70F7581DC8B}" type="parTrans" cxnId="{53310D8F-0ED9-4373-B25A-ABB4973EAF78}">
      <dgm:prSet/>
      <dgm:spPr/>
      <dgm:t>
        <a:bodyPr/>
        <a:lstStyle/>
        <a:p>
          <a:endParaRPr lang="es-ES"/>
        </a:p>
      </dgm:t>
    </dgm:pt>
    <dgm:pt modelId="{54D24F16-E8CE-40C8-82E2-125A6AD79AC1}" type="sibTrans" cxnId="{53310D8F-0ED9-4373-B25A-ABB4973EAF78}">
      <dgm:prSet/>
      <dgm:spPr/>
      <dgm:t>
        <a:bodyPr/>
        <a:lstStyle/>
        <a:p>
          <a:endParaRPr lang="es-ES"/>
        </a:p>
      </dgm:t>
    </dgm:pt>
    <dgm:pt modelId="{E0636240-7BD1-4531-BD5A-E3A0CD4FFB93}">
      <dgm:prSet phldrT="[Texto]" custT="1"/>
      <dgm:spPr/>
      <dgm:t>
        <a:bodyPr/>
        <a:lstStyle/>
        <a:p>
          <a:r>
            <a:rPr lang="es-ES" sz="2800" b="1" dirty="0" smtClean="0"/>
            <a:t>21st </a:t>
          </a:r>
          <a:r>
            <a:rPr lang="es-ES" sz="2800" b="1" dirty="0" err="1" smtClean="0"/>
            <a:t>century</a:t>
          </a:r>
          <a:r>
            <a:rPr lang="es-ES" sz="2800" b="1" dirty="0" smtClean="0"/>
            <a:t> </a:t>
          </a:r>
          <a:r>
            <a:rPr lang="es-ES" sz="2800" b="1" dirty="0" err="1" smtClean="0"/>
            <a:t>skills</a:t>
          </a:r>
          <a:endParaRPr lang="es-ES" sz="2800" b="1" dirty="0"/>
        </a:p>
      </dgm:t>
    </dgm:pt>
    <dgm:pt modelId="{AD41AD2D-C361-41C5-9577-52E04D2C8649}" type="parTrans" cxnId="{B4CA8D7D-2D3F-4485-9C2A-A9084217D243}">
      <dgm:prSet/>
      <dgm:spPr/>
      <dgm:t>
        <a:bodyPr/>
        <a:lstStyle/>
        <a:p>
          <a:endParaRPr lang="es-ES"/>
        </a:p>
      </dgm:t>
    </dgm:pt>
    <dgm:pt modelId="{5125666C-4F76-4F71-9BCA-3E21FB94D87F}" type="sibTrans" cxnId="{B4CA8D7D-2D3F-4485-9C2A-A9084217D243}">
      <dgm:prSet/>
      <dgm:spPr/>
      <dgm:t>
        <a:bodyPr/>
        <a:lstStyle/>
        <a:p>
          <a:endParaRPr lang="es-ES"/>
        </a:p>
      </dgm:t>
    </dgm:pt>
    <dgm:pt modelId="{681F0861-A01D-44B5-8569-5474A9DD44B2}" type="pres">
      <dgm:prSet presAssocID="{F670E20D-E6FB-4522-BCCB-76DD436B1B7A}" presName="Name0" presStyleCnt="0">
        <dgm:presLayoutVars>
          <dgm:dir/>
          <dgm:resizeHandles val="exact"/>
        </dgm:presLayoutVars>
      </dgm:prSet>
      <dgm:spPr/>
    </dgm:pt>
    <dgm:pt modelId="{C582B1E2-95A0-45E4-8815-A40394127F07}" type="pres">
      <dgm:prSet presAssocID="{F670E20D-E6FB-4522-BCCB-76DD436B1B7A}" presName="vNodes" presStyleCnt="0"/>
      <dgm:spPr/>
    </dgm:pt>
    <dgm:pt modelId="{BE2690AB-9CAE-4C17-B932-FA3E073A78A7}" type="pres">
      <dgm:prSet presAssocID="{E4AB550A-CD27-4908-BBC0-27AE5153BE6E}" presName="node" presStyleLbl="node1" presStyleIdx="0" presStyleCnt="3" custScaleX="416479" custScaleY="1786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DC8091-A965-48A7-9002-24A2C01277DA}" type="pres">
      <dgm:prSet presAssocID="{F9526EE4-0528-415E-B019-F95D61C1D647}" presName="spacerT" presStyleCnt="0"/>
      <dgm:spPr/>
    </dgm:pt>
    <dgm:pt modelId="{B18313B9-F0C4-4657-956F-4AF276304605}" type="pres">
      <dgm:prSet presAssocID="{F9526EE4-0528-415E-B019-F95D61C1D647}" presName="sibTrans" presStyleLbl="sibTrans2D1" presStyleIdx="0" presStyleCnt="2"/>
      <dgm:spPr/>
      <dgm:t>
        <a:bodyPr/>
        <a:lstStyle/>
        <a:p>
          <a:endParaRPr lang="es-ES"/>
        </a:p>
      </dgm:t>
    </dgm:pt>
    <dgm:pt modelId="{24FDCEE2-27CB-4F91-9993-440FB98213AA}" type="pres">
      <dgm:prSet presAssocID="{F9526EE4-0528-415E-B019-F95D61C1D647}" presName="spacerB" presStyleCnt="0"/>
      <dgm:spPr/>
    </dgm:pt>
    <dgm:pt modelId="{DEA0878D-18D8-4D34-8A9B-22821B7DEDA5}" type="pres">
      <dgm:prSet presAssocID="{0DAB5557-457E-44FC-99F1-D3619F280A91}" presName="node" presStyleLbl="node1" presStyleIdx="1" presStyleCnt="3" custScaleX="445151" custScaleY="1687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B61C8D-9637-458A-AFA4-89E8C550FD82}" type="pres">
      <dgm:prSet presAssocID="{F670E20D-E6FB-4522-BCCB-76DD436B1B7A}" presName="sibTransLast" presStyleLbl="sibTrans2D1" presStyleIdx="1" presStyleCnt="2" custScaleX="413326" custScaleY="232445" custLinFactX="-33833" custLinFactNeighborX="-100000" custLinFactNeighborY="19278"/>
      <dgm:spPr/>
      <dgm:t>
        <a:bodyPr/>
        <a:lstStyle/>
        <a:p>
          <a:endParaRPr lang="es-ES"/>
        </a:p>
      </dgm:t>
    </dgm:pt>
    <dgm:pt modelId="{CEB56A91-D214-4D08-83FF-79B61B895094}" type="pres">
      <dgm:prSet presAssocID="{F670E20D-E6FB-4522-BCCB-76DD436B1B7A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5AEA2006-36BE-44B6-B8CA-915C045A9C71}" type="pres">
      <dgm:prSet presAssocID="{F670E20D-E6FB-4522-BCCB-76DD436B1B7A}" presName="lastNode" presStyleLbl="node1" presStyleIdx="2" presStyleCnt="3" custScaleX="140442" custScaleY="1738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C47C668-AD69-428B-BA2A-6532D074B22B}" type="presOf" srcId="{54D24F16-E8CE-40C8-82E2-125A6AD79AC1}" destId="{CEB56A91-D214-4D08-83FF-79B61B895094}" srcOrd="1" destOrd="0" presId="urn:microsoft.com/office/officeart/2005/8/layout/equation2"/>
    <dgm:cxn modelId="{A96280B3-F0DD-4D88-B2B8-71F9C4A5FE0F}" type="presOf" srcId="{0DAB5557-457E-44FC-99F1-D3619F280A91}" destId="{DEA0878D-18D8-4D34-8A9B-22821B7DEDA5}" srcOrd="0" destOrd="0" presId="urn:microsoft.com/office/officeart/2005/8/layout/equation2"/>
    <dgm:cxn modelId="{53310D8F-0ED9-4373-B25A-ABB4973EAF78}" srcId="{F670E20D-E6FB-4522-BCCB-76DD436B1B7A}" destId="{0DAB5557-457E-44FC-99F1-D3619F280A91}" srcOrd="1" destOrd="0" parTransId="{A025E1AD-4F48-442C-AD0D-C70F7581DC8B}" sibTransId="{54D24F16-E8CE-40C8-82E2-125A6AD79AC1}"/>
    <dgm:cxn modelId="{B4CA8D7D-2D3F-4485-9C2A-A9084217D243}" srcId="{F670E20D-E6FB-4522-BCCB-76DD436B1B7A}" destId="{E0636240-7BD1-4531-BD5A-E3A0CD4FFB93}" srcOrd="2" destOrd="0" parTransId="{AD41AD2D-C361-41C5-9577-52E04D2C8649}" sibTransId="{5125666C-4F76-4F71-9BCA-3E21FB94D87F}"/>
    <dgm:cxn modelId="{B062EDF2-9FDA-48F7-B762-0561CE798010}" srcId="{F670E20D-E6FB-4522-BCCB-76DD436B1B7A}" destId="{E4AB550A-CD27-4908-BBC0-27AE5153BE6E}" srcOrd="0" destOrd="0" parTransId="{99E5E723-8422-407B-86A6-AE6FC5D6DE4E}" sibTransId="{F9526EE4-0528-415E-B019-F95D61C1D647}"/>
    <dgm:cxn modelId="{72A99365-CCDB-48F8-BAE6-9F5A2105A7DB}" type="presOf" srcId="{E0636240-7BD1-4531-BD5A-E3A0CD4FFB93}" destId="{5AEA2006-36BE-44B6-B8CA-915C045A9C71}" srcOrd="0" destOrd="0" presId="urn:microsoft.com/office/officeart/2005/8/layout/equation2"/>
    <dgm:cxn modelId="{13404CA3-4795-4790-A881-F582E466FD86}" type="presOf" srcId="{E4AB550A-CD27-4908-BBC0-27AE5153BE6E}" destId="{BE2690AB-9CAE-4C17-B932-FA3E073A78A7}" srcOrd="0" destOrd="0" presId="urn:microsoft.com/office/officeart/2005/8/layout/equation2"/>
    <dgm:cxn modelId="{A0A92D2D-7A11-4302-AFD1-5D56848F95F6}" type="presOf" srcId="{54D24F16-E8CE-40C8-82E2-125A6AD79AC1}" destId="{2FB61C8D-9637-458A-AFA4-89E8C550FD82}" srcOrd="0" destOrd="0" presId="urn:microsoft.com/office/officeart/2005/8/layout/equation2"/>
    <dgm:cxn modelId="{0C97C6A2-859F-4FCA-82C8-17EC6CD94229}" type="presOf" srcId="{F670E20D-E6FB-4522-BCCB-76DD436B1B7A}" destId="{681F0861-A01D-44B5-8569-5474A9DD44B2}" srcOrd="0" destOrd="0" presId="urn:microsoft.com/office/officeart/2005/8/layout/equation2"/>
    <dgm:cxn modelId="{A8F1C2C3-EE46-48C9-94DF-B50FE653AFC8}" type="presOf" srcId="{F9526EE4-0528-415E-B019-F95D61C1D647}" destId="{B18313B9-F0C4-4657-956F-4AF276304605}" srcOrd="0" destOrd="0" presId="urn:microsoft.com/office/officeart/2005/8/layout/equation2"/>
    <dgm:cxn modelId="{02A7060E-A9E4-451A-BE9C-D9703A678D49}" type="presParOf" srcId="{681F0861-A01D-44B5-8569-5474A9DD44B2}" destId="{C582B1E2-95A0-45E4-8815-A40394127F07}" srcOrd="0" destOrd="0" presId="urn:microsoft.com/office/officeart/2005/8/layout/equation2"/>
    <dgm:cxn modelId="{9C7815E9-2398-4364-8B50-300BD59E1747}" type="presParOf" srcId="{C582B1E2-95A0-45E4-8815-A40394127F07}" destId="{BE2690AB-9CAE-4C17-B932-FA3E073A78A7}" srcOrd="0" destOrd="0" presId="urn:microsoft.com/office/officeart/2005/8/layout/equation2"/>
    <dgm:cxn modelId="{4D0D271F-2DD9-40EE-B245-E9E5C7F32EE4}" type="presParOf" srcId="{C582B1E2-95A0-45E4-8815-A40394127F07}" destId="{39DC8091-A965-48A7-9002-24A2C01277DA}" srcOrd="1" destOrd="0" presId="urn:microsoft.com/office/officeart/2005/8/layout/equation2"/>
    <dgm:cxn modelId="{832150B9-7473-45C4-A1BB-244142FD5839}" type="presParOf" srcId="{C582B1E2-95A0-45E4-8815-A40394127F07}" destId="{B18313B9-F0C4-4657-956F-4AF276304605}" srcOrd="2" destOrd="0" presId="urn:microsoft.com/office/officeart/2005/8/layout/equation2"/>
    <dgm:cxn modelId="{886BDEA0-5DE8-43E4-A76F-BC1ACAF85E32}" type="presParOf" srcId="{C582B1E2-95A0-45E4-8815-A40394127F07}" destId="{24FDCEE2-27CB-4F91-9993-440FB98213AA}" srcOrd="3" destOrd="0" presId="urn:microsoft.com/office/officeart/2005/8/layout/equation2"/>
    <dgm:cxn modelId="{44A5FDC1-A0AF-4CAE-B468-F9F767788F2E}" type="presParOf" srcId="{C582B1E2-95A0-45E4-8815-A40394127F07}" destId="{DEA0878D-18D8-4D34-8A9B-22821B7DEDA5}" srcOrd="4" destOrd="0" presId="urn:microsoft.com/office/officeart/2005/8/layout/equation2"/>
    <dgm:cxn modelId="{A7A1209E-E3AC-4623-9358-BC4350E57B03}" type="presParOf" srcId="{681F0861-A01D-44B5-8569-5474A9DD44B2}" destId="{2FB61C8D-9637-458A-AFA4-89E8C550FD82}" srcOrd="1" destOrd="0" presId="urn:microsoft.com/office/officeart/2005/8/layout/equation2"/>
    <dgm:cxn modelId="{AF3E75C5-DF88-443D-B440-0B4081D6552B}" type="presParOf" srcId="{2FB61C8D-9637-458A-AFA4-89E8C550FD82}" destId="{CEB56A91-D214-4D08-83FF-79B61B895094}" srcOrd="0" destOrd="0" presId="urn:microsoft.com/office/officeart/2005/8/layout/equation2"/>
    <dgm:cxn modelId="{6DCBC088-CC8B-4292-A653-FD3A4EE41CB3}" type="presParOf" srcId="{681F0861-A01D-44B5-8569-5474A9DD44B2}" destId="{5AEA2006-36BE-44B6-B8CA-915C045A9C7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4EE43D-1933-4343-B8E5-085CCB448D46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840FB45-5BEC-4F8D-9376-FFCD8D7BBBFF}">
      <dgm:prSet phldrT="[Texto]" custT="1"/>
      <dgm:spPr/>
      <dgm:t>
        <a:bodyPr/>
        <a:lstStyle/>
        <a:p>
          <a:r>
            <a:rPr lang="es-ES" sz="2000" b="1" smtClean="0">
              <a:solidFill>
                <a:schemeClr val="tx2"/>
              </a:solidFill>
            </a:rPr>
            <a:t>Group research and design</a:t>
          </a:r>
        </a:p>
        <a:p>
          <a:r>
            <a:rPr lang="es-ES" sz="2000" b="0" smtClean="0"/>
            <a:t>Lexis, written and oral expression, Visual aids, grammar, pronunciation, creativity</a:t>
          </a:r>
          <a:endParaRPr lang="es-ES" sz="2000" b="0" dirty="0"/>
        </a:p>
      </dgm:t>
    </dgm:pt>
    <dgm:pt modelId="{43D93F37-8864-41C5-AD7F-0393EF539D97}" type="parTrans" cxnId="{4623FEAF-5F9D-4563-BD5D-06368EF6CAD8}">
      <dgm:prSet/>
      <dgm:spPr/>
      <dgm:t>
        <a:bodyPr/>
        <a:lstStyle/>
        <a:p>
          <a:endParaRPr lang="es-ES"/>
        </a:p>
      </dgm:t>
    </dgm:pt>
    <dgm:pt modelId="{3E9D3442-1FC7-42A6-A1E3-403EF025F82E}" type="sibTrans" cxnId="{4623FEAF-5F9D-4563-BD5D-06368EF6CAD8}">
      <dgm:prSet/>
      <dgm:spPr/>
      <dgm:t>
        <a:bodyPr/>
        <a:lstStyle/>
        <a:p>
          <a:endParaRPr lang="es-ES"/>
        </a:p>
      </dgm:t>
    </dgm:pt>
    <dgm:pt modelId="{245F278D-EFC2-4B43-A83C-36510CC0AD37}">
      <dgm:prSet phldrT="[Texto]" custT="1"/>
      <dgm:spPr/>
      <dgm:t>
        <a:bodyPr/>
        <a:lstStyle/>
        <a:p>
          <a:r>
            <a:rPr lang="es-ES" sz="2000" b="1" smtClean="0">
              <a:solidFill>
                <a:schemeClr val="tx2"/>
              </a:solidFill>
            </a:rPr>
            <a:t>In class / Outside class: production of knowledge</a:t>
          </a:r>
        </a:p>
        <a:p>
          <a:r>
            <a:rPr lang="es-ES" sz="2000" b="0" smtClean="0"/>
            <a:t>Cooperation-Collaboration</a:t>
          </a:r>
          <a:endParaRPr lang="es-ES" sz="2000" b="0" dirty="0"/>
        </a:p>
      </dgm:t>
    </dgm:pt>
    <dgm:pt modelId="{6E3F5577-3A6E-481E-AB56-D78CC8EDA64D}" type="parTrans" cxnId="{C2B2CECC-8258-4467-886C-875E0197315D}">
      <dgm:prSet/>
      <dgm:spPr/>
      <dgm:t>
        <a:bodyPr/>
        <a:lstStyle/>
        <a:p>
          <a:endParaRPr lang="es-ES"/>
        </a:p>
      </dgm:t>
    </dgm:pt>
    <dgm:pt modelId="{CACA9E59-5062-4460-93D1-0977F3B6A7C5}" type="sibTrans" cxnId="{C2B2CECC-8258-4467-886C-875E0197315D}">
      <dgm:prSet/>
      <dgm:spPr/>
      <dgm:t>
        <a:bodyPr/>
        <a:lstStyle/>
        <a:p>
          <a:endParaRPr lang="es-ES"/>
        </a:p>
      </dgm:t>
    </dgm:pt>
    <dgm:pt modelId="{1582B4AE-37C4-4130-A745-56CCD770E1E8}" type="pres">
      <dgm:prSet presAssocID="{144EE43D-1933-4343-B8E5-085CCB448D4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BEC7FD0-FBD1-4CD7-9026-202F0D83F43A}" type="pres">
      <dgm:prSet presAssocID="{144EE43D-1933-4343-B8E5-085CCB448D46}" presName="divider" presStyleLbl="fgShp" presStyleIdx="0" presStyleCnt="1"/>
      <dgm:spPr/>
      <dgm:t>
        <a:bodyPr/>
        <a:lstStyle/>
        <a:p>
          <a:endParaRPr lang="es-ES"/>
        </a:p>
      </dgm:t>
    </dgm:pt>
    <dgm:pt modelId="{64941BDC-F770-43DB-812E-8BE3A973C831}" type="pres">
      <dgm:prSet presAssocID="{F840FB45-5BEC-4F8D-9376-FFCD8D7BBBFF}" presName="downArrow" presStyleLbl="node1" presStyleIdx="0" presStyleCnt="2"/>
      <dgm:spPr/>
      <dgm:t>
        <a:bodyPr/>
        <a:lstStyle/>
        <a:p>
          <a:endParaRPr lang="es-ES"/>
        </a:p>
      </dgm:t>
    </dgm:pt>
    <dgm:pt modelId="{356A8C6D-6B41-4976-B4FD-01ED7FDC105E}" type="pres">
      <dgm:prSet presAssocID="{F840FB45-5BEC-4F8D-9376-FFCD8D7BBBFF}" presName="downArrowText" presStyleLbl="revTx" presStyleIdx="0" presStyleCnt="2" custScaleX="178576" custScaleY="1169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0D6939-2131-48F6-B486-82F3A91C98B5}" type="pres">
      <dgm:prSet presAssocID="{245F278D-EFC2-4B43-A83C-36510CC0AD37}" presName="upArrow" presStyleLbl="node1" presStyleIdx="1" presStyleCnt="2" custLinFactNeighborX="12652" custLinFactNeighborY="549"/>
      <dgm:spPr/>
      <dgm:t>
        <a:bodyPr/>
        <a:lstStyle/>
        <a:p>
          <a:endParaRPr lang="es-ES"/>
        </a:p>
      </dgm:t>
    </dgm:pt>
    <dgm:pt modelId="{AF0F875D-4868-4DA3-8AEB-E093693B267D}" type="pres">
      <dgm:prSet presAssocID="{245F278D-EFC2-4B43-A83C-36510CC0AD37}" presName="upArrowText" presStyleLbl="revTx" presStyleIdx="1" presStyleCnt="2" custScaleX="193750" custScaleY="1000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A71F6E5-3676-4630-93F7-24BD4515DC25}" type="presOf" srcId="{144EE43D-1933-4343-B8E5-085CCB448D46}" destId="{1582B4AE-37C4-4130-A745-56CCD770E1E8}" srcOrd="0" destOrd="0" presId="urn:microsoft.com/office/officeart/2005/8/layout/arrow3"/>
    <dgm:cxn modelId="{4623FEAF-5F9D-4563-BD5D-06368EF6CAD8}" srcId="{144EE43D-1933-4343-B8E5-085CCB448D46}" destId="{F840FB45-5BEC-4F8D-9376-FFCD8D7BBBFF}" srcOrd="0" destOrd="0" parTransId="{43D93F37-8864-41C5-AD7F-0393EF539D97}" sibTransId="{3E9D3442-1FC7-42A6-A1E3-403EF025F82E}"/>
    <dgm:cxn modelId="{895A220A-FCF9-4E9C-AB08-232C79A0DB7D}" type="presOf" srcId="{F840FB45-5BEC-4F8D-9376-FFCD8D7BBBFF}" destId="{356A8C6D-6B41-4976-B4FD-01ED7FDC105E}" srcOrd="0" destOrd="0" presId="urn:microsoft.com/office/officeart/2005/8/layout/arrow3"/>
    <dgm:cxn modelId="{58F86776-3E47-47D5-A7FA-C11C53F3E880}" type="presOf" srcId="{245F278D-EFC2-4B43-A83C-36510CC0AD37}" destId="{AF0F875D-4868-4DA3-8AEB-E093693B267D}" srcOrd="0" destOrd="0" presId="urn:microsoft.com/office/officeart/2005/8/layout/arrow3"/>
    <dgm:cxn modelId="{C2B2CECC-8258-4467-886C-875E0197315D}" srcId="{144EE43D-1933-4343-B8E5-085CCB448D46}" destId="{245F278D-EFC2-4B43-A83C-36510CC0AD37}" srcOrd="1" destOrd="0" parTransId="{6E3F5577-3A6E-481E-AB56-D78CC8EDA64D}" sibTransId="{CACA9E59-5062-4460-93D1-0977F3B6A7C5}"/>
    <dgm:cxn modelId="{1BF102B9-F073-4ED6-8CBB-53AF06FA3ED4}" type="presParOf" srcId="{1582B4AE-37C4-4130-A745-56CCD770E1E8}" destId="{ABEC7FD0-FBD1-4CD7-9026-202F0D83F43A}" srcOrd="0" destOrd="0" presId="urn:microsoft.com/office/officeart/2005/8/layout/arrow3"/>
    <dgm:cxn modelId="{E38288BD-F63C-4F67-B979-DA29DF3A1A78}" type="presParOf" srcId="{1582B4AE-37C4-4130-A745-56CCD770E1E8}" destId="{64941BDC-F770-43DB-812E-8BE3A973C831}" srcOrd="1" destOrd="0" presId="urn:microsoft.com/office/officeart/2005/8/layout/arrow3"/>
    <dgm:cxn modelId="{77BDF37B-934D-4712-9BB2-C5E590A64532}" type="presParOf" srcId="{1582B4AE-37C4-4130-A745-56CCD770E1E8}" destId="{356A8C6D-6B41-4976-B4FD-01ED7FDC105E}" srcOrd="2" destOrd="0" presId="urn:microsoft.com/office/officeart/2005/8/layout/arrow3"/>
    <dgm:cxn modelId="{58F2D801-983E-4F41-AC72-4663D0C36B94}" type="presParOf" srcId="{1582B4AE-37C4-4130-A745-56CCD770E1E8}" destId="{B10D6939-2131-48F6-B486-82F3A91C98B5}" srcOrd="3" destOrd="0" presId="urn:microsoft.com/office/officeart/2005/8/layout/arrow3"/>
    <dgm:cxn modelId="{1F9403DB-07AF-40F5-9882-1A3780BAD4AD}" type="presParOf" srcId="{1582B4AE-37C4-4130-A745-56CCD770E1E8}" destId="{AF0F875D-4868-4DA3-8AEB-E093693B267D}" srcOrd="4" destOrd="0" presId="urn:microsoft.com/office/officeart/2005/8/layout/arrow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690AB-9CAE-4C17-B932-FA3E073A78A7}">
      <dsp:nvSpPr>
        <dsp:cNvPr id="0" name=""/>
        <dsp:cNvSpPr/>
      </dsp:nvSpPr>
      <dsp:spPr>
        <a:xfrm>
          <a:off x="145169" y="72005"/>
          <a:ext cx="4196085" cy="179992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U-</a:t>
          </a:r>
          <a:r>
            <a:rPr lang="es-ES" sz="3200" kern="1200" dirty="0" err="1" smtClean="0"/>
            <a:t>learning</a:t>
          </a:r>
          <a:endParaRPr lang="es-ES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(M-</a:t>
          </a:r>
          <a:r>
            <a:rPr lang="es-ES" sz="3200" kern="1200" dirty="0" err="1" smtClean="0"/>
            <a:t>learning</a:t>
          </a:r>
          <a:r>
            <a:rPr lang="es-ES" sz="3200" kern="1200" dirty="0" smtClean="0"/>
            <a:t>: in/</a:t>
          </a:r>
          <a:r>
            <a:rPr lang="es-ES" sz="3200" kern="1200" dirty="0" err="1" smtClean="0"/>
            <a:t>out</a:t>
          </a:r>
          <a:r>
            <a:rPr lang="es-ES" sz="3200" kern="1200" dirty="0" smtClean="0"/>
            <a:t>)</a:t>
          </a:r>
          <a:endParaRPr lang="es-ES" sz="3200" kern="1200" dirty="0"/>
        </a:p>
      </dsp:txBody>
      <dsp:txXfrm>
        <a:off x="759671" y="335598"/>
        <a:ext cx="2967081" cy="1272738"/>
      </dsp:txXfrm>
    </dsp:sp>
    <dsp:sp modelId="{B18313B9-F0C4-4657-956F-4AF276304605}">
      <dsp:nvSpPr>
        <dsp:cNvPr id="0" name=""/>
        <dsp:cNvSpPr/>
      </dsp:nvSpPr>
      <dsp:spPr>
        <a:xfrm>
          <a:off x="1951033" y="1953740"/>
          <a:ext cx="584358" cy="584358"/>
        </a:xfrm>
        <a:prstGeom prst="mathPlus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028490" y="2177198"/>
        <a:ext cx="429444" cy="137442"/>
      </dsp:txXfrm>
    </dsp:sp>
    <dsp:sp modelId="{DEA0878D-18D8-4D34-8A9B-22821B7DEDA5}">
      <dsp:nvSpPr>
        <dsp:cNvPr id="0" name=""/>
        <dsp:cNvSpPr/>
      </dsp:nvSpPr>
      <dsp:spPr>
        <a:xfrm>
          <a:off x="732" y="2619908"/>
          <a:ext cx="4484959" cy="1700573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err="1" smtClean="0"/>
            <a:t>Communicative</a:t>
          </a:r>
          <a:r>
            <a:rPr lang="es-ES" sz="3000" kern="1200" dirty="0" smtClean="0"/>
            <a:t>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EFL + </a:t>
          </a:r>
          <a:r>
            <a:rPr lang="es-ES" sz="3000" kern="1200" dirty="0" err="1" smtClean="0"/>
            <a:t>Cooperation</a:t>
          </a:r>
          <a:endParaRPr lang="es-ES" sz="3000" kern="1200" dirty="0"/>
        </a:p>
      </dsp:txBody>
      <dsp:txXfrm>
        <a:off x="657539" y="2868951"/>
        <a:ext cx="3171345" cy="1202487"/>
      </dsp:txXfrm>
    </dsp:sp>
    <dsp:sp modelId="{2FB61C8D-9637-458A-AFA4-89E8C550FD82}">
      <dsp:nvSpPr>
        <dsp:cNvPr id="0" name=""/>
        <dsp:cNvSpPr/>
      </dsp:nvSpPr>
      <dsp:spPr>
        <a:xfrm>
          <a:off x="3706100" y="1832900"/>
          <a:ext cx="1324253" cy="8711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75112"/>
                <a:satOff val="-6927"/>
                <a:lumOff val="32127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375112"/>
                <a:satOff val="-6927"/>
                <a:lumOff val="32127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700" kern="1200"/>
        </a:p>
      </dsp:txBody>
      <dsp:txXfrm>
        <a:off x="3706100" y="2007138"/>
        <a:ext cx="1062895" cy="522716"/>
      </dsp:txXfrm>
    </dsp:sp>
    <dsp:sp modelId="{5AEA2006-36BE-44B6-B8CA-915C045A9C71}">
      <dsp:nvSpPr>
        <dsp:cNvPr id="0" name=""/>
        <dsp:cNvSpPr/>
      </dsp:nvSpPr>
      <dsp:spPr>
        <a:xfrm>
          <a:off x="5090201" y="444509"/>
          <a:ext cx="2829946" cy="3503469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21st </a:t>
          </a:r>
          <a:r>
            <a:rPr lang="es-ES" sz="2800" b="1" kern="1200" dirty="0" err="1" smtClean="0"/>
            <a:t>century</a:t>
          </a:r>
          <a:r>
            <a:rPr lang="es-ES" sz="2800" b="1" kern="1200" dirty="0" smtClean="0"/>
            <a:t> </a:t>
          </a:r>
          <a:r>
            <a:rPr lang="es-ES" sz="2800" b="1" kern="1200" dirty="0" err="1" smtClean="0"/>
            <a:t>skills</a:t>
          </a:r>
          <a:endParaRPr lang="es-ES" sz="2800" b="1" kern="1200" dirty="0"/>
        </a:p>
      </dsp:txBody>
      <dsp:txXfrm>
        <a:off x="5504637" y="957580"/>
        <a:ext cx="2001074" cy="2477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9EDF4A1-8A28-41AA-B5F5-561A192CF052}" type="datetimeFigureOut">
              <a:rPr lang="es-ES"/>
              <a:pPr>
                <a:defRPr/>
              </a:pPr>
              <a:t>25/11/2015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2D59B4-4DB6-4DBE-B819-62C1F8D9B2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169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CC5E41-1CA8-43E5-A858-4CE366B6DAB0}" type="datetimeFigureOut">
              <a:rPr lang="en-GB"/>
              <a:pPr>
                <a:defRPr/>
              </a:pPr>
              <a:t>25/11/2015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GB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5560BE-3D05-4F8E-8513-E0EE36F8036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451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4E917A-58D6-4C61-8007-E8797EE7B43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07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0B519F-242C-48D8-9605-F7D35AEBE31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99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5560BE-3D05-4F8E-8513-E0EE36F8036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588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F7F7512-7676-4A68-8810-A092CC9EB769}" type="slidenum">
              <a:rPr lang="en-US" smtClean="0"/>
              <a:pPr algn="r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8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25967-FC58-4CF6-B742-F0C3039A0E8E}" type="datetime1">
              <a:rPr lang="en-GB" smtClean="0"/>
              <a:pPr>
                <a:defRPr/>
              </a:pPr>
              <a:t>25/11/2015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Soraya García-Sánchez, ULPGC </a:t>
            </a: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E2CEA-3122-49E7-A950-6FFF012D6FA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69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84DF8-D053-4B1B-AAB9-09F4F3CC530A}" type="datetime1">
              <a:rPr lang="en-GB" smtClean="0"/>
              <a:pPr>
                <a:defRPr/>
              </a:pPr>
              <a:t>25/11/2015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Soraya García-Sánchez, ULPGC </a:t>
            </a: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CEC0-8A24-4E8B-B350-0C34556CDD7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97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75627-0907-412E-B901-15016060ADA4}" type="datetime1">
              <a:rPr lang="en-GB" smtClean="0"/>
              <a:pPr>
                <a:defRPr/>
              </a:pPr>
              <a:t>25/11/2015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Soraya García-Sánchez, ULPGC </a:t>
            </a: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C865B-300B-444C-BDED-A9EC0CDEFA8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42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918D3-455C-44DF-8765-27F28F5114C4}" type="datetime1">
              <a:rPr lang="en-GB" smtClean="0"/>
              <a:pPr>
                <a:defRPr/>
              </a:pPr>
              <a:t>25/11/2015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Soraya García-Sánchez, ULPGC </a:t>
            </a: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5B97F-3905-4746-9C6B-41CDABD49A8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78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E47F4-60DF-4EE0-A57F-4D069E6EAABE}" type="datetime1">
              <a:rPr lang="en-GB" smtClean="0"/>
              <a:pPr>
                <a:defRPr/>
              </a:pPr>
              <a:t>25/11/2015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Soraya García-Sánchez, ULPGC </a:t>
            </a: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BC432-CAF5-49C1-9BDF-21FC69F7F82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44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92E76-43A5-4DD4-B580-AB6AA6B65C32}" type="datetime1">
              <a:rPr lang="en-GB" smtClean="0"/>
              <a:pPr>
                <a:defRPr/>
              </a:pPr>
              <a:t>25/11/2015</a:t>
            </a:fld>
            <a:endParaRPr lang="en-GB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Soraya García-Sánchez, ULPGC </a:t>
            </a:r>
            <a:endParaRPr lang="en-GB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1C3FA-42FD-498C-A942-9D0FEDE8B84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80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59024-D6AC-4313-AA0C-6BA43024064B}" type="datetime1">
              <a:rPr lang="en-GB" smtClean="0"/>
              <a:pPr>
                <a:defRPr/>
              </a:pPr>
              <a:t>25/11/2015</a:t>
            </a:fld>
            <a:endParaRPr lang="en-GB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Soraya García-Sánchez, ULPGC </a:t>
            </a:r>
            <a:endParaRPr lang="en-GB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DCE42-109E-44CD-A30F-9463C1CB297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96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188AE-0602-46F0-8F63-F5B8E02E418A}" type="datetime1">
              <a:rPr lang="en-GB" smtClean="0"/>
              <a:pPr>
                <a:defRPr/>
              </a:pPr>
              <a:t>25/11/2015</a:t>
            </a:fld>
            <a:endParaRPr lang="en-GB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Soraya García-Sánchez, ULPGC </a:t>
            </a:r>
            <a:endParaRPr lang="en-GB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F009E-5F8A-449D-9DF8-4F933CE43B8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08A3D-7207-4010-BB55-084E6A3FBCA6}" type="datetime1">
              <a:rPr lang="en-GB" smtClean="0"/>
              <a:pPr>
                <a:defRPr/>
              </a:pPr>
              <a:t>25/11/2015</a:t>
            </a:fld>
            <a:endParaRPr lang="en-GB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Soraya García-Sánchez, ULPGC 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9F7A1-CB3E-4AA7-AE8F-8F49F0D6F06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41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BCB7-10CD-4C74-A45C-88BC65117C94}" type="datetime1">
              <a:rPr lang="en-GB" smtClean="0"/>
              <a:pPr>
                <a:defRPr/>
              </a:pPr>
              <a:t>25/11/2015</a:t>
            </a:fld>
            <a:endParaRPr lang="en-GB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Soraya García-Sánchez, ULPGC </a:t>
            </a:r>
            <a:endParaRPr lang="en-GB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92CB4-4689-476C-984C-4945E7447C2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17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D028C-3C4B-425A-B14B-187ACD5C1AEE}" type="datetime1">
              <a:rPr lang="en-GB" smtClean="0"/>
              <a:pPr>
                <a:defRPr/>
              </a:pPr>
              <a:t>25/11/2015</a:t>
            </a:fld>
            <a:endParaRPr lang="en-GB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Soraya García-Sánchez, ULPGC </a:t>
            </a:r>
            <a:endParaRPr lang="en-GB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7930F-F4D1-4E83-A9A9-ED8EB3413B0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98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GB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3C5544-C50D-48E3-8579-26B13E6199BD}" type="datetime1">
              <a:rPr lang="en-GB" smtClean="0"/>
              <a:pPr>
                <a:defRPr/>
              </a:pPr>
              <a:t>25/11/2015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Soraya García-Sánchez, ULPGC </a:t>
            </a: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CBD6F7-987C-4D88-9443-0D017765522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oraya.garcia@ulpgc.e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115616" y="1484784"/>
            <a:ext cx="7344816" cy="2232248"/>
          </a:xfrm>
        </p:spPr>
        <p:txBody>
          <a:bodyPr rtlCol="0">
            <a:normAutofit/>
          </a:bodyPr>
          <a:lstStyle/>
          <a:p>
            <a:r>
              <a:rPr lang="es-ES" sz="4500" dirty="0" smtClean="0"/>
              <a:t>Estudiantes del siglo 21: comunicación</a:t>
            </a:r>
            <a:r>
              <a:rPr lang="es-ES" sz="4500" smtClean="0"/>
              <a:t>, </a:t>
            </a:r>
            <a:r>
              <a:rPr lang="es-ES" sz="4500" smtClean="0"/>
              <a:t>cooperación </a:t>
            </a:r>
            <a:r>
              <a:rPr lang="es-ES" sz="4500" dirty="0" smtClean="0"/>
              <a:t>y herramientas digitales</a:t>
            </a:r>
            <a:endParaRPr lang="es-ES" sz="4500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427984" y="5711782"/>
            <a:ext cx="4031928" cy="57921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err="1" smtClean="0">
                <a:solidFill>
                  <a:schemeClr val="accent1">
                    <a:lumMod val="50000"/>
                  </a:schemeClr>
                </a:solidFill>
              </a:rPr>
              <a:t>Soraya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1">
                    <a:lumMod val="50000"/>
                  </a:schemeClr>
                </a:solidFill>
              </a:rPr>
              <a:t>García-Sánchez</a:t>
            </a:r>
            <a:endParaRPr lang="en-GB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57192"/>
            <a:ext cx="2808164" cy="107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00895" cy="134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2093086" cy="156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907704" y="4005064"/>
            <a:ext cx="4680520" cy="11079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200" dirty="0" smtClean="0"/>
              <a:t>II Jornadas de Innovación Docente del DEDE:</a:t>
            </a:r>
          </a:p>
          <a:p>
            <a:pPr algn="ctr"/>
            <a:r>
              <a:rPr lang="en-US" sz="2200" b="1" dirty="0" smtClean="0">
                <a:solidFill>
                  <a:srgbClr val="0070C0"/>
                </a:solidFill>
              </a:rPr>
              <a:t>18 </a:t>
            </a:r>
            <a:r>
              <a:rPr lang="en-US" sz="2200" b="1" dirty="0" err="1" smtClean="0">
                <a:solidFill>
                  <a:srgbClr val="0070C0"/>
                </a:solidFill>
              </a:rPr>
              <a:t>Noviembre</a:t>
            </a:r>
            <a:r>
              <a:rPr lang="en-US" sz="2200" b="1" dirty="0" smtClean="0">
                <a:solidFill>
                  <a:srgbClr val="0070C0"/>
                </a:solidFill>
              </a:rPr>
              <a:t> 2015</a:t>
            </a:r>
            <a:endParaRPr lang="en-US" sz="2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75240" cy="93610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sz="3600" b="1" dirty="0" smtClean="0"/>
              <a:t>2. Enfoque comunicativo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539552" y="1844824"/>
            <a:ext cx="8424936" cy="34563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Communicative competence </a:t>
            </a:r>
            <a:r>
              <a:rPr lang="en-US" sz="2000" dirty="0" smtClean="0"/>
              <a:t>(</a:t>
            </a:r>
            <a:r>
              <a:rPr lang="en-US" sz="2000" dirty="0" err="1" smtClean="0"/>
              <a:t>Canale</a:t>
            </a:r>
            <a:r>
              <a:rPr lang="en-US" sz="2000" dirty="0" smtClean="0"/>
              <a:t> &amp; Swain, 1980) </a:t>
            </a:r>
            <a:r>
              <a:rPr lang="en-US" sz="2200" dirty="0" smtClean="0"/>
              <a:t>:</a:t>
            </a:r>
          </a:p>
          <a:p>
            <a:pPr lvl="1"/>
            <a:r>
              <a:rPr lang="en-US" dirty="0" smtClean="0"/>
              <a:t>grammatical </a:t>
            </a:r>
            <a:r>
              <a:rPr lang="en-US" dirty="0" smtClean="0">
                <a:solidFill>
                  <a:srgbClr val="7030A0"/>
                </a:solidFill>
              </a:rPr>
              <a:t>competence</a:t>
            </a:r>
            <a:r>
              <a:rPr lang="en-US" dirty="0" smtClean="0"/>
              <a:t>: words and rules</a:t>
            </a:r>
          </a:p>
          <a:p>
            <a:pPr lvl="1"/>
            <a:r>
              <a:rPr lang="en-US" dirty="0" smtClean="0"/>
              <a:t>sociolinguistic </a:t>
            </a:r>
            <a:r>
              <a:rPr lang="en-US" dirty="0" smtClean="0">
                <a:solidFill>
                  <a:srgbClr val="7030A0"/>
                </a:solidFill>
              </a:rPr>
              <a:t>competence</a:t>
            </a:r>
            <a:r>
              <a:rPr lang="en-US" dirty="0" smtClean="0"/>
              <a:t>: appropriateness</a:t>
            </a:r>
          </a:p>
          <a:p>
            <a:pPr lvl="1"/>
            <a:r>
              <a:rPr lang="en-US" dirty="0" smtClean="0"/>
              <a:t>strategic </a:t>
            </a:r>
            <a:r>
              <a:rPr lang="en-US" dirty="0" smtClean="0">
                <a:solidFill>
                  <a:srgbClr val="7030A0"/>
                </a:solidFill>
              </a:rPr>
              <a:t>competence</a:t>
            </a:r>
            <a:r>
              <a:rPr lang="en-US" dirty="0" smtClean="0"/>
              <a:t>: communication strategies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2699792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err="1" smtClean="0"/>
              <a:t>Soraya</a:t>
            </a:r>
            <a:r>
              <a:rPr lang="en-GB" dirty="0" smtClean="0"/>
              <a:t> </a:t>
            </a:r>
            <a:r>
              <a:rPr lang="en-GB" dirty="0" err="1" smtClean="0"/>
              <a:t>García-Sánchez</a:t>
            </a:r>
            <a:r>
              <a:rPr lang="en-GB" dirty="0" smtClean="0"/>
              <a:t>, ULPGC</a:t>
            </a:r>
            <a:endParaRPr lang="en-GB" dirty="0"/>
          </a:p>
        </p:txBody>
      </p:sp>
      <p:pic>
        <p:nvPicPr>
          <p:cNvPr id="28674" name="Picture 2" descr="http://3.bp.blogspot.com/-hhQErAzC1Cg/Tl731DeaYGI/AAAAAAAABAE/7Ld9ZsmSIkU/s1600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93096"/>
            <a:ext cx="2308056" cy="2370614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3203848" y="4149080"/>
            <a:ext cx="532859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 inglés </a:t>
            </a:r>
            <a:r>
              <a:rPr lang="es-ES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es-ES" sz="25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s-ES" sz="2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para comunicar, mejorar </a:t>
            </a:r>
            <a:r>
              <a:rPr lang="es-ES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 pensamiento crítico, la motivación y las habilidades personales y cooperativas</a:t>
            </a:r>
            <a:endParaRPr lang="es-ES" sz="2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dirty="0" smtClean="0"/>
              <a:t>3. Habilidades del siglo 21 ?¿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72816"/>
            <a:ext cx="8208912" cy="46085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300" dirty="0" smtClean="0"/>
              <a:t>There is no single set of “</a:t>
            </a:r>
            <a:r>
              <a:rPr lang="en-US" sz="3300" i="1" dirty="0" smtClean="0"/>
              <a:t>21st-Century Skills</a:t>
            </a:r>
            <a:r>
              <a:rPr lang="en-US" sz="3300" dirty="0" smtClean="0"/>
              <a:t>” and hundreds have been suggested. Many lists include </a:t>
            </a:r>
            <a:r>
              <a:rPr lang="en-US" sz="3300" b="1" dirty="0" smtClean="0"/>
              <a:t>life </a:t>
            </a:r>
            <a:r>
              <a:rPr lang="en-US" sz="3300" dirty="0" smtClean="0"/>
              <a:t>skills</a:t>
            </a:r>
            <a:r>
              <a:rPr lang="en-US" sz="3300" b="1" dirty="0" smtClean="0"/>
              <a:t> </a:t>
            </a:r>
            <a:r>
              <a:rPr lang="en-US" sz="3300" dirty="0" smtClean="0"/>
              <a:t>(agility, flexibility, and adaptability), </a:t>
            </a:r>
            <a:r>
              <a:rPr lang="en-US" sz="3300" dirty="0" smtClean="0">
                <a:solidFill>
                  <a:srgbClr val="C00000"/>
                </a:solidFill>
              </a:rPr>
              <a:t>workforce</a:t>
            </a:r>
            <a:r>
              <a:rPr lang="en-US" sz="3300" dirty="0" smtClean="0"/>
              <a:t> skills (collaboration, leadership initiative, and responsibility), </a:t>
            </a:r>
            <a:r>
              <a:rPr lang="en-US" sz="3300" dirty="0" smtClean="0">
                <a:solidFill>
                  <a:srgbClr val="0070C0"/>
                </a:solidFill>
              </a:rPr>
              <a:t>applied</a:t>
            </a:r>
            <a:r>
              <a:rPr lang="en-US" sz="3300" dirty="0" smtClean="0"/>
              <a:t> skills (accessing and analyzing information, effective communication, and determining alternative solutions to problems), </a:t>
            </a:r>
            <a:r>
              <a:rPr lang="en-US" sz="3300" dirty="0" smtClean="0">
                <a:solidFill>
                  <a:srgbClr val="00B050"/>
                </a:solidFill>
              </a:rPr>
              <a:t>personal</a:t>
            </a:r>
            <a:r>
              <a:rPr lang="en-US" sz="3300" dirty="0" smtClean="0"/>
              <a:t> skills (curiosity, imagination, critical thinking, and problem solving), </a:t>
            </a:r>
            <a:r>
              <a:rPr lang="en-US" sz="3300" dirty="0" smtClean="0">
                <a:solidFill>
                  <a:schemeClr val="accent6">
                    <a:lumMod val="75000"/>
                  </a:schemeClr>
                </a:solidFill>
              </a:rPr>
              <a:t>interpersonal</a:t>
            </a:r>
            <a:r>
              <a:rPr lang="en-US" sz="3300" dirty="0" smtClean="0"/>
              <a:t> skills (cooperation and teamwork), and </a:t>
            </a:r>
            <a:r>
              <a:rPr lang="en-US" sz="3300" dirty="0" err="1" smtClean="0">
                <a:solidFill>
                  <a:schemeClr val="accent2"/>
                </a:solidFill>
              </a:rPr>
              <a:t>noncognitive</a:t>
            </a:r>
            <a:r>
              <a:rPr lang="en-US" sz="3300" dirty="0" smtClean="0"/>
              <a:t> skills (managing feelings).</a:t>
            </a:r>
          </a:p>
          <a:p>
            <a:pPr>
              <a:buNone/>
            </a:pPr>
            <a:r>
              <a:rPr lang="es-ES" dirty="0" smtClean="0"/>
              <a:t>						</a:t>
            </a:r>
            <a:r>
              <a:rPr lang="es-ES" sz="2400" dirty="0" smtClean="0"/>
              <a:t>(William F. </a:t>
            </a:r>
            <a:r>
              <a:rPr lang="es-ES" sz="2400" dirty="0" err="1" smtClean="0"/>
              <a:t>McComas</a:t>
            </a:r>
            <a:r>
              <a:rPr lang="es-ES" sz="2400" dirty="0" smtClean="0"/>
              <a:t>, 2014)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Soraya García-Sánchez, ULPGC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79712" y="630932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Soraya García-Sánchez, ULPGC 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-97" t="11863" r="34602" b="26843"/>
          <a:stretch>
            <a:fillRect/>
          </a:stretch>
        </p:blipFill>
        <p:spPr bwMode="auto">
          <a:xfrm>
            <a:off x="179512" y="3356992"/>
            <a:ext cx="4478947" cy="288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48387" t="29014" b="3514"/>
          <a:stretch>
            <a:fillRect/>
          </a:stretch>
        </p:blipFill>
        <p:spPr bwMode="auto">
          <a:xfrm>
            <a:off x="179513" y="476672"/>
            <a:ext cx="41044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4932040" y="3789040"/>
            <a:ext cx="3024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>
                <a:solidFill>
                  <a:schemeClr val="tx2"/>
                </a:solidFill>
              </a:rPr>
              <a:t>Participativas</a:t>
            </a:r>
            <a:r>
              <a:rPr lang="en-GB" sz="2400" dirty="0" smtClean="0">
                <a:solidFill>
                  <a:schemeClr val="tx2"/>
                </a:solidFill>
              </a:rPr>
              <a:t>  y </a:t>
            </a:r>
          </a:p>
          <a:p>
            <a:r>
              <a:rPr lang="en-GB" sz="2400" dirty="0" err="1" smtClean="0">
                <a:solidFill>
                  <a:schemeClr val="tx2"/>
                </a:solidFill>
              </a:rPr>
              <a:t>Cooperativas</a:t>
            </a:r>
            <a:r>
              <a:rPr lang="en-GB" sz="2400" dirty="0" smtClean="0">
                <a:solidFill>
                  <a:schemeClr val="tx2"/>
                </a:solidFill>
              </a:rPr>
              <a:t> / </a:t>
            </a:r>
            <a:r>
              <a:rPr lang="en-GB" sz="2400" dirty="0" err="1" smtClean="0">
                <a:solidFill>
                  <a:schemeClr val="tx2"/>
                </a:solidFill>
              </a:rPr>
              <a:t>Colaborativas</a:t>
            </a:r>
            <a:endParaRPr lang="en-GB" sz="2400" dirty="0" smtClean="0"/>
          </a:p>
          <a:p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4427984" y="2492896"/>
            <a:ext cx="42484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 err="1" smtClean="0"/>
              <a:t>Tareas</a:t>
            </a:r>
            <a:r>
              <a:rPr lang="en-GB" sz="2600" dirty="0" smtClean="0"/>
              <a:t> </a:t>
            </a:r>
            <a:r>
              <a:rPr lang="en-GB" sz="2600" dirty="0" err="1" smtClean="0"/>
              <a:t>más</a:t>
            </a:r>
            <a:r>
              <a:rPr lang="en-GB" sz="2600" dirty="0" smtClean="0"/>
              <a:t> </a:t>
            </a:r>
            <a:r>
              <a:rPr lang="en-GB" sz="2600" dirty="0" err="1" smtClean="0">
                <a:solidFill>
                  <a:schemeClr val="tx2"/>
                </a:solidFill>
              </a:rPr>
              <a:t>creativas</a:t>
            </a:r>
            <a:endParaRPr lang="en-GB" sz="2600" dirty="0" smtClean="0"/>
          </a:p>
          <a:p>
            <a:r>
              <a:rPr lang="en-GB" sz="2600" dirty="0" err="1" smtClean="0"/>
              <a:t>Tareas</a:t>
            </a:r>
            <a:r>
              <a:rPr lang="en-GB" sz="2600" dirty="0" smtClean="0"/>
              <a:t> </a:t>
            </a:r>
            <a:r>
              <a:rPr lang="en-GB" sz="2600" dirty="0" err="1" smtClean="0"/>
              <a:t>más</a:t>
            </a:r>
            <a:r>
              <a:rPr lang="en-GB" sz="2600" dirty="0" smtClean="0"/>
              <a:t> </a:t>
            </a:r>
            <a:r>
              <a:rPr lang="en-GB" sz="2600" dirty="0" err="1" smtClean="0">
                <a:solidFill>
                  <a:schemeClr val="tx2"/>
                </a:solidFill>
              </a:rPr>
              <a:t>comunicativas</a:t>
            </a:r>
            <a:endParaRPr lang="en-GB" sz="2600" dirty="0" smtClean="0"/>
          </a:p>
          <a:p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5004048" y="5373216"/>
            <a:ext cx="37799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Diseño de Tareas + Evaluación</a:t>
            </a:r>
            <a:endParaRPr lang="es-ES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50" name="Picture 2" descr="http://www.mhonorato.com/wp-content/uploads/2014/08/tumblr_inline_mz27tbdCOC1qfqdmq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0"/>
            <a:ext cx="482453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</a:rPr>
              <a:t>Creatividad, cooperación y colaboración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6004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Eligieron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el </a:t>
            </a:r>
            <a:r>
              <a:rPr lang="en-US" dirty="0" err="1" smtClean="0"/>
              <a:t>tema</a:t>
            </a:r>
            <a:r>
              <a:rPr lang="en-US" dirty="0" smtClean="0"/>
              <a:t> antes de </a:t>
            </a:r>
            <a:r>
              <a:rPr lang="en-US" dirty="0" err="1" smtClean="0"/>
              <a:t>comenzar</a:t>
            </a:r>
            <a:r>
              <a:rPr lang="en-US" dirty="0" smtClean="0"/>
              <a:t> a </a:t>
            </a:r>
            <a:r>
              <a:rPr lang="en-US" dirty="0" err="1" smtClean="0"/>
              <a:t>buscar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endParaRPr lang="en-US" dirty="0" smtClean="0"/>
          </a:p>
          <a:p>
            <a:r>
              <a:rPr lang="en-US" dirty="0" err="1" smtClean="0">
                <a:solidFill>
                  <a:schemeClr val="tx2"/>
                </a:solidFill>
              </a:rPr>
              <a:t>Elaboraron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el </a:t>
            </a:r>
            <a:r>
              <a:rPr lang="en-US" dirty="0" err="1" smtClean="0"/>
              <a:t>formato</a:t>
            </a:r>
            <a:r>
              <a:rPr lang="en-US" dirty="0" smtClean="0"/>
              <a:t> de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presentaciones</a:t>
            </a:r>
            <a:r>
              <a:rPr lang="en-US" dirty="0" smtClean="0"/>
              <a:t> y </a:t>
            </a:r>
            <a:r>
              <a:rPr lang="en-US" dirty="0" err="1" smtClean="0">
                <a:solidFill>
                  <a:schemeClr val="tx2"/>
                </a:solidFill>
              </a:rPr>
              <a:t>añadieron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contribuciones</a:t>
            </a:r>
            <a:endParaRPr lang="en-US" dirty="0" smtClean="0"/>
          </a:p>
          <a:p>
            <a:r>
              <a:rPr lang="en-US" dirty="0" err="1" smtClean="0">
                <a:solidFill>
                  <a:schemeClr val="tx2"/>
                </a:solidFill>
              </a:rPr>
              <a:t>Crearon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tx2"/>
                </a:solidFill>
              </a:rPr>
              <a:t>contexto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y la </a:t>
            </a:r>
            <a:r>
              <a:rPr lang="en-US" dirty="0" err="1" smtClean="0"/>
              <a:t>resolución</a:t>
            </a:r>
            <a:r>
              <a:rPr lang="en-US" dirty="0" smtClean="0"/>
              <a:t> del </a:t>
            </a:r>
            <a:r>
              <a:rPr lang="en-US" dirty="0" err="1" smtClean="0"/>
              <a:t>problema</a:t>
            </a:r>
            <a:r>
              <a:rPr lang="en-US" dirty="0" smtClean="0"/>
              <a:t> en</a:t>
            </a:r>
            <a:r>
              <a:rPr lang="en-US" dirty="0"/>
              <a:t> </a:t>
            </a:r>
            <a:r>
              <a:rPr lang="en-US" dirty="0" smtClean="0"/>
              <a:t>la </a:t>
            </a:r>
            <a:r>
              <a:rPr lang="en-US" dirty="0" err="1" smtClean="0"/>
              <a:t>tarea</a:t>
            </a:r>
            <a:r>
              <a:rPr lang="en-US" dirty="0" smtClean="0"/>
              <a:t> del role-play </a:t>
            </a:r>
          </a:p>
          <a:p>
            <a:pPr lvl="1" algn="r">
              <a:buNone/>
            </a:pPr>
            <a:endParaRPr lang="en-US" sz="1400" dirty="0" smtClean="0"/>
          </a:p>
          <a:p>
            <a:pPr lvl="1" algn="r">
              <a:buNone/>
            </a:pPr>
            <a:endParaRPr lang="en-US" sz="1400" dirty="0" smtClean="0"/>
          </a:p>
          <a:p>
            <a:pPr lvl="1" algn="r">
              <a:buNone/>
            </a:pPr>
            <a:r>
              <a:rPr lang="en-US" sz="1400" dirty="0" smtClean="0"/>
              <a:t>(Sears &amp; </a:t>
            </a:r>
            <a:r>
              <a:rPr lang="en-US" sz="1400" dirty="0" err="1" smtClean="0"/>
              <a:t>Hui-Hua</a:t>
            </a:r>
            <a:r>
              <a:rPr lang="en-US" sz="1400" dirty="0" smtClean="0"/>
              <a:t>, 2013; </a:t>
            </a:r>
            <a:r>
              <a:rPr lang="en-US" sz="1400" dirty="0" err="1" smtClean="0"/>
              <a:t>García-Sánchez</a:t>
            </a:r>
            <a:r>
              <a:rPr lang="en-US" sz="1400" dirty="0" smtClean="0"/>
              <a:t>, 2014)</a:t>
            </a:r>
            <a:endParaRPr lang="es-ES" sz="14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Soraya</a:t>
            </a:r>
            <a:r>
              <a:rPr lang="en-GB" dirty="0" smtClean="0"/>
              <a:t> </a:t>
            </a:r>
            <a:r>
              <a:rPr lang="en-GB" dirty="0" err="1" smtClean="0"/>
              <a:t>García-Sánchez</a:t>
            </a:r>
            <a:r>
              <a:rPr lang="en-GB" dirty="0" smtClean="0"/>
              <a:t>, ULPGC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015582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solidFill>
                  <a:schemeClr val="tx2"/>
                </a:solidFill>
              </a:rPr>
              <a:t>EN CLASE (IN CLASS)</a:t>
            </a:r>
          </a:p>
          <a:p>
            <a:pPr lvl="1"/>
            <a:r>
              <a:rPr lang="es-ES" sz="2400" dirty="0" smtClean="0"/>
              <a:t>Reading </a:t>
            </a:r>
            <a:r>
              <a:rPr lang="es-ES" sz="2400" dirty="0" err="1" smtClean="0"/>
              <a:t>comprehension</a:t>
            </a:r>
            <a:r>
              <a:rPr lang="es-ES" sz="2400" dirty="0" smtClean="0"/>
              <a:t> </a:t>
            </a:r>
            <a:r>
              <a:rPr lang="es-ES" sz="2400" dirty="0" err="1" smtClean="0"/>
              <a:t>exercises</a:t>
            </a:r>
            <a:endParaRPr lang="es-ES" sz="2400" dirty="0" smtClean="0"/>
          </a:p>
          <a:p>
            <a:pPr lvl="2"/>
            <a:r>
              <a:rPr lang="es-ES" dirty="0" err="1" smtClean="0"/>
              <a:t>Summary</a:t>
            </a:r>
            <a:r>
              <a:rPr lang="es-ES" dirty="0" smtClean="0"/>
              <a:t>; T/F; </a:t>
            </a:r>
            <a:r>
              <a:rPr lang="es-ES" dirty="0" err="1" smtClean="0"/>
              <a:t>Synonyms</a:t>
            </a:r>
            <a:r>
              <a:rPr lang="es-ES" dirty="0" smtClean="0"/>
              <a:t>; </a:t>
            </a:r>
            <a:r>
              <a:rPr lang="es-ES" dirty="0" err="1" smtClean="0"/>
              <a:t>Definitions</a:t>
            </a:r>
            <a:r>
              <a:rPr lang="es-ES" dirty="0" smtClean="0"/>
              <a:t> of </a:t>
            </a:r>
            <a:r>
              <a:rPr lang="es-ES" dirty="0" err="1" smtClean="0"/>
              <a:t>key</a:t>
            </a:r>
            <a:r>
              <a:rPr lang="es-ES" dirty="0" smtClean="0"/>
              <a:t> </a:t>
            </a:r>
            <a:r>
              <a:rPr lang="es-ES" dirty="0" err="1" smtClean="0"/>
              <a:t>terms</a:t>
            </a:r>
            <a:endParaRPr lang="es-ES" dirty="0" smtClean="0"/>
          </a:p>
          <a:p>
            <a:pPr lvl="1"/>
            <a:r>
              <a:rPr lang="es-ES" sz="2400" dirty="0" err="1" smtClean="0"/>
              <a:t>Vocabulary</a:t>
            </a:r>
            <a:r>
              <a:rPr lang="es-ES" sz="2400" dirty="0" smtClean="0"/>
              <a:t> </a:t>
            </a:r>
            <a:r>
              <a:rPr lang="es-ES" sz="2400" dirty="0" err="1" smtClean="0"/>
              <a:t>exercises</a:t>
            </a:r>
            <a:endParaRPr lang="es-ES" sz="2400" dirty="0" smtClean="0"/>
          </a:p>
          <a:p>
            <a:pPr lvl="1"/>
            <a:r>
              <a:rPr lang="es-ES" sz="2400" dirty="0" smtClean="0"/>
              <a:t>Use of </a:t>
            </a:r>
            <a:r>
              <a:rPr lang="es-ES" sz="2400" dirty="0" err="1" smtClean="0"/>
              <a:t>English</a:t>
            </a:r>
            <a:r>
              <a:rPr lang="es-ES" sz="2400" dirty="0" smtClean="0"/>
              <a:t> </a:t>
            </a:r>
            <a:r>
              <a:rPr lang="es-ES" sz="2400" dirty="0" err="1" smtClean="0"/>
              <a:t>exercises</a:t>
            </a:r>
            <a:endParaRPr lang="es-ES" sz="2400" dirty="0" smtClean="0"/>
          </a:p>
          <a:p>
            <a:pPr>
              <a:buNone/>
            </a:pPr>
            <a:r>
              <a:rPr lang="es-ES" dirty="0" smtClean="0">
                <a:solidFill>
                  <a:schemeClr val="tx2"/>
                </a:solidFill>
              </a:rPr>
              <a:t>TAREAS de aprendizaje ubicuo </a:t>
            </a:r>
            <a:r>
              <a:rPr lang="es-ES" sz="3000" dirty="0" smtClean="0">
                <a:solidFill>
                  <a:schemeClr val="tx2"/>
                </a:solidFill>
              </a:rPr>
              <a:t>(U-</a:t>
            </a:r>
            <a:r>
              <a:rPr lang="es-ES" sz="3000" dirty="0" err="1" smtClean="0">
                <a:solidFill>
                  <a:schemeClr val="tx2"/>
                </a:solidFill>
              </a:rPr>
              <a:t>learning</a:t>
            </a:r>
            <a:r>
              <a:rPr lang="es-ES" sz="3000" dirty="0" smtClean="0">
                <a:solidFill>
                  <a:schemeClr val="tx2"/>
                </a:solidFill>
              </a:rPr>
              <a:t> TASKS) </a:t>
            </a:r>
          </a:p>
          <a:p>
            <a:pPr lvl="1"/>
            <a:r>
              <a:rPr lang="es-ES" sz="2400" b="1" dirty="0" err="1" smtClean="0"/>
              <a:t>Flipped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classes</a:t>
            </a:r>
            <a:endParaRPr lang="es-ES" sz="2400" b="1" dirty="0" smtClean="0"/>
          </a:p>
          <a:p>
            <a:pPr lvl="1"/>
            <a:r>
              <a:rPr lang="es-ES" sz="2400" b="1" dirty="0" smtClean="0"/>
              <a:t>Wiki</a:t>
            </a:r>
            <a:r>
              <a:rPr lang="es-ES" sz="2400" dirty="0" smtClean="0"/>
              <a:t> </a:t>
            </a:r>
            <a:r>
              <a:rPr lang="es-ES" sz="2400" dirty="0" err="1" smtClean="0"/>
              <a:t>on</a:t>
            </a:r>
            <a:r>
              <a:rPr lang="es-ES" sz="2400" dirty="0" smtClean="0"/>
              <a:t> </a:t>
            </a:r>
            <a:r>
              <a:rPr lang="es-ES" sz="2400" dirty="0" err="1" smtClean="0"/>
              <a:t>phrasal</a:t>
            </a:r>
            <a:r>
              <a:rPr lang="es-ES" sz="2400" dirty="0" smtClean="0"/>
              <a:t> </a:t>
            </a:r>
            <a:r>
              <a:rPr lang="es-ES" sz="2400" dirty="0" err="1" smtClean="0"/>
              <a:t>verbs</a:t>
            </a:r>
            <a:r>
              <a:rPr lang="es-ES" sz="2400" dirty="0" smtClean="0"/>
              <a:t>, </a:t>
            </a:r>
            <a:r>
              <a:rPr lang="es-ES" sz="2400" dirty="0" err="1" smtClean="0"/>
              <a:t>summaries</a:t>
            </a:r>
            <a:endParaRPr lang="es-ES" sz="2400" dirty="0" smtClean="0"/>
          </a:p>
          <a:p>
            <a:pPr lvl="1"/>
            <a:r>
              <a:rPr lang="es-ES" sz="2400" dirty="0" smtClean="0"/>
              <a:t>Online </a:t>
            </a:r>
            <a:r>
              <a:rPr lang="es-ES" sz="2400" dirty="0" err="1" smtClean="0"/>
              <a:t>glossaries</a:t>
            </a:r>
            <a:endParaRPr lang="es-ES" sz="2400" dirty="0" smtClean="0"/>
          </a:p>
          <a:p>
            <a:pPr lvl="1"/>
            <a:r>
              <a:rPr lang="es-ES" sz="2400" dirty="0" err="1" smtClean="0"/>
              <a:t>Forums</a:t>
            </a:r>
            <a:r>
              <a:rPr lang="es-ES" sz="2400" dirty="0" smtClean="0"/>
              <a:t>, SCORMS, </a:t>
            </a:r>
            <a:r>
              <a:rPr lang="es-ES" sz="2400" dirty="0" err="1" smtClean="0"/>
              <a:t>Listening</a:t>
            </a:r>
            <a:r>
              <a:rPr lang="es-ES" sz="2400" dirty="0" smtClean="0"/>
              <a:t> </a:t>
            </a:r>
            <a:r>
              <a:rPr lang="es-ES" sz="2400" dirty="0" err="1" smtClean="0"/>
              <a:t>exercises</a:t>
            </a:r>
            <a:endParaRPr lang="es-ES" sz="2400" dirty="0" smtClean="0"/>
          </a:p>
          <a:p>
            <a:pPr lvl="1"/>
            <a:r>
              <a:rPr lang="es-ES" sz="2400" dirty="0" smtClean="0"/>
              <a:t> Links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further</a:t>
            </a:r>
            <a:r>
              <a:rPr lang="es-ES" sz="2400" dirty="0" smtClean="0"/>
              <a:t> </a:t>
            </a:r>
            <a:r>
              <a:rPr lang="es-ES" sz="2400" dirty="0" err="1" smtClean="0"/>
              <a:t>practice</a:t>
            </a:r>
            <a:r>
              <a:rPr lang="es-ES" sz="2400" dirty="0" smtClean="0"/>
              <a:t> (tense </a:t>
            </a:r>
            <a:r>
              <a:rPr lang="es-ES" sz="2400" dirty="0" err="1" smtClean="0"/>
              <a:t>revision</a:t>
            </a:r>
            <a:r>
              <a:rPr lang="es-ES" sz="2400" dirty="0" smtClean="0"/>
              <a:t>, </a:t>
            </a:r>
            <a:r>
              <a:rPr lang="es-ES" sz="2400" dirty="0" err="1" smtClean="0"/>
              <a:t>etc</a:t>
            </a:r>
            <a:r>
              <a:rPr lang="es-ES" sz="2400" dirty="0" smtClean="0"/>
              <a:t>)</a:t>
            </a:r>
            <a:endParaRPr lang="es-ES" sz="24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40152" y="630932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Soraya</a:t>
            </a:r>
            <a:r>
              <a:rPr lang="en-GB" dirty="0" smtClean="0"/>
              <a:t> </a:t>
            </a:r>
            <a:r>
              <a:rPr lang="en-GB" dirty="0" err="1" smtClean="0"/>
              <a:t>García-Sánchez</a:t>
            </a:r>
            <a:r>
              <a:rPr lang="en-GB" dirty="0" smtClean="0"/>
              <a:t>, ULPGC </a:t>
            </a:r>
            <a:endParaRPr lang="en-GB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778098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es-ES" dirty="0" smtClean="0"/>
              <a:t>1. Tareas individuales / en parejas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38132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Soraya</a:t>
            </a:r>
            <a:r>
              <a:rPr lang="en-GB" dirty="0" smtClean="0"/>
              <a:t> </a:t>
            </a:r>
            <a:r>
              <a:rPr lang="en-GB" dirty="0" err="1" smtClean="0"/>
              <a:t>García-Sánchez</a:t>
            </a:r>
            <a:r>
              <a:rPr lang="en-GB" dirty="0" smtClean="0"/>
              <a:t>, ULPGC </a:t>
            </a:r>
            <a:endParaRPr lang="en-GB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25735" t="13725" r="1961" b="5882"/>
          <a:stretch>
            <a:fillRect/>
          </a:stretch>
        </p:blipFill>
        <p:spPr bwMode="auto">
          <a:xfrm>
            <a:off x="467544" y="404664"/>
            <a:ext cx="4392488" cy="310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 l="22143" t="12500" r="3979" b="6250"/>
          <a:stretch>
            <a:fillRect/>
          </a:stretch>
        </p:blipFill>
        <p:spPr bwMode="auto">
          <a:xfrm>
            <a:off x="4716017" y="3356992"/>
            <a:ext cx="4427984" cy="341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5243782" y="908720"/>
            <a:ext cx="390021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Instructions</a:t>
            </a:r>
            <a:r>
              <a:rPr lang="es-E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&amp; </a:t>
            </a:r>
          </a:p>
          <a:p>
            <a:pPr algn="ctr"/>
            <a:r>
              <a:rPr lang="es-ES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students</a:t>
            </a:r>
            <a:r>
              <a:rPr lang="es-E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’ </a:t>
            </a:r>
            <a:r>
              <a:rPr lang="es-ES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sentences</a:t>
            </a:r>
            <a:r>
              <a:rPr lang="es-E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es-ES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with</a:t>
            </a:r>
            <a:r>
              <a:rPr lang="es-E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4 </a:t>
            </a:r>
            <a:r>
              <a:rPr lang="es-ES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options</a:t>
            </a:r>
            <a:endParaRPr lang="es-E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Flecha izquierda"/>
          <p:cNvSpPr/>
          <p:nvPr/>
        </p:nvSpPr>
        <p:spPr>
          <a:xfrm>
            <a:off x="4572000" y="1124744"/>
            <a:ext cx="93610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79512" y="4005064"/>
            <a:ext cx="426025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Teacher’s</a:t>
            </a:r>
            <a:r>
              <a:rPr lang="es-E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s-ES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correctionS</a:t>
            </a:r>
            <a:r>
              <a:rPr lang="es-E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&amp; </a:t>
            </a:r>
            <a:r>
              <a:rPr lang="es-ES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answers</a:t>
            </a:r>
            <a:r>
              <a:rPr lang="es-E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s-ES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provided</a:t>
            </a:r>
            <a:r>
              <a:rPr lang="es-E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s-ES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by</a:t>
            </a:r>
            <a:r>
              <a:rPr lang="es-E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s-ES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students</a:t>
            </a:r>
            <a:endParaRPr lang="es-E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3923928" y="4005064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988835" y="188640"/>
            <a:ext cx="614148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1"/>
            <a:r>
              <a:rPr lang="es-ES" b="1" dirty="0" smtClean="0"/>
              <a:t>EJEMPLO DE CREATIVIDAD: Wiki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phrasal</a:t>
            </a:r>
            <a:r>
              <a:rPr lang="es-ES" dirty="0" smtClean="0"/>
              <a:t> </a:t>
            </a:r>
            <a:r>
              <a:rPr lang="es-ES" dirty="0" err="1" smtClean="0"/>
              <a:t>verbs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40152" y="630932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Soraya</a:t>
            </a:r>
            <a:r>
              <a:rPr lang="en-GB" dirty="0" smtClean="0"/>
              <a:t> </a:t>
            </a:r>
            <a:r>
              <a:rPr lang="en-GB" dirty="0" err="1" smtClean="0"/>
              <a:t>García-Sánchez</a:t>
            </a:r>
            <a:r>
              <a:rPr lang="en-GB" dirty="0" smtClean="0"/>
              <a:t>, ULPGC </a:t>
            </a:r>
            <a:endParaRPr lang="en-GB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22837" t="36538" r="18269" b="7692"/>
          <a:stretch>
            <a:fillRect/>
          </a:stretch>
        </p:blipFill>
        <p:spPr bwMode="auto">
          <a:xfrm>
            <a:off x="251520" y="188640"/>
            <a:ext cx="3818606" cy="25202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 l="26923" t="12308" r="7692" b="4615"/>
          <a:stretch>
            <a:fillRect/>
          </a:stretch>
        </p:blipFill>
        <p:spPr bwMode="auto">
          <a:xfrm>
            <a:off x="251520" y="2780928"/>
            <a:ext cx="51125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 l="27300" t="13440" r="7076" b="16841"/>
          <a:stretch>
            <a:fillRect/>
          </a:stretch>
        </p:blipFill>
        <p:spPr bwMode="auto">
          <a:xfrm>
            <a:off x="4009669" y="1196752"/>
            <a:ext cx="513433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779912" y="332656"/>
            <a:ext cx="492525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1"/>
            <a:r>
              <a:rPr lang="es-ES" b="1" dirty="0" smtClean="0"/>
              <a:t>CREATIVIDAD: </a:t>
            </a:r>
            <a:r>
              <a:rPr lang="es-ES" b="1" dirty="0" err="1" smtClean="0"/>
              <a:t>Glossary</a:t>
            </a:r>
            <a:r>
              <a:rPr lang="es-ES" b="1" dirty="0" smtClean="0"/>
              <a:t> and </a:t>
            </a:r>
            <a:r>
              <a:rPr lang="es-ES" b="1" dirty="0" err="1" smtClean="0"/>
              <a:t>examples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6646"/>
            <a:ext cx="4690864" cy="1282154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es-ES" dirty="0" smtClean="0"/>
              <a:t>2. Tareas en grupo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132856"/>
            <a:ext cx="4464496" cy="3993307"/>
          </a:xfrm>
        </p:spPr>
        <p:txBody>
          <a:bodyPr/>
          <a:lstStyle/>
          <a:p>
            <a:r>
              <a:rPr lang="en-US" dirty="0" smtClean="0"/>
              <a:t>In-class </a:t>
            </a:r>
            <a:r>
              <a:rPr lang="en-US" b="1" dirty="0" smtClean="0"/>
              <a:t>oral presentation </a:t>
            </a:r>
            <a:r>
              <a:rPr lang="en-US" dirty="0" smtClean="0"/>
              <a:t>(PPT / </a:t>
            </a:r>
            <a:r>
              <a:rPr lang="en-US" dirty="0" err="1" smtClean="0"/>
              <a:t>Prezi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Video-recording</a:t>
            </a:r>
            <a:r>
              <a:rPr lang="en-US" dirty="0" smtClean="0"/>
              <a:t>, following </a:t>
            </a:r>
            <a:r>
              <a:rPr lang="en-US" b="1" dirty="0" smtClean="0"/>
              <a:t>a role-play </a:t>
            </a:r>
            <a:r>
              <a:rPr lang="en-US" dirty="0" smtClean="0"/>
              <a:t>situation with a problem to solve (</a:t>
            </a:r>
            <a:r>
              <a:rPr lang="en-US" dirty="0" smtClean="0">
                <a:solidFill>
                  <a:schemeClr val="tx2"/>
                </a:solidFill>
              </a:rPr>
              <a:t>YouTube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Soraya García-Sánchez, ULPGC </a:t>
            </a:r>
            <a:endParaRPr lang="en-GB"/>
          </a:p>
        </p:txBody>
      </p:sp>
      <p:graphicFrame>
        <p:nvGraphicFramePr>
          <p:cNvPr id="6" name="5 Diagrama"/>
          <p:cNvGraphicFramePr/>
          <p:nvPr/>
        </p:nvGraphicFramePr>
        <p:xfrm>
          <a:off x="4716016" y="1124744"/>
          <a:ext cx="4248472" cy="521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EC7FD0-FBD1-4CD7-9026-202F0D83F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ABEC7FD0-FBD1-4CD7-9026-202F0D83F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941BDC-F770-43DB-812E-8BE3A973C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64941BDC-F770-43DB-812E-8BE3A973C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6A8C6D-6B41-4976-B4FD-01ED7FDC1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graphicEl>
                                              <a:dgm id="{356A8C6D-6B41-4976-B4FD-01ED7FDC1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0D6939-2131-48F6-B486-82F3A91C9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graphicEl>
                                              <a:dgm id="{B10D6939-2131-48F6-B486-82F3A91C98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0F875D-4868-4DA3-8AEB-E093693B2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graphicEl>
                                              <a:dgm id="{AF0F875D-4868-4DA3-8AEB-E093693B2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Soraya García-Sánchez, ULPGC </a:t>
            </a:r>
            <a:endParaRPr lang="en-GB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22575" t="13120" r="3926" b="23980"/>
          <a:stretch>
            <a:fillRect/>
          </a:stretch>
        </p:blipFill>
        <p:spPr bwMode="auto">
          <a:xfrm>
            <a:off x="395536" y="260648"/>
            <a:ext cx="753916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34" y="1556792"/>
            <a:ext cx="7157594" cy="44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 l="24510" t="25490" r="4412" b="19608"/>
          <a:stretch>
            <a:fillRect/>
          </a:stretch>
        </p:blipFill>
        <p:spPr bwMode="auto">
          <a:xfrm>
            <a:off x="3995936" y="2564904"/>
            <a:ext cx="4693929" cy="280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4392488" cy="158417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 err="1" smtClean="0"/>
              <a:t>Feedback</a:t>
            </a:r>
            <a:r>
              <a:rPr lang="es-ES" dirty="0" smtClean="0"/>
              <a:t> democrático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924944"/>
            <a:ext cx="8229600" cy="2952328"/>
          </a:xfrm>
        </p:spPr>
        <p:txBody>
          <a:bodyPr/>
          <a:lstStyle/>
          <a:p>
            <a:r>
              <a:rPr lang="en-US" dirty="0" smtClean="0"/>
              <a:t>Videos y </a:t>
            </a:r>
            <a:r>
              <a:rPr lang="en-US" dirty="0" err="1" smtClean="0"/>
              <a:t>presentaciones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y </a:t>
            </a:r>
            <a:r>
              <a:rPr lang="en-US" dirty="0" err="1" smtClean="0"/>
              <a:t>recibir</a:t>
            </a:r>
            <a:r>
              <a:rPr lang="en-US" dirty="0" smtClean="0"/>
              <a:t> </a:t>
            </a:r>
            <a:r>
              <a:rPr lang="en-US" dirty="0" err="1" smtClean="0"/>
              <a:t>retroalimentación</a:t>
            </a:r>
            <a:r>
              <a:rPr lang="en-US" dirty="0" smtClean="0"/>
              <a:t> P2P a </a:t>
            </a:r>
            <a:r>
              <a:rPr lang="en-US" dirty="0" err="1" smtClean="0"/>
              <a:t>través</a:t>
            </a:r>
            <a:r>
              <a:rPr lang="en-US" dirty="0" smtClean="0"/>
              <a:t> de </a:t>
            </a:r>
            <a:r>
              <a:rPr lang="en-US" dirty="0" err="1" smtClean="0"/>
              <a:t>Moodle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chemeClr val="tx2"/>
                </a:solidFill>
              </a:rPr>
              <a:t>constructive feedback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err="1" smtClean="0"/>
              <a:t>Interés</a:t>
            </a:r>
            <a:r>
              <a:rPr lang="en-US" dirty="0" smtClean="0"/>
              <a:t> y </a:t>
            </a:r>
            <a:r>
              <a:rPr lang="en-US" dirty="0" err="1" smtClean="0"/>
              <a:t>motivación</a:t>
            </a:r>
            <a:r>
              <a:rPr lang="en-US" dirty="0" smtClean="0"/>
              <a:t> en </a:t>
            </a:r>
            <a:r>
              <a:rPr lang="en-US" dirty="0" err="1" smtClean="0"/>
              <a:t>comparar</a:t>
            </a:r>
            <a:r>
              <a:rPr lang="en-US" dirty="0" smtClean="0"/>
              <a:t> y </a:t>
            </a:r>
            <a:r>
              <a:rPr lang="en-US" dirty="0" err="1" smtClean="0"/>
              <a:t>sugerir</a:t>
            </a:r>
            <a:r>
              <a:rPr lang="en-US" dirty="0" smtClean="0"/>
              <a:t> </a:t>
            </a:r>
            <a:r>
              <a:rPr lang="en-US" dirty="0" err="1" smtClean="0"/>
              <a:t>comentarios</a:t>
            </a:r>
            <a:r>
              <a:rPr lang="en-US" dirty="0" smtClean="0"/>
              <a:t> entre </a:t>
            </a:r>
            <a:r>
              <a:rPr lang="en-US" dirty="0" err="1" smtClean="0"/>
              <a:t>iguales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chemeClr val="tx2"/>
                </a:solidFill>
              </a:rPr>
              <a:t>Democratic feedback</a:t>
            </a:r>
            <a:endParaRPr lang="es-ES" dirty="0" smtClean="0">
              <a:solidFill>
                <a:schemeClr val="tx2"/>
              </a:solidFill>
            </a:endParaRP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Soraya</a:t>
            </a:r>
            <a:r>
              <a:rPr lang="en-GB" dirty="0" smtClean="0"/>
              <a:t> </a:t>
            </a:r>
            <a:r>
              <a:rPr lang="en-GB" dirty="0" err="1" smtClean="0"/>
              <a:t>García-Sánchez</a:t>
            </a:r>
            <a:r>
              <a:rPr lang="en-GB" dirty="0" smtClean="0"/>
              <a:t>, ULPGC </a:t>
            </a:r>
            <a:endParaRPr lang="en-GB" dirty="0"/>
          </a:p>
        </p:txBody>
      </p:sp>
      <p:pic>
        <p:nvPicPr>
          <p:cNvPr id="21506" name="Picture 2" descr="http://ts2.mm.bing.net/th?id=HN.608004937947284829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5"/>
            <a:ext cx="3591399" cy="2298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836712"/>
            <a:ext cx="5688632" cy="5184576"/>
          </a:xfrm>
        </p:spPr>
        <p:txBody>
          <a:bodyPr/>
          <a:lstStyle/>
          <a:p>
            <a:pPr>
              <a:buNone/>
            </a:pPr>
            <a:r>
              <a:rPr lang="es-ES" sz="4100" dirty="0" smtClean="0"/>
              <a:t>La </a:t>
            </a:r>
            <a:r>
              <a:rPr lang="es-ES" sz="4100" dirty="0" smtClean="0">
                <a:solidFill>
                  <a:schemeClr val="tx2"/>
                </a:solidFill>
              </a:rPr>
              <a:t>sociedad</a:t>
            </a:r>
            <a:r>
              <a:rPr lang="es-ES" sz="4100" dirty="0" smtClean="0"/>
              <a:t> no sólo existe </a:t>
            </a:r>
            <a:r>
              <a:rPr lang="es-ES" sz="4100" dirty="0" smtClean="0">
                <a:solidFill>
                  <a:schemeClr val="tx2"/>
                </a:solidFill>
              </a:rPr>
              <a:t>por</a:t>
            </a:r>
            <a:r>
              <a:rPr lang="es-ES" sz="4100" dirty="0" smtClean="0"/>
              <a:t> la </a:t>
            </a:r>
            <a:r>
              <a:rPr lang="es-ES" sz="4100" dirty="0" smtClean="0">
                <a:solidFill>
                  <a:schemeClr val="tx2"/>
                </a:solidFill>
              </a:rPr>
              <a:t>comunicación</a:t>
            </a:r>
            <a:r>
              <a:rPr lang="es-ES" sz="4100" dirty="0" smtClean="0"/>
              <a:t> sino que </a:t>
            </a:r>
            <a:r>
              <a:rPr lang="es-ES" sz="4100" dirty="0" smtClean="0">
                <a:solidFill>
                  <a:schemeClr val="tx2"/>
                </a:solidFill>
              </a:rPr>
              <a:t>existe</a:t>
            </a:r>
            <a:r>
              <a:rPr lang="es-ES" sz="4100" dirty="0" smtClean="0"/>
              <a:t> </a:t>
            </a:r>
            <a:r>
              <a:rPr lang="es-ES" sz="4100" dirty="0" smtClean="0">
                <a:solidFill>
                  <a:schemeClr val="tx2"/>
                </a:solidFill>
              </a:rPr>
              <a:t>en</a:t>
            </a:r>
            <a:r>
              <a:rPr lang="es-ES" sz="4100" dirty="0" smtClean="0"/>
              <a:t> ella. De esta manera la comunicación es </a:t>
            </a:r>
            <a:r>
              <a:rPr lang="es-ES" sz="4100" dirty="0" smtClean="0">
                <a:solidFill>
                  <a:schemeClr val="tx2"/>
                </a:solidFill>
              </a:rPr>
              <a:t>dialéctica</a:t>
            </a:r>
            <a:r>
              <a:rPr lang="es-ES" sz="4100" dirty="0" smtClean="0"/>
              <a:t> y reconstruye la </a:t>
            </a:r>
            <a:r>
              <a:rPr lang="es-ES" sz="4100" dirty="0" smtClean="0">
                <a:solidFill>
                  <a:schemeClr val="tx2"/>
                </a:solidFill>
              </a:rPr>
              <a:t>experiencia</a:t>
            </a:r>
            <a:r>
              <a:rPr lang="es-ES" sz="4100" dirty="0" smtClean="0"/>
              <a:t>.</a:t>
            </a:r>
          </a:p>
          <a:p>
            <a:pPr algn="ctr">
              <a:buNone/>
            </a:pPr>
            <a:r>
              <a:rPr lang="es-ES" sz="2600" dirty="0" smtClean="0"/>
              <a:t>(John Dewey, 1859-1952)</a:t>
            </a:r>
          </a:p>
          <a:p>
            <a:pPr>
              <a:buNone/>
            </a:pPr>
            <a:r>
              <a:rPr lang="es-ES" sz="2000" dirty="0" smtClean="0"/>
              <a:t> </a:t>
            </a:r>
            <a:br>
              <a:rPr lang="es-ES" sz="2000" dirty="0" smtClean="0"/>
            </a:br>
            <a:endParaRPr lang="es-ES" sz="2000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Soraya García-Sánchez, ULPGC </a:t>
            </a:r>
            <a:endParaRPr lang="en-GB"/>
          </a:p>
        </p:txBody>
      </p:sp>
      <p:sp>
        <p:nvSpPr>
          <p:cNvPr id="51202" name="AutoShape 2" descr="Resultado de imagen de john dew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04" name="AutoShape 4" descr="Resultado de imagen de john dew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06" name="Picture 6" descr="http://dewey.pragmatism.org/dewe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6712" y="1484784"/>
            <a:ext cx="250166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Criterios de evaluación: Tarea 1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0623" t="29269" r="10623" b="7091"/>
          <a:stretch/>
        </p:blipFill>
        <p:spPr>
          <a:xfrm>
            <a:off x="352334" y="1988840"/>
            <a:ext cx="8237716" cy="3960440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Soraya García-Sánchez, ULPGC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03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Criterios de evaluación: Tarea 2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Soraya García-Sánchez, ULPGC </a:t>
            </a:r>
            <a:endParaRPr lang="en-GB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0623" t="13360" r="9728" b="21409"/>
          <a:stretch/>
        </p:blipFill>
        <p:spPr>
          <a:xfrm>
            <a:off x="117164" y="1841555"/>
            <a:ext cx="8909672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es-ES" sz="4300" dirty="0" smtClean="0"/>
              <a:t>Aprendizaje </a:t>
            </a:r>
            <a:r>
              <a:rPr lang="es-ES" sz="4300" dirty="0" smtClean="0">
                <a:solidFill>
                  <a:schemeClr val="tx2"/>
                </a:solidFill>
              </a:rPr>
              <a:t>Activo</a:t>
            </a:r>
            <a:r>
              <a:rPr lang="es-ES" sz="4300" dirty="0" smtClean="0"/>
              <a:t> = Lenguaje </a:t>
            </a:r>
            <a:r>
              <a:rPr lang="es-ES" sz="4300" dirty="0" smtClean="0">
                <a:solidFill>
                  <a:schemeClr val="tx2"/>
                </a:solidFill>
              </a:rPr>
              <a:t>Activo</a:t>
            </a:r>
            <a:endParaRPr lang="es-ES" sz="4300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248471"/>
          </a:xfrm>
        </p:spPr>
        <p:txBody>
          <a:bodyPr/>
          <a:lstStyle/>
          <a:p>
            <a:r>
              <a:rPr lang="en-US" dirty="0" smtClean="0"/>
              <a:t>ABT (TBL) </a:t>
            </a:r>
            <a:r>
              <a:rPr lang="en-US" dirty="0" err="1" smtClean="0"/>
              <a:t>planificado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parte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evaluación</a:t>
            </a:r>
            <a:r>
              <a:rPr lang="en-US" dirty="0" smtClean="0"/>
              <a:t> (in)</a:t>
            </a:r>
            <a:r>
              <a:rPr lang="en-US" dirty="0" err="1" smtClean="0"/>
              <a:t>formativa</a:t>
            </a:r>
            <a:r>
              <a:rPr lang="en-US" dirty="0" smtClean="0"/>
              <a:t> y </a:t>
            </a:r>
            <a:r>
              <a:rPr lang="en-US" dirty="0" err="1" smtClean="0"/>
              <a:t>sumativa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Proceso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/>
              <a:t>aprendizaje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tx2"/>
                </a:solidFill>
              </a:rPr>
              <a:t>consciente</a:t>
            </a:r>
            <a:r>
              <a:rPr lang="en-US" dirty="0" smtClean="0">
                <a:solidFill>
                  <a:schemeClr val="tx2"/>
                </a:solidFill>
              </a:rPr>
              <a:t> (AUTOEVALUACIÓN)</a:t>
            </a:r>
          </a:p>
          <a:p>
            <a:r>
              <a:rPr lang="en-US" dirty="0" smtClean="0"/>
              <a:t>Ss y Ts </a:t>
            </a:r>
            <a:r>
              <a:rPr lang="en-US" dirty="0" err="1" smtClean="0"/>
              <a:t>representan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tx2"/>
                </a:solidFill>
              </a:rPr>
              <a:t>comunidad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educativa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con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ubicuos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 </a:t>
            </a:r>
            <a:r>
              <a:rPr lang="en-US" sz="2800" dirty="0" smtClean="0">
                <a:solidFill>
                  <a:schemeClr val="tx2"/>
                </a:solidFill>
              </a:rPr>
              <a:t>21</a:t>
            </a:r>
            <a:r>
              <a:rPr lang="en-US" sz="2800" baseline="30000" dirty="0" smtClean="0">
                <a:solidFill>
                  <a:schemeClr val="tx2"/>
                </a:solidFill>
              </a:rPr>
              <a:t>st</a:t>
            </a:r>
            <a:r>
              <a:rPr lang="en-US" sz="2800" dirty="0" smtClean="0">
                <a:solidFill>
                  <a:schemeClr val="tx2"/>
                </a:solidFill>
              </a:rPr>
              <a:t> century skills </a:t>
            </a:r>
            <a:r>
              <a:rPr lang="en-US" sz="1400" dirty="0" smtClean="0"/>
              <a:t>(</a:t>
            </a:r>
            <a:r>
              <a:rPr lang="es-ES" sz="1400" dirty="0" smtClean="0"/>
              <a:t>Esther </a:t>
            </a:r>
            <a:r>
              <a:rPr lang="es-ES" sz="1400" dirty="0" err="1" smtClean="0"/>
              <a:t>Care</a:t>
            </a:r>
            <a:r>
              <a:rPr lang="es-ES" sz="1400" dirty="0" smtClean="0"/>
              <a:t>, Patrick Griffin-Un. Melbourne)</a:t>
            </a:r>
          </a:p>
          <a:p>
            <a:r>
              <a:rPr lang="en-US" sz="3000" b="1" dirty="0" err="1" smtClean="0"/>
              <a:t>Cuidadoso</a:t>
            </a:r>
            <a:r>
              <a:rPr lang="en-US" sz="3000" b="1" dirty="0" smtClean="0"/>
              <a:t> </a:t>
            </a:r>
            <a:r>
              <a:rPr lang="en-US" sz="3000" dirty="0" smtClean="0"/>
              <a:t>plan de </a:t>
            </a:r>
            <a:r>
              <a:rPr lang="en-US" sz="3000" dirty="0" err="1" smtClean="0">
                <a:solidFill>
                  <a:schemeClr val="tx2"/>
                </a:solidFill>
              </a:rPr>
              <a:t>instrucciones</a:t>
            </a:r>
            <a:r>
              <a:rPr lang="en-US" sz="3000" dirty="0" smtClean="0">
                <a:solidFill>
                  <a:schemeClr val="tx2"/>
                </a:solidFill>
              </a:rPr>
              <a:t>, </a:t>
            </a:r>
            <a:r>
              <a:rPr lang="en-US" sz="3000" dirty="0" err="1" smtClean="0">
                <a:solidFill>
                  <a:schemeClr val="tx2"/>
                </a:solidFill>
              </a:rPr>
              <a:t>herramientas</a:t>
            </a:r>
            <a:r>
              <a:rPr lang="en-US" sz="3000" dirty="0" smtClean="0">
                <a:solidFill>
                  <a:schemeClr val="tx2"/>
                </a:solidFill>
              </a:rPr>
              <a:t>, </a:t>
            </a:r>
            <a:r>
              <a:rPr lang="en-US" sz="3000" dirty="0" err="1" smtClean="0">
                <a:solidFill>
                  <a:schemeClr val="tx2"/>
                </a:solidFill>
              </a:rPr>
              <a:t>recursos</a:t>
            </a:r>
            <a:r>
              <a:rPr lang="en-US" sz="3000" dirty="0" smtClean="0">
                <a:solidFill>
                  <a:schemeClr val="tx2"/>
                </a:solidFill>
              </a:rPr>
              <a:t> y </a:t>
            </a:r>
            <a:r>
              <a:rPr lang="en-US" sz="3000" dirty="0" err="1" smtClean="0">
                <a:solidFill>
                  <a:schemeClr val="tx2"/>
                </a:solidFill>
              </a:rPr>
              <a:t>evaluación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/>
              <a:t>para</a:t>
            </a:r>
            <a:r>
              <a:rPr lang="en-US" sz="3000" dirty="0" smtClean="0"/>
              <a:t> </a:t>
            </a:r>
            <a:r>
              <a:rPr lang="en-US" sz="3000" dirty="0" err="1" smtClean="0"/>
              <a:t>cada</a:t>
            </a:r>
            <a:r>
              <a:rPr lang="en-US" sz="3000" dirty="0" smtClean="0"/>
              <a:t> </a:t>
            </a:r>
            <a:r>
              <a:rPr lang="en-US" sz="3000" dirty="0" err="1" smtClean="0"/>
              <a:t>tarea</a:t>
            </a:r>
            <a:r>
              <a:rPr lang="en-US" sz="3000" dirty="0" smtClean="0"/>
              <a:t> </a:t>
            </a:r>
          </a:p>
          <a:p>
            <a:pPr>
              <a:buNone/>
            </a:pPr>
            <a:endParaRPr lang="en-US" sz="3000" dirty="0" smtClean="0"/>
          </a:p>
          <a:p>
            <a:endParaRPr lang="es-ES" sz="3000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Soraya</a:t>
            </a:r>
            <a:r>
              <a:rPr lang="en-GB" dirty="0" smtClean="0"/>
              <a:t> </a:t>
            </a:r>
            <a:r>
              <a:rPr lang="en-GB" dirty="0" err="1" smtClean="0"/>
              <a:t>García-Sánchez</a:t>
            </a:r>
            <a:r>
              <a:rPr lang="en-GB" dirty="0" smtClean="0"/>
              <a:t>, ULPGC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50106"/>
          </a:xfrm>
        </p:spPr>
        <p:txBody>
          <a:bodyPr/>
          <a:lstStyle/>
          <a:p>
            <a:r>
              <a:rPr lang="es-ES" dirty="0" smtClean="0"/>
              <a:t>Competencias mejoradas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Creación</a:t>
            </a:r>
            <a:r>
              <a:rPr lang="en-US" dirty="0" smtClean="0"/>
              <a:t> de </a:t>
            </a:r>
            <a:r>
              <a:rPr lang="en-US" dirty="0" err="1" smtClean="0"/>
              <a:t>conocimiento</a:t>
            </a:r>
            <a:r>
              <a:rPr lang="en-US" dirty="0" smtClean="0"/>
              <a:t> y </a:t>
            </a:r>
            <a:r>
              <a:rPr lang="en-US" dirty="0" err="1" smtClean="0"/>
              <a:t>contexto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de </a:t>
            </a:r>
            <a:r>
              <a:rPr lang="en-US" dirty="0" err="1" smtClean="0"/>
              <a:t>discursos</a:t>
            </a:r>
            <a:r>
              <a:rPr lang="en-US" dirty="0" smtClean="0"/>
              <a:t> </a:t>
            </a:r>
            <a:r>
              <a:rPr lang="en-US" dirty="0" err="1" smtClean="0"/>
              <a:t>orales</a:t>
            </a:r>
            <a:r>
              <a:rPr lang="en-US" dirty="0" smtClean="0"/>
              <a:t> y </a:t>
            </a:r>
            <a:r>
              <a:rPr lang="en-US" dirty="0" err="1" smtClean="0"/>
              <a:t>herramientas</a:t>
            </a:r>
            <a:r>
              <a:rPr lang="en-US" dirty="0" smtClean="0"/>
              <a:t> TIC</a:t>
            </a:r>
            <a:endParaRPr lang="en-US" dirty="0"/>
          </a:p>
          <a:p>
            <a:r>
              <a:rPr lang="en-US" dirty="0" smtClean="0"/>
              <a:t>Un alto </a:t>
            </a:r>
            <a:r>
              <a:rPr lang="en-US" dirty="0" err="1" smtClean="0">
                <a:solidFill>
                  <a:schemeClr val="tx2"/>
                </a:solidFill>
              </a:rPr>
              <a:t>potencial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discursivo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para </a:t>
            </a:r>
            <a:r>
              <a:rPr lang="en-US" dirty="0" err="1" smtClean="0"/>
              <a:t>ss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ILE/IFE</a:t>
            </a:r>
            <a:r>
              <a:rPr lang="en-US" dirty="0"/>
              <a:t> </a:t>
            </a:r>
            <a:r>
              <a:rPr lang="en-US" dirty="0" smtClean="0"/>
              <a:t>(target </a:t>
            </a:r>
            <a:r>
              <a:rPr lang="en-US" dirty="0" smtClean="0">
                <a:solidFill>
                  <a:schemeClr val="tx2"/>
                </a:solidFill>
              </a:rPr>
              <a:t>language)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Actuación</a:t>
            </a:r>
            <a:r>
              <a:rPr lang="en-US" dirty="0" smtClean="0">
                <a:solidFill>
                  <a:schemeClr val="tx2"/>
                </a:solidFill>
              </a:rPr>
              <a:t> y </a:t>
            </a:r>
            <a:r>
              <a:rPr lang="en-US" dirty="0" err="1" smtClean="0">
                <a:solidFill>
                  <a:schemeClr val="tx2"/>
                </a:solidFill>
              </a:rPr>
              <a:t>comunicación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en L2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lenguaje</a:t>
            </a:r>
            <a:r>
              <a:rPr lang="en-US" dirty="0" smtClean="0"/>
              <a:t> real, </a:t>
            </a:r>
            <a:r>
              <a:rPr lang="en-US" dirty="0" err="1" smtClean="0"/>
              <a:t>profesional</a:t>
            </a:r>
            <a:r>
              <a:rPr lang="en-US" dirty="0" smtClean="0"/>
              <a:t> y </a:t>
            </a:r>
            <a:r>
              <a:rPr lang="en-US" dirty="0" err="1" smtClean="0"/>
              <a:t>contextualizado</a:t>
            </a:r>
            <a:endParaRPr lang="en-US" dirty="0" smtClean="0"/>
          </a:p>
          <a:p>
            <a:r>
              <a:rPr lang="en-US" dirty="0" err="1" smtClean="0">
                <a:solidFill>
                  <a:schemeClr val="tx2"/>
                </a:solidFill>
              </a:rPr>
              <a:t>Interacción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social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clase</a:t>
            </a:r>
            <a:r>
              <a:rPr lang="en-US" dirty="0" smtClean="0"/>
              <a:t> y </a:t>
            </a:r>
            <a:r>
              <a:rPr lang="en-US" dirty="0" err="1" smtClean="0"/>
              <a:t>fuera</a:t>
            </a:r>
            <a:r>
              <a:rPr lang="en-US" dirty="0" smtClean="0"/>
              <a:t> de </a:t>
            </a:r>
            <a:r>
              <a:rPr lang="en-US" dirty="0" err="1" smtClean="0"/>
              <a:t>clase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Soraya García-Sánchez, ULPGC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+ Resultados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4 años de innovación e investigación con estos grupos ILE/IFE en ULPGC: </a:t>
            </a:r>
          </a:p>
          <a:p>
            <a:pPr lvl="1" fontAlgn="auto">
              <a:spcAft>
                <a:spcPts val="0"/>
              </a:spcAft>
              <a:buNone/>
              <a:defRPr/>
            </a:pPr>
            <a:r>
              <a:rPr lang="es-ES" b="1" dirty="0" smtClean="0"/>
              <a:t>+ </a:t>
            </a:r>
            <a:r>
              <a:rPr lang="es-ES" b="1" dirty="0" err="1" smtClean="0"/>
              <a:t>Feedback</a:t>
            </a:r>
            <a:r>
              <a:rPr lang="es-ES" dirty="0" smtClean="0"/>
              <a:t>: </a:t>
            </a:r>
            <a:r>
              <a:rPr lang="es-ES" dirty="0" smtClean="0">
                <a:solidFill>
                  <a:schemeClr val="tx2"/>
                </a:solidFill>
              </a:rPr>
              <a:t>more </a:t>
            </a:r>
            <a:r>
              <a:rPr lang="es-ES" dirty="0" err="1" smtClean="0">
                <a:solidFill>
                  <a:schemeClr val="tx2"/>
                </a:solidFill>
              </a:rPr>
              <a:t>engaged</a:t>
            </a:r>
            <a:r>
              <a:rPr lang="es-ES" dirty="0" smtClean="0">
                <a:solidFill>
                  <a:schemeClr val="tx2"/>
                </a:solidFill>
              </a:rPr>
              <a:t> and </a:t>
            </a:r>
            <a:r>
              <a:rPr lang="es-ES" dirty="0" err="1" smtClean="0">
                <a:solidFill>
                  <a:schemeClr val="tx2"/>
                </a:solidFill>
              </a:rPr>
              <a:t>participatory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ss</a:t>
            </a:r>
            <a:endParaRPr lang="es-ES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TBL/ABT, cooperación, colaboración y creatividad = </a:t>
            </a:r>
            <a:r>
              <a:rPr lang="es-ES" i="1" dirty="0" smtClean="0"/>
              <a:t>Libertad</a:t>
            </a:r>
            <a:r>
              <a:rPr lang="es-ES" dirty="0" smtClean="0"/>
              <a:t> para construir el conocimiento: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chemeClr val="tx2"/>
                </a:solidFill>
              </a:rPr>
              <a:t>Qué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chemeClr val="tx2"/>
                </a:solidFill>
              </a:rPr>
              <a:t>Cómo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La competencia lingüística también mejora </a:t>
            </a:r>
            <a:endParaRPr lang="es-E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Soraya García-Sánchez, ULPGC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Conclusiones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484784"/>
            <a:ext cx="8147248" cy="4925144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Contexto ULE para ILE/IFE para desarrollar habilidades del siglo 21</a:t>
            </a:r>
            <a:endParaRPr lang="es-E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Tareas cooperativas/colaborativas, digitales y creativas = satisfactorias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Las competencias comunicativas de ILE/IFE se han medido digitalmente y presencialmente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Más interacción</a:t>
            </a:r>
            <a:r>
              <a:rPr lang="en-US" dirty="0" smtClean="0"/>
              <a:t>, </a:t>
            </a:r>
            <a:r>
              <a:rPr lang="en-US" dirty="0" err="1" smtClean="0"/>
              <a:t>comunicación</a:t>
            </a:r>
            <a:r>
              <a:rPr lang="en-US" dirty="0" smtClean="0"/>
              <a:t>, </a:t>
            </a:r>
            <a:r>
              <a:rPr lang="en-US" dirty="0" err="1" smtClean="0"/>
              <a:t>cooperación</a:t>
            </a:r>
            <a:r>
              <a:rPr lang="en-US" dirty="0" smtClean="0"/>
              <a:t>, </a:t>
            </a:r>
            <a:r>
              <a:rPr lang="en-US" dirty="0" err="1" smtClean="0"/>
              <a:t>colaboración</a:t>
            </a:r>
            <a:r>
              <a:rPr lang="en-US" dirty="0" smtClean="0"/>
              <a:t> y </a:t>
            </a:r>
            <a:r>
              <a:rPr lang="en-US" dirty="0" err="1" smtClean="0"/>
              <a:t>mejora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competencias</a:t>
            </a:r>
            <a:r>
              <a:rPr lang="en-US" dirty="0" smtClean="0"/>
              <a:t> </a:t>
            </a:r>
            <a:r>
              <a:rPr lang="en-US" dirty="0" err="1" smtClean="0"/>
              <a:t>linguísticas</a:t>
            </a:r>
            <a:r>
              <a:rPr lang="en-US" dirty="0" smtClean="0"/>
              <a:t>, </a:t>
            </a:r>
            <a:r>
              <a:rPr lang="en-US" dirty="0" err="1" smtClean="0"/>
              <a:t>sociales</a:t>
            </a:r>
            <a:r>
              <a:rPr lang="en-US" dirty="0" smtClean="0"/>
              <a:t>, </a:t>
            </a:r>
            <a:r>
              <a:rPr lang="en-US" dirty="0" err="1" smtClean="0"/>
              <a:t>digitales</a:t>
            </a:r>
            <a:r>
              <a:rPr lang="en-US" dirty="0" smtClean="0"/>
              <a:t>  en un </a:t>
            </a:r>
            <a:r>
              <a:rPr lang="en-US" dirty="0" err="1" smtClean="0"/>
              <a:t>entorno</a:t>
            </a:r>
            <a:r>
              <a:rPr lang="en-US" dirty="0" smtClean="0"/>
              <a:t> de </a:t>
            </a:r>
            <a:r>
              <a:rPr lang="en-US" dirty="0" err="1" smtClean="0"/>
              <a:t>aprendizaje</a:t>
            </a:r>
            <a:r>
              <a:rPr lang="en-US" dirty="0" smtClean="0"/>
              <a:t> </a:t>
            </a:r>
            <a:r>
              <a:rPr lang="en-US" dirty="0" err="1" smtClean="0"/>
              <a:t>ubicuo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ILE/IFE</a:t>
            </a:r>
            <a:endParaRPr lang="es-E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Contribución a 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LIFELONG LEARNING PHILOSOPHY of EHEA</a:t>
            </a:r>
          </a:p>
          <a:p>
            <a:endParaRPr lang="es-E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None/>
              <a:defRPr/>
            </a:pP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Soraya García-Sánchez, ULPGC </a:t>
            </a:r>
            <a:endParaRPr lang="en-GB"/>
          </a:p>
        </p:txBody>
      </p:sp>
      <p:pic>
        <p:nvPicPr>
          <p:cNvPr id="6" name="Picture 4" descr="http://www.science4us.com/_img/digitalNati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68" y="332656"/>
            <a:ext cx="8898332" cy="6336704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43808" y="1340768"/>
            <a:ext cx="5904656" cy="4176464"/>
          </a:xfrm>
        </p:spPr>
        <p:txBody>
          <a:bodyPr/>
          <a:lstStyle/>
          <a:p>
            <a:pPr>
              <a:buNone/>
            </a:pPr>
            <a:r>
              <a:rPr lang="es-ES" sz="4500" b="1" dirty="0" smtClean="0"/>
              <a:t>“El mayor problema en la </a:t>
            </a:r>
            <a:r>
              <a:rPr lang="es-ES" sz="4500" b="1" dirty="0" smtClean="0">
                <a:solidFill>
                  <a:schemeClr val="tx2"/>
                </a:solidFill>
              </a:rPr>
              <a:t>comunicación</a:t>
            </a:r>
            <a:r>
              <a:rPr lang="es-ES" sz="4500" b="1" dirty="0" smtClean="0"/>
              <a:t> es la </a:t>
            </a:r>
            <a:r>
              <a:rPr lang="es-ES" sz="4500" b="1" dirty="0" smtClean="0">
                <a:solidFill>
                  <a:schemeClr val="tx2"/>
                </a:solidFill>
              </a:rPr>
              <a:t>ilusión</a:t>
            </a:r>
            <a:r>
              <a:rPr lang="es-ES" sz="4500" b="1" dirty="0" smtClean="0"/>
              <a:t> de que se ha logrado”.</a:t>
            </a:r>
          </a:p>
          <a:p>
            <a:pPr>
              <a:buNone/>
            </a:pPr>
            <a:r>
              <a:rPr lang="es-ES" b="1" dirty="0" smtClean="0"/>
              <a:t>			</a:t>
            </a:r>
          </a:p>
          <a:p>
            <a:pPr>
              <a:buNone/>
            </a:pPr>
            <a:r>
              <a:rPr lang="es-ES" b="1" dirty="0" smtClean="0"/>
              <a:t>  </a:t>
            </a:r>
            <a:r>
              <a:rPr lang="es-ES" dirty="0" smtClean="0"/>
              <a:t>(</a:t>
            </a:r>
            <a:r>
              <a:rPr lang="es-ES" sz="3000" dirty="0" smtClean="0"/>
              <a:t>George Bernard Shaw, 1856-1950) 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Soraya García-Sánchez, ULPGC </a:t>
            </a:r>
            <a:endParaRPr lang="en-GB"/>
          </a:p>
        </p:txBody>
      </p:sp>
      <p:pic>
        <p:nvPicPr>
          <p:cNvPr id="54274" name="Picture 2" descr="http://s.frasesgo.com/images/frases/g/frase-el_unico_gran_problema_de_la_comunicacion_es_la_ilusion_de_q-george_bernard_shaw.jpg"/>
          <p:cNvPicPr>
            <a:picLocks noChangeAspect="1" noChangeArrowheads="1"/>
          </p:cNvPicPr>
          <p:nvPr/>
        </p:nvPicPr>
        <p:blipFill>
          <a:blip r:embed="rId2" cstate="print"/>
          <a:srcRect r="68354"/>
          <a:stretch>
            <a:fillRect/>
          </a:stretch>
        </p:blipFill>
        <p:spPr bwMode="auto">
          <a:xfrm>
            <a:off x="571500" y="1340768"/>
            <a:ext cx="2344316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Soraya García-Sánchez, ULPGC </a:t>
            </a:r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304256" cy="8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499992" y="2204864"/>
            <a:ext cx="4248472" cy="32624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  <a:p>
            <a:pPr algn="ctr" fontAlgn="auto">
              <a:spcAft>
                <a:spcPts val="0"/>
              </a:spcAft>
              <a:defRPr/>
            </a:pP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</a:rPr>
              <a:t>¿Alguna pregunta o comentario?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Mi correo:</a:t>
            </a:r>
          </a:p>
          <a:p>
            <a:pPr lvl="1" fontAlgn="auto">
              <a:spcAft>
                <a:spcPts val="0"/>
              </a:spcAft>
              <a:defRPr/>
            </a:pPr>
            <a:endParaRPr lang="es-E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Soraya García-Sánchez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s-ES" sz="22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soraya.garcia@ulpgc.es</a:t>
            </a:r>
            <a:r>
              <a:rPr lang="es-E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 fontAlgn="auto">
              <a:spcAft>
                <a:spcPts val="0"/>
              </a:spcAft>
              <a:defRPr/>
            </a:pPr>
            <a:endParaRPr lang="es-E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2226" name="Picture 2" descr="https://a.dilcdn.com/bl/wp-content/uploads/sites/8/2013/04/15-spanish-phrases-for-kids-graci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525" y="2204864"/>
            <a:ext cx="4149629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/>
          <a:lstStyle/>
          <a:p>
            <a:r>
              <a:rPr lang="es-ES" dirty="0" smtClean="0"/>
              <a:t>Referencias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184576"/>
          </a:xfrm>
        </p:spPr>
        <p:txBody>
          <a:bodyPr/>
          <a:lstStyle/>
          <a:p>
            <a:pPr>
              <a:buNone/>
            </a:pPr>
            <a:r>
              <a:rPr lang="en-US" sz="1400" dirty="0" err="1" smtClean="0"/>
              <a:t>Burbules</a:t>
            </a:r>
            <a:r>
              <a:rPr lang="en-US" sz="1400" dirty="0" smtClean="0"/>
              <a:t>, N. C. (2012). </a:t>
            </a:r>
            <a:r>
              <a:rPr lang="es-ES" sz="1400" dirty="0" smtClean="0"/>
              <a:t>El aprendizaje ubicuo y el futuro de la enseñanza. </a:t>
            </a:r>
            <a:r>
              <a:rPr lang="en-US" sz="1400" i="1" dirty="0" smtClean="0"/>
              <a:t>Encounters</a:t>
            </a:r>
            <a:r>
              <a:rPr lang="en-US" sz="1400" dirty="0" smtClean="0"/>
              <a:t> 13: 3-14. </a:t>
            </a:r>
            <a:endParaRPr lang="es-ES" sz="1400" dirty="0" smtClean="0"/>
          </a:p>
          <a:p>
            <a:pPr>
              <a:buNone/>
            </a:pPr>
            <a:r>
              <a:rPr lang="en-US" sz="1400" dirty="0" err="1" smtClean="0"/>
              <a:t>Fahim</a:t>
            </a:r>
            <a:r>
              <a:rPr lang="en-US" sz="1400" dirty="0" smtClean="0"/>
              <a:t>, M. (2015). Applying self-regulated strategy development model of instruction to teach writing skill: Effects on writing performance and writing motivation of EFL learners. </a:t>
            </a:r>
            <a:r>
              <a:rPr lang="en-US" sz="1400" i="1" dirty="0" smtClean="0"/>
              <a:t>International journal of research studies in education</a:t>
            </a:r>
            <a:r>
              <a:rPr lang="en-US" sz="1400" dirty="0" smtClean="0"/>
              <a:t> (2243-7703), 4 (2).</a:t>
            </a:r>
            <a:endParaRPr lang="es-ES" sz="1400" dirty="0" smtClean="0"/>
          </a:p>
          <a:p>
            <a:pPr>
              <a:buNone/>
            </a:pPr>
            <a:r>
              <a:rPr lang="en-US" sz="1400" dirty="0" err="1" smtClean="0"/>
              <a:t>García-Sánchez</a:t>
            </a:r>
            <a:r>
              <a:rPr lang="en-US" sz="1400" dirty="0" smtClean="0"/>
              <a:t>, S. (2014). Knowledge creation and digital collaboration in higher education. In </a:t>
            </a:r>
            <a:r>
              <a:rPr lang="en-US" sz="1400" i="1" dirty="0" smtClean="0"/>
              <a:t>Collaborative learning: Theory, strategies and educational benefits, </a:t>
            </a:r>
            <a:r>
              <a:rPr lang="en-US" sz="1400" dirty="0" smtClean="0"/>
              <a:t>ed. Stephen Rutherford, 1-14. New York: Nova Science Publishers.</a:t>
            </a:r>
            <a:endParaRPr lang="es-ES" sz="1400" dirty="0" smtClean="0"/>
          </a:p>
          <a:p>
            <a:pPr>
              <a:buNone/>
            </a:pPr>
            <a:r>
              <a:rPr lang="en-US" sz="1400" dirty="0" smtClean="0"/>
              <a:t>Griffin, P., </a:t>
            </a:r>
            <a:r>
              <a:rPr lang="en-US" sz="1400" dirty="0" err="1" smtClean="0"/>
              <a:t>McGaw</a:t>
            </a:r>
            <a:r>
              <a:rPr lang="en-US" sz="1400" dirty="0" smtClean="0"/>
              <a:t>, B., &amp; Care, E. (Eds.) (2012). </a:t>
            </a:r>
            <a:r>
              <a:rPr lang="en-US" sz="1400" i="1" dirty="0" smtClean="0"/>
              <a:t>Assessment and teaching of twenty-first century skills</a:t>
            </a:r>
            <a:r>
              <a:rPr lang="en-US" sz="1400" dirty="0" smtClean="0"/>
              <a:t>. Netherlands: Springer.</a:t>
            </a:r>
            <a:endParaRPr lang="es-ES" sz="1400" dirty="0" smtClean="0"/>
          </a:p>
          <a:p>
            <a:pPr>
              <a:buNone/>
            </a:pPr>
            <a:r>
              <a:rPr lang="en-US" sz="1400" dirty="0" err="1" smtClean="0"/>
              <a:t>Kalantzis</a:t>
            </a:r>
            <a:r>
              <a:rPr lang="en-US" sz="1400" dirty="0" smtClean="0"/>
              <a:t>, M., &amp; Cope, B. (2012). </a:t>
            </a:r>
            <a:r>
              <a:rPr lang="en-US" sz="1400" i="1" dirty="0" smtClean="0"/>
              <a:t>New learning: Elements of a science of education</a:t>
            </a:r>
            <a:r>
              <a:rPr lang="en-US" sz="1400" dirty="0" smtClean="0"/>
              <a:t>.</a:t>
            </a:r>
            <a:r>
              <a:rPr lang="en-US" sz="1400" i="1" dirty="0" smtClean="0"/>
              <a:t> Cambridge. </a:t>
            </a:r>
            <a:r>
              <a:rPr lang="en-US" sz="1400" dirty="0" smtClean="0"/>
              <a:t>Cambridge: CUP.</a:t>
            </a:r>
            <a:endParaRPr lang="es-ES" sz="1400" dirty="0" smtClean="0"/>
          </a:p>
          <a:p>
            <a:pPr>
              <a:buNone/>
            </a:pPr>
            <a:r>
              <a:rPr lang="en-US" sz="1400" dirty="0" smtClean="0"/>
              <a:t>Kim, C., &amp; </a:t>
            </a:r>
            <a:r>
              <a:rPr lang="en-US" sz="1400" dirty="0" err="1" smtClean="0"/>
              <a:t>Pekrun</a:t>
            </a:r>
            <a:r>
              <a:rPr lang="en-US" sz="1400" dirty="0" smtClean="0"/>
              <a:t>, R. (2014). Emotions and Motivation in Learning and Performance. </a:t>
            </a:r>
            <a:r>
              <a:rPr lang="en-US" sz="1400" i="1" dirty="0" smtClean="0"/>
              <a:t>Handbook of Research on Educational Communications and Technology</a:t>
            </a:r>
            <a:r>
              <a:rPr lang="en-US" sz="1400" dirty="0" smtClean="0"/>
              <a:t>. New York: Springer, 65-75.</a:t>
            </a:r>
            <a:endParaRPr lang="es-ES" sz="1400" dirty="0" smtClean="0"/>
          </a:p>
          <a:p>
            <a:pPr>
              <a:buNone/>
            </a:pPr>
            <a:r>
              <a:rPr lang="en-US" sz="1400" dirty="0" smtClean="0"/>
              <a:t>Liu, H. (2014). Assessing Language Anxiety in EFL Students with Varying Degrees of Motivation. </a:t>
            </a:r>
            <a:r>
              <a:rPr lang="en-US" sz="1400" i="1" dirty="0" smtClean="0"/>
              <a:t>Electronic journal of foreign language teaching</a:t>
            </a:r>
            <a:r>
              <a:rPr lang="en-US" sz="1400" dirty="0" smtClean="0"/>
              <a:t> (0219-9874), 11 (2), p. 285.</a:t>
            </a:r>
            <a:endParaRPr lang="es-ES" sz="1400" dirty="0" smtClean="0"/>
          </a:p>
          <a:p>
            <a:pPr>
              <a:buNone/>
            </a:pPr>
            <a:r>
              <a:rPr lang="en-US" sz="1400" dirty="0" err="1" smtClean="0"/>
              <a:t>McComas</a:t>
            </a:r>
            <a:r>
              <a:rPr lang="en-US" sz="1400" dirty="0" smtClean="0"/>
              <a:t>, W. F. (2014). 21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century skills. </a:t>
            </a:r>
            <a:r>
              <a:rPr lang="en-US" sz="1400" i="1" dirty="0" smtClean="0"/>
              <a:t>The Language of science education</a:t>
            </a:r>
            <a:r>
              <a:rPr lang="en-US" sz="1400" dirty="0" smtClean="0"/>
              <a:t>. Rotterdam: </a:t>
            </a:r>
            <a:r>
              <a:rPr lang="en-US" sz="1400" dirty="0" err="1" smtClean="0"/>
              <a:t>SensePublishers</a:t>
            </a:r>
            <a:r>
              <a:rPr lang="en-US" sz="1400" dirty="0" smtClean="0"/>
              <a:t>.</a:t>
            </a:r>
            <a:endParaRPr lang="es-ES" sz="1400" dirty="0" smtClean="0"/>
          </a:p>
          <a:p>
            <a:pPr>
              <a:buNone/>
            </a:pPr>
            <a:r>
              <a:rPr lang="en-US" sz="1400" dirty="0" smtClean="0"/>
              <a:t>Ogata, H., &amp; </a:t>
            </a:r>
            <a:r>
              <a:rPr lang="en-US" sz="1400" dirty="0" err="1" smtClean="0"/>
              <a:t>Uosaki</a:t>
            </a:r>
            <a:r>
              <a:rPr lang="en-US" sz="1400" dirty="0" smtClean="0"/>
              <a:t>, N. (2012). A New Trend of Mobile and Ubiquitous Learning Research: Towards Enhancing Ubiquitous Learning Experiences. </a:t>
            </a:r>
            <a:r>
              <a:rPr lang="en-US" sz="1400" i="1" dirty="0" smtClean="0"/>
              <a:t>International Journal of Mobile Learning and </a:t>
            </a:r>
            <a:r>
              <a:rPr lang="en-US" sz="1400" i="1" dirty="0" err="1" smtClean="0"/>
              <a:t>Organisation</a:t>
            </a:r>
            <a:r>
              <a:rPr lang="en-US" sz="1400" dirty="0" smtClean="0"/>
              <a:t> 6 (1): 64-78. </a:t>
            </a:r>
            <a:endParaRPr lang="es-ES" sz="1400" dirty="0" smtClean="0"/>
          </a:p>
          <a:p>
            <a:pPr>
              <a:buNone/>
            </a:pPr>
            <a:r>
              <a:rPr lang="en-US" sz="1400" dirty="0" err="1" smtClean="0"/>
              <a:t>Psotka</a:t>
            </a:r>
            <a:r>
              <a:rPr lang="en-US" sz="1400" dirty="0" smtClean="0"/>
              <a:t>, J. (2012). Interactive learning environments. In</a:t>
            </a:r>
            <a:r>
              <a:rPr lang="en-US" sz="1400" i="1" dirty="0" smtClean="0"/>
              <a:t> Encyclopedia of the sciences of learning, </a:t>
            </a:r>
            <a:r>
              <a:rPr lang="en-US" sz="1400" dirty="0" smtClean="0"/>
              <a:t>ed. Norbert </a:t>
            </a:r>
            <a:r>
              <a:rPr lang="en-US" sz="1400" dirty="0" err="1" smtClean="0"/>
              <a:t>Seel</a:t>
            </a:r>
            <a:r>
              <a:rPr lang="en-US" sz="1400" dirty="0" smtClean="0"/>
              <a:t>, 1604-1.606. </a:t>
            </a:r>
            <a:r>
              <a:rPr lang="en-US" sz="1400" dirty="0" err="1" smtClean="0"/>
              <a:t>Verlag</a:t>
            </a:r>
            <a:r>
              <a:rPr lang="en-US" sz="1400" dirty="0" smtClean="0"/>
              <a:t> Berlin Heidelberg: Springer.</a:t>
            </a:r>
            <a:endParaRPr lang="es-ES" sz="1400" dirty="0" smtClean="0"/>
          </a:p>
          <a:p>
            <a:pPr>
              <a:buNone/>
            </a:pPr>
            <a:r>
              <a:rPr lang="en-US" sz="1400" dirty="0" smtClean="0"/>
              <a:t>Sears, David A. and </a:t>
            </a:r>
            <a:r>
              <a:rPr lang="en-US" sz="1400" dirty="0" err="1" smtClean="0"/>
              <a:t>Hui</a:t>
            </a:r>
            <a:r>
              <a:rPr lang="en-US" sz="1400" dirty="0" smtClean="0"/>
              <a:t>-</a:t>
            </a:r>
            <a:r>
              <a:rPr lang="en-US" sz="1400" dirty="0" err="1" smtClean="0"/>
              <a:t>Hua</a:t>
            </a:r>
            <a:r>
              <a:rPr lang="en-US" sz="1400" dirty="0" smtClean="0"/>
              <a:t> </a:t>
            </a:r>
            <a:r>
              <a:rPr lang="en-US" sz="1400" dirty="0" err="1" smtClean="0"/>
              <a:t>Pai</a:t>
            </a:r>
            <a:r>
              <a:rPr lang="en-US" sz="1400" dirty="0" smtClean="0"/>
              <a:t>. (2013). Effects of cooperative versus individual study on learning and motivation after reward-removal. </a:t>
            </a:r>
            <a:r>
              <a:rPr lang="en-US" sz="1400" i="1" dirty="0" smtClean="0"/>
              <a:t>The journal of experimental education</a:t>
            </a:r>
            <a:r>
              <a:rPr lang="en-US" sz="1400" dirty="0" smtClean="0"/>
              <a:t> 80: 246-262.</a:t>
            </a:r>
            <a:endParaRPr lang="es-ES" sz="1400" dirty="0" smtClean="0"/>
          </a:p>
          <a:p>
            <a:endParaRPr lang="es-ES" sz="1000" dirty="0" smtClean="0"/>
          </a:p>
          <a:p>
            <a:endParaRPr lang="es-ES" sz="1000" dirty="0" smtClean="0"/>
          </a:p>
          <a:p>
            <a:endParaRPr lang="es-ES" sz="12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Soraya García-Sánchez, ULPGC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>
          <a:xfrm>
            <a:off x="684213" y="631825"/>
            <a:ext cx="4248150" cy="1281113"/>
          </a:xfrm>
        </p:spPr>
        <p:txBody>
          <a:bodyPr/>
          <a:lstStyle/>
          <a:p>
            <a:pPr algn="l"/>
            <a:r>
              <a:rPr lang="en-GB" sz="4600" dirty="0" smtClean="0">
                <a:solidFill>
                  <a:srgbClr val="FF0000"/>
                </a:solidFill>
              </a:rPr>
              <a:t>OBJETIVOS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348880"/>
            <a:ext cx="8218488" cy="396044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4000" dirty="0"/>
              <a:t>Experiencias y reflexiones </a:t>
            </a:r>
            <a:r>
              <a:rPr lang="es-ES" sz="4000" dirty="0" smtClean="0"/>
              <a:t>sobre  </a:t>
            </a:r>
            <a:r>
              <a:rPr lang="es-ES" sz="4000" dirty="0" smtClean="0">
                <a:solidFill>
                  <a:schemeClr val="tx2"/>
                </a:solidFill>
              </a:rPr>
              <a:t>3</a:t>
            </a:r>
            <a:r>
              <a:rPr lang="es-ES" sz="4000" dirty="0" smtClean="0">
                <a:solidFill>
                  <a:schemeClr val="accent1"/>
                </a:solidFill>
              </a:rPr>
              <a:t> </a:t>
            </a:r>
            <a:r>
              <a:rPr lang="es-ES" sz="4000" dirty="0">
                <a:solidFill>
                  <a:schemeClr val="tx2"/>
                </a:solidFill>
              </a:rPr>
              <a:t>habilidades</a:t>
            </a:r>
            <a:r>
              <a:rPr lang="es-ES" sz="4000" dirty="0">
                <a:solidFill>
                  <a:schemeClr val="accent1"/>
                </a:solidFill>
              </a:rPr>
              <a:t> </a:t>
            </a:r>
            <a:r>
              <a:rPr lang="es-ES" sz="4000" dirty="0"/>
              <a:t>necesarias </a:t>
            </a:r>
            <a:r>
              <a:rPr lang="es-ES" sz="4000" dirty="0" smtClean="0"/>
              <a:t>en el estudiante </a:t>
            </a:r>
            <a:r>
              <a:rPr lang="es-ES" sz="4000" dirty="0"/>
              <a:t>del siglo 21 </a:t>
            </a:r>
            <a:r>
              <a:rPr lang="es-ES" sz="4000" dirty="0" smtClean="0"/>
              <a:t>en un ambiente de aprendizaje ubicuo (</a:t>
            </a:r>
            <a:r>
              <a:rPr lang="en-US" sz="4000" dirty="0" smtClean="0"/>
              <a:t>ULE)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4000" dirty="0" smtClean="0">
                <a:solidFill>
                  <a:schemeClr val="tx2"/>
                </a:solidFill>
              </a:rPr>
              <a:t>Asignaturas de inglés en contextos generales (ILE) / específicos (IFE): Inglés Aplicado a Trabajo Social y Competencias Comunicativas en inglés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err="1" smtClean="0"/>
              <a:t>Competencia</a:t>
            </a:r>
            <a:r>
              <a:rPr lang="en-US" sz="3600" dirty="0" smtClean="0"/>
              <a:t> </a:t>
            </a:r>
            <a:r>
              <a:rPr lang="en-US" sz="3600" dirty="0" err="1" smtClean="0"/>
              <a:t>comunicativa</a:t>
            </a:r>
            <a:r>
              <a:rPr lang="en-US" sz="3600" dirty="0" smtClean="0"/>
              <a:t> en ILE/IFE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err="1" smtClean="0"/>
              <a:t>Cooperación</a:t>
            </a:r>
            <a:r>
              <a:rPr lang="en-US" sz="3600" dirty="0" smtClean="0"/>
              <a:t> ( + </a:t>
            </a:r>
            <a:r>
              <a:rPr lang="en-US" sz="3600" dirty="0" err="1" smtClean="0"/>
              <a:t>colaboración</a:t>
            </a:r>
            <a:r>
              <a:rPr lang="en-US" sz="3600" dirty="0" smtClean="0"/>
              <a:t>)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err="1" smtClean="0"/>
              <a:t>Competencia</a:t>
            </a:r>
            <a:r>
              <a:rPr lang="en-US" sz="3600" dirty="0" smtClean="0"/>
              <a:t> digital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Soraya García-Sánchez, ULPGC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2880320" cy="220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248472"/>
          </a:xfrm>
        </p:spPr>
        <p:txBody>
          <a:bodyPr/>
          <a:lstStyle/>
          <a:p>
            <a:r>
              <a:rPr lang="es-ES" sz="2700" dirty="0" smtClean="0"/>
              <a:t>Ambiente de </a:t>
            </a:r>
            <a:r>
              <a:rPr lang="es-ES" sz="2700" dirty="0" smtClean="0">
                <a:solidFill>
                  <a:schemeClr val="tx2"/>
                </a:solidFill>
              </a:rPr>
              <a:t>aprendizaje ubicuo </a:t>
            </a:r>
            <a:r>
              <a:rPr lang="es-ES" sz="2700" dirty="0" smtClean="0"/>
              <a:t>(</a:t>
            </a:r>
            <a:r>
              <a:rPr lang="es-ES" sz="2700" dirty="0" err="1" smtClean="0"/>
              <a:t>ubiquitous</a:t>
            </a:r>
            <a:r>
              <a:rPr lang="es-ES" sz="2700" dirty="0" smtClean="0"/>
              <a:t> </a:t>
            </a:r>
            <a:r>
              <a:rPr lang="es-ES" sz="2700" dirty="0" err="1" smtClean="0"/>
              <a:t>learning</a:t>
            </a:r>
            <a:r>
              <a:rPr lang="es-ES" sz="2700" dirty="0" smtClean="0"/>
              <a:t> </a:t>
            </a:r>
            <a:r>
              <a:rPr lang="es-ES" sz="2700" dirty="0" err="1" smtClean="0"/>
              <a:t>environment</a:t>
            </a:r>
            <a:r>
              <a:rPr lang="es-ES" sz="2700" dirty="0" smtClean="0"/>
              <a:t>–ULE) </a:t>
            </a:r>
          </a:p>
          <a:p>
            <a:r>
              <a:rPr lang="es-ES" sz="2700" dirty="0" smtClean="0">
                <a:solidFill>
                  <a:schemeClr val="tx2"/>
                </a:solidFill>
              </a:rPr>
              <a:t>Diseño de tareas (competencias)</a:t>
            </a:r>
            <a:r>
              <a:rPr lang="es-ES" sz="2700" dirty="0" smtClean="0"/>
              <a:t> para aprendizaje autónomo y cooperativo dentro y fuera del aula. Todo ello, se apoyará de la adecuada aplicación de herramientas digitales. </a:t>
            </a:r>
          </a:p>
          <a:p>
            <a:r>
              <a:rPr lang="es-ES" sz="2600" dirty="0" smtClean="0"/>
              <a:t>¿Podría esta mejora educativa </a:t>
            </a:r>
            <a:r>
              <a:rPr lang="es-ES" sz="2600" dirty="0" smtClean="0">
                <a:solidFill>
                  <a:schemeClr val="tx2"/>
                </a:solidFill>
              </a:rPr>
              <a:t>aplicarse a otros contextos</a:t>
            </a:r>
            <a:r>
              <a:rPr lang="es-ES" sz="2600" dirty="0" smtClean="0"/>
              <a:t> profesionales entre los estudiantes de Educación Superior?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Soraya</a:t>
            </a:r>
            <a:r>
              <a:rPr lang="en-GB" dirty="0" smtClean="0"/>
              <a:t> </a:t>
            </a:r>
            <a:r>
              <a:rPr lang="en-GB" dirty="0" err="1" smtClean="0"/>
              <a:t>García-Sánchez</a:t>
            </a:r>
            <a:r>
              <a:rPr lang="en-GB" dirty="0" smtClean="0"/>
              <a:t>, ULPGC </a:t>
            </a:r>
            <a:endParaRPr lang="en-GB" dirty="0"/>
          </a:p>
        </p:txBody>
      </p:sp>
      <p:sp>
        <p:nvSpPr>
          <p:cNvPr id="5" name="4 Rectángulo"/>
          <p:cNvSpPr/>
          <p:nvPr/>
        </p:nvSpPr>
        <p:spPr>
          <a:xfrm>
            <a:off x="1187624" y="404664"/>
            <a:ext cx="6768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5400" dirty="0" smtClean="0">
                <a:solidFill>
                  <a:schemeClr val="tx2"/>
                </a:solidFill>
              </a:rPr>
              <a:t>Práctica pedagógica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sz="4800" dirty="0" smtClean="0"/>
              <a:t>Contenidos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3960440"/>
          </a:xfrm>
        </p:spPr>
        <p:txBody>
          <a:bodyPr>
            <a:normAutofit fontScale="92500" lnSpcReduction="10000"/>
          </a:bodyPr>
          <a:lstStyle/>
          <a:p>
            <a:r>
              <a:rPr lang="es-ES" sz="3800" dirty="0" smtClean="0"/>
              <a:t>1.Aprendizaje ubicuo + habilidades comunicativas en ILE/IFE</a:t>
            </a:r>
          </a:p>
          <a:p>
            <a:r>
              <a:rPr lang="es-ES" sz="3800" dirty="0" smtClean="0"/>
              <a:t>2. Siglo 21+ Educación superior+ Tecnología </a:t>
            </a:r>
          </a:p>
          <a:p>
            <a:r>
              <a:rPr lang="es-ES" sz="3800" dirty="0" smtClean="0"/>
              <a:t>3. Un aprendizaje basado en tareas ABT (TBL): en clase + digital</a:t>
            </a:r>
          </a:p>
          <a:p>
            <a:r>
              <a:rPr lang="es-ES" sz="3800" dirty="0" smtClean="0"/>
              <a:t>4. Evaluación, competencias y resultados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Soraya García-Sánchez, ULPGC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r>
              <a:rPr lang="es-ES" dirty="0" smtClean="0"/>
              <a:t>Escenario en ULPGC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20"/>
          </a:xfrm>
        </p:spPr>
        <p:txBody>
          <a:bodyPr/>
          <a:lstStyle/>
          <a:p>
            <a:r>
              <a:rPr lang="en-US" sz="2400" dirty="0" err="1" smtClean="0"/>
              <a:t>Varias</a:t>
            </a:r>
            <a:r>
              <a:rPr lang="en-US" sz="2400" dirty="0" smtClean="0"/>
              <a:t> </a:t>
            </a:r>
            <a:r>
              <a:rPr lang="en-US" sz="2400" dirty="0" err="1" smtClean="0"/>
              <a:t>asignaturas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obligatorias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de ILE/ IFE (B1-B1+):</a:t>
            </a:r>
          </a:p>
          <a:p>
            <a:pPr lvl="1"/>
            <a:r>
              <a:rPr lang="en-US" sz="2000" dirty="0" err="1" smtClean="0"/>
              <a:t>Inglés</a:t>
            </a:r>
            <a:r>
              <a:rPr lang="en-US" sz="2000" dirty="0" smtClean="0"/>
              <a:t> </a:t>
            </a:r>
            <a:r>
              <a:rPr lang="en-US" sz="2000" dirty="0" err="1" smtClean="0"/>
              <a:t>Aplicado</a:t>
            </a:r>
            <a:r>
              <a:rPr lang="en-US" sz="2000" dirty="0" smtClean="0"/>
              <a:t> a </a:t>
            </a:r>
            <a:r>
              <a:rPr lang="en-US" sz="2000" dirty="0" err="1" smtClean="0"/>
              <a:t>Trabajo</a:t>
            </a:r>
            <a:r>
              <a:rPr lang="en-US" sz="2000" dirty="0" smtClean="0"/>
              <a:t> Social  (</a:t>
            </a:r>
            <a:r>
              <a:rPr lang="en-US" sz="2000" dirty="0" err="1" smtClean="0"/>
              <a:t>Grado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Trabajo</a:t>
            </a:r>
            <a:r>
              <a:rPr lang="en-US" sz="2000" dirty="0" smtClean="0"/>
              <a:t> Social) </a:t>
            </a:r>
          </a:p>
          <a:p>
            <a:pPr lvl="1"/>
            <a:r>
              <a:rPr lang="en-US" sz="2000" dirty="0" err="1" smtClean="0"/>
              <a:t>Competencias</a:t>
            </a:r>
            <a:r>
              <a:rPr lang="en-US" sz="2000" dirty="0" smtClean="0"/>
              <a:t> </a:t>
            </a:r>
            <a:r>
              <a:rPr lang="en-US" sz="2000" dirty="0" err="1" smtClean="0"/>
              <a:t>Comunicativas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inglés</a:t>
            </a:r>
            <a:r>
              <a:rPr lang="en-US" sz="2000" dirty="0" smtClean="0"/>
              <a:t> (</a:t>
            </a:r>
            <a:r>
              <a:rPr lang="en-US" sz="2000" dirty="0" err="1" smtClean="0"/>
              <a:t>Grado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Ingeniería</a:t>
            </a:r>
            <a:r>
              <a:rPr lang="en-US" sz="2000" dirty="0" smtClean="0"/>
              <a:t> de </a:t>
            </a:r>
            <a:r>
              <a:rPr lang="en-US" sz="2000" dirty="0" err="1" smtClean="0"/>
              <a:t>Telecomunicaciones</a:t>
            </a:r>
            <a:r>
              <a:rPr lang="en-US" sz="2000" dirty="0" smtClean="0"/>
              <a:t>)</a:t>
            </a:r>
          </a:p>
          <a:p>
            <a:r>
              <a:rPr lang="en-US" sz="2400" i="1" dirty="0" err="1" smtClean="0"/>
              <a:t>Cursos</a:t>
            </a:r>
            <a:r>
              <a:rPr lang="en-US" sz="2400" i="1" dirty="0" smtClean="0"/>
              <a:t> ILE/IFE </a:t>
            </a:r>
            <a:r>
              <a:rPr lang="en-US" sz="2400" dirty="0" smtClean="0"/>
              <a:t>se </a:t>
            </a:r>
            <a:r>
              <a:rPr lang="en-US" sz="2400" dirty="0" err="1" smtClean="0"/>
              <a:t>diseñan</a:t>
            </a:r>
            <a:r>
              <a:rPr lang="en-US" sz="2400" dirty="0" smtClean="0"/>
              <a:t> </a:t>
            </a:r>
            <a:r>
              <a:rPr lang="en-US" sz="2400" dirty="0" err="1" smtClean="0"/>
              <a:t>siguiendo</a:t>
            </a:r>
            <a:r>
              <a:rPr lang="en-US" sz="2400" dirty="0" smtClean="0"/>
              <a:t>: </a:t>
            </a:r>
          </a:p>
          <a:p>
            <a:pPr lvl="1"/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metodología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heurística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los </a:t>
            </a:r>
            <a:r>
              <a:rPr lang="en-US" sz="2000" dirty="0" err="1" smtClean="0"/>
              <a:t>ss</a:t>
            </a:r>
            <a:r>
              <a:rPr lang="en-US" sz="2000" dirty="0" smtClean="0"/>
              <a:t> </a:t>
            </a:r>
            <a:r>
              <a:rPr lang="en-US" sz="2000" dirty="0" err="1" smtClean="0"/>
              <a:t>descubran</a:t>
            </a:r>
            <a:r>
              <a:rPr lang="en-US" sz="2000" dirty="0" smtClean="0"/>
              <a:t> y </a:t>
            </a:r>
            <a:r>
              <a:rPr lang="en-US" sz="2000" dirty="0" err="1" smtClean="0"/>
              <a:t>experimenten</a:t>
            </a:r>
            <a:r>
              <a:rPr lang="en-US" sz="2000" dirty="0" smtClean="0"/>
              <a:t> con el </a:t>
            </a:r>
            <a:r>
              <a:rPr lang="en-US" sz="2000" dirty="0" err="1" smtClean="0"/>
              <a:t>aprendizaje</a:t>
            </a:r>
            <a:r>
              <a:rPr lang="en-US" sz="2000" dirty="0" smtClean="0"/>
              <a:t> </a:t>
            </a:r>
            <a:r>
              <a:rPr lang="en-US" sz="2000" dirty="0" err="1" smtClean="0"/>
              <a:t>participativo</a:t>
            </a:r>
            <a:r>
              <a:rPr lang="en-US" sz="2000" dirty="0" smtClean="0"/>
              <a:t> en </a:t>
            </a:r>
            <a:r>
              <a:rPr lang="en-US" sz="2000" dirty="0" err="1" smtClean="0"/>
              <a:t>clase</a:t>
            </a:r>
            <a:r>
              <a:rPr lang="en-US" sz="2000" dirty="0" smtClean="0"/>
              <a:t> y en </a:t>
            </a:r>
            <a:r>
              <a:rPr lang="en-US" sz="2000" dirty="0" err="1" smtClean="0"/>
              <a:t>línea</a:t>
            </a:r>
            <a:endParaRPr lang="en-US" sz="2000" dirty="0" smtClean="0"/>
          </a:p>
          <a:p>
            <a:pPr lvl="1"/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aprendizaje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basado</a:t>
            </a:r>
            <a:r>
              <a:rPr lang="en-US" sz="2000" dirty="0" smtClean="0">
                <a:solidFill>
                  <a:schemeClr val="tx2"/>
                </a:solidFill>
              </a:rPr>
              <a:t> en </a:t>
            </a:r>
            <a:r>
              <a:rPr lang="en-US" sz="2000" dirty="0" err="1" smtClean="0">
                <a:solidFill>
                  <a:schemeClr val="tx2"/>
                </a:solidFill>
              </a:rPr>
              <a:t>tareas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/>
              <a:t>prestando</a:t>
            </a:r>
            <a:r>
              <a:rPr lang="en-US" sz="2000" dirty="0" smtClean="0"/>
              <a:t> </a:t>
            </a:r>
            <a:r>
              <a:rPr lang="en-US" sz="2000" dirty="0" err="1" smtClean="0"/>
              <a:t>atención</a:t>
            </a:r>
            <a:r>
              <a:rPr lang="en-US" sz="2000" dirty="0" smtClean="0"/>
              <a:t> al </a:t>
            </a:r>
            <a:r>
              <a:rPr lang="en-US" sz="2000" dirty="0" err="1" smtClean="0"/>
              <a:t>contenido</a:t>
            </a:r>
            <a:r>
              <a:rPr lang="en-US" sz="2000" dirty="0" smtClean="0"/>
              <a:t>,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competencias</a:t>
            </a:r>
            <a:r>
              <a:rPr lang="en-US" sz="2000" dirty="0" smtClean="0"/>
              <a:t> </a:t>
            </a:r>
            <a:r>
              <a:rPr lang="en-US" sz="2000" dirty="0" err="1" smtClean="0"/>
              <a:t>digitales</a:t>
            </a:r>
            <a:r>
              <a:rPr lang="en-US" sz="2000" dirty="0" smtClean="0"/>
              <a:t> y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habilidades</a:t>
            </a:r>
            <a:r>
              <a:rPr lang="en-US" sz="2000" dirty="0" smtClean="0"/>
              <a:t> </a:t>
            </a:r>
            <a:r>
              <a:rPr lang="en-US" sz="2000" dirty="0" err="1" smtClean="0"/>
              <a:t>comunicativas</a:t>
            </a:r>
            <a:r>
              <a:rPr lang="en-US" sz="2000" dirty="0" smtClean="0"/>
              <a:t> en </a:t>
            </a:r>
            <a:r>
              <a:rPr lang="en-US" sz="2000" dirty="0" err="1" smtClean="0"/>
              <a:t>lengua</a:t>
            </a:r>
            <a:r>
              <a:rPr lang="en-US" sz="2000" dirty="0" smtClean="0"/>
              <a:t> </a:t>
            </a:r>
            <a:r>
              <a:rPr lang="en-US" sz="2000" dirty="0" err="1" smtClean="0"/>
              <a:t>inglesa</a:t>
            </a:r>
            <a:r>
              <a:rPr lang="en-US" sz="2000" dirty="0" smtClean="0"/>
              <a:t> (Performing skills)</a:t>
            </a:r>
          </a:p>
          <a:p>
            <a:r>
              <a:rPr lang="en-US" sz="2400" dirty="0" err="1" smtClean="0"/>
              <a:t>Participantes</a:t>
            </a:r>
            <a:r>
              <a:rPr lang="en-US" sz="2400" dirty="0" smtClean="0"/>
              <a:t> ILE / IFE de </a:t>
            </a:r>
            <a:r>
              <a:rPr lang="en-US" sz="2400" dirty="0" err="1" smtClean="0">
                <a:solidFill>
                  <a:schemeClr val="tx2"/>
                </a:solidFill>
              </a:rPr>
              <a:t>varias</a:t>
            </a:r>
            <a:r>
              <a:rPr lang="en-US" sz="2400" dirty="0" smtClean="0">
                <a:solidFill>
                  <a:schemeClr val="tx2"/>
                </a:solidFill>
              </a:rPr>
              <a:t> activities </a:t>
            </a:r>
            <a:r>
              <a:rPr lang="en-US" sz="2400" dirty="0" err="1" smtClean="0">
                <a:solidFill>
                  <a:schemeClr val="tx2"/>
                </a:solidFill>
              </a:rPr>
              <a:t>ubicuas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/>
              <a:t>bajo</a:t>
            </a:r>
            <a:r>
              <a:rPr lang="en-US" sz="2400" dirty="0" smtClean="0"/>
              <a:t> </a:t>
            </a:r>
            <a:r>
              <a:rPr lang="en-US" sz="2400" dirty="0" err="1" smtClean="0"/>
              <a:t>estragias</a:t>
            </a:r>
            <a:r>
              <a:rPr lang="en-US" sz="2400" dirty="0" smtClean="0"/>
              <a:t> de </a:t>
            </a:r>
            <a:r>
              <a:rPr lang="en-US" sz="2400" dirty="0" err="1" smtClean="0"/>
              <a:t>aprendizaje</a:t>
            </a:r>
            <a:r>
              <a:rPr lang="en-US" sz="2400" dirty="0" smtClean="0"/>
              <a:t> </a:t>
            </a:r>
            <a:r>
              <a:rPr lang="en-US" sz="2400" dirty="0" err="1" smtClean="0"/>
              <a:t>autónomo</a:t>
            </a:r>
            <a:r>
              <a:rPr lang="en-US" sz="2400" dirty="0" smtClean="0"/>
              <a:t>, </a:t>
            </a:r>
            <a:r>
              <a:rPr lang="en-US" sz="2400" dirty="0" err="1" smtClean="0"/>
              <a:t>cooperativo</a:t>
            </a:r>
            <a:r>
              <a:rPr lang="en-US" sz="2400" dirty="0" smtClean="0"/>
              <a:t> y </a:t>
            </a:r>
            <a:r>
              <a:rPr lang="en-US" sz="2400" dirty="0" err="1" smtClean="0"/>
              <a:t>colaborativo</a:t>
            </a:r>
            <a:r>
              <a:rPr lang="en-US" sz="2400" dirty="0" smtClean="0"/>
              <a:t>  (+ P2P assessment)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Soraya García-Sánchez, ULPGC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642194"/>
          </a:xfrm>
        </p:spPr>
        <p:txBody>
          <a:bodyPr>
            <a:normAutofit fontScale="90000"/>
          </a:bodyPr>
          <a:lstStyle/>
          <a:p>
            <a:r>
              <a:rPr lang="es-ES" sz="3800" dirty="0" smtClean="0"/>
              <a:t>Aprendizaje</a:t>
            </a:r>
            <a:br>
              <a:rPr lang="es-ES" sz="3800" dirty="0" smtClean="0"/>
            </a:br>
            <a:r>
              <a:rPr lang="es-ES" sz="3800" dirty="0" smtClean="0"/>
              <a:t> </a:t>
            </a:r>
            <a:r>
              <a:rPr lang="es-ES" sz="3800" dirty="0" smtClean="0">
                <a:solidFill>
                  <a:schemeClr val="tx2"/>
                </a:solidFill>
              </a:rPr>
              <a:t>cooperativo</a:t>
            </a:r>
            <a:r>
              <a:rPr lang="es-ES" sz="3800" dirty="0" smtClean="0"/>
              <a:t> </a:t>
            </a:r>
            <a:r>
              <a:rPr lang="es-ES" sz="3800" b="1" dirty="0" smtClean="0"/>
              <a:t>vs</a:t>
            </a:r>
            <a:r>
              <a:rPr lang="es-ES" sz="3800" dirty="0" smtClean="0"/>
              <a:t>. </a:t>
            </a:r>
            <a:r>
              <a:rPr lang="es-ES" sz="3800" dirty="0" smtClean="0">
                <a:solidFill>
                  <a:schemeClr val="tx2"/>
                </a:solidFill>
              </a:rPr>
              <a:t>colaborativo</a:t>
            </a:r>
            <a:r>
              <a:rPr lang="es-ES" sz="3800" dirty="0" smtClean="0"/>
              <a:t/>
            </a:r>
            <a:br>
              <a:rPr lang="es-ES" sz="3800" dirty="0" smtClean="0"/>
            </a:br>
            <a:r>
              <a:rPr lang="es-ES" sz="3800" b="1" dirty="0" smtClean="0"/>
              <a:t>¿Diferencias?</a:t>
            </a:r>
            <a:endParaRPr lang="es-ES" sz="3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76872"/>
            <a:ext cx="8291264" cy="4176464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Ap. Cooperativo</a:t>
            </a:r>
          </a:p>
          <a:p>
            <a:pPr lvl="1"/>
            <a:r>
              <a:rPr lang="es-ES" dirty="0" smtClean="0"/>
              <a:t>En grupos</a:t>
            </a:r>
          </a:p>
          <a:p>
            <a:pPr lvl="1"/>
            <a:r>
              <a:rPr lang="es-ES" dirty="0" smtClean="0"/>
              <a:t>Distribución de tareas para alcanzar un fin común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Ap. Colaborativo </a:t>
            </a:r>
          </a:p>
          <a:p>
            <a:pPr lvl="1"/>
            <a:r>
              <a:rPr lang="es-ES" dirty="0" smtClean="0"/>
              <a:t>En grupos</a:t>
            </a:r>
          </a:p>
          <a:p>
            <a:pPr lvl="1"/>
            <a:r>
              <a:rPr lang="es-ES" dirty="0" smtClean="0"/>
              <a:t>Cada miembro tiene un rol y debe alcanzar un objetivo individual previo que favorecerá el resultado final del grupo</a:t>
            </a:r>
          </a:p>
          <a:p>
            <a:pPr lvl="1"/>
            <a:r>
              <a:rPr lang="es-ES" dirty="0" smtClean="0"/>
              <a:t>Interdependiente del trabajo de cada participante para conseguir un fin común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842992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dirty="0" smtClean="0"/>
              <a:t>1. 3 conceptos iniciales </a:t>
            </a:r>
            <a:endParaRPr lang="es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755576" y="1772816"/>
          <a:ext cx="792088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Soraya García-Sánchez, ULPGC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dirty="0" smtClean="0"/>
              <a:t>1. A u-</a:t>
            </a:r>
            <a:r>
              <a:rPr lang="es-ES" dirty="0" err="1" smtClean="0"/>
              <a:t>learning</a:t>
            </a:r>
            <a:r>
              <a:rPr lang="es-ES" dirty="0" smtClean="0"/>
              <a:t> </a:t>
            </a:r>
            <a:r>
              <a:rPr lang="es-ES" dirty="0" err="1" smtClean="0"/>
              <a:t>environment</a:t>
            </a:r>
            <a:r>
              <a:rPr lang="es-ES" dirty="0" smtClean="0"/>
              <a:t> (ULE)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Aprendizaje Ubicuo</a:t>
            </a:r>
            <a:endParaRPr lang="es-ES" dirty="0" smtClean="0"/>
          </a:p>
          <a:p>
            <a:pPr lvl="1"/>
            <a:r>
              <a:rPr lang="es-ES" dirty="0" smtClean="0"/>
              <a:t>Se accede </a:t>
            </a:r>
            <a:r>
              <a:rPr lang="es-ES" b="1" dirty="0" smtClean="0"/>
              <a:t>desde cualquier sitio</a:t>
            </a:r>
            <a:r>
              <a:rPr lang="es-ES" dirty="0" smtClean="0"/>
              <a:t> y </a:t>
            </a:r>
            <a:r>
              <a:rPr lang="es-ES" b="1" dirty="0" smtClean="0"/>
              <a:t>a cualquier hora</a:t>
            </a:r>
          </a:p>
          <a:p>
            <a:r>
              <a:rPr lang="es-ES" b="1" dirty="0" smtClean="0"/>
              <a:t>Mayor focalización en el contexto </a:t>
            </a:r>
            <a:r>
              <a:rPr lang="es-ES" dirty="0" smtClean="0"/>
              <a:t>que e-</a:t>
            </a:r>
            <a:r>
              <a:rPr lang="es-ES" dirty="0" err="1" smtClean="0"/>
              <a:t>learning</a:t>
            </a:r>
            <a:endParaRPr lang="es-ES" dirty="0" smtClean="0"/>
          </a:p>
          <a:p>
            <a:pPr lvl="1"/>
            <a:r>
              <a:rPr lang="es-ES" dirty="0" smtClean="0"/>
              <a:t>Adaptado a los </a:t>
            </a:r>
            <a:r>
              <a:rPr lang="es-ES" dirty="0" err="1" smtClean="0"/>
              <a:t>ss</a:t>
            </a:r>
            <a:r>
              <a:rPr lang="es-ES" dirty="0" smtClean="0"/>
              <a:t> </a:t>
            </a:r>
          </a:p>
          <a:p>
            <a:r>
              <a:rPr lang="es-ES" dirty="0" smtClean="0"/>
              <a:t>SS preparándose para </a:t>
            </a:r>
            <a:r>
              <a:rPr lang="es-ES" b="1" dirty="0" smtClean="0"/>
              <a:t>la vida real </a:t>
            </a:r>
          </a:p>
          <a:p>
            <a:pPr lvl="1"/>
            <a:r>
              <a:rPr lang="es-ES" dirty="0" smtClean="0"/>
              <a:t>Tecnología participa en esa preparación</a:t>
            </a:r>
          </a:p>
          <a:p>
            <a:pPr lvl="1"/>
            <a:r>
              <a:rPr lang="es-ES" dirty="0" smtClean="0"/>
              <a:t>M-</a:t>
            </a:r>
            <a:r>
              <a:rPr lang="es-ES" dirty="0" err="1" smtClean="0"/>
              <a:t>learning</a:t>
            </a:r>
            <a:r>
              <a:rPr lang="es-ES" dirty="0" smtClean="0"/>
              <a:t>: dispositivos móviles</a:t>
            </a:r>
          </a:p>
          <a:p>
            <a:r>
              <a:rPr lang="es-ES" dirty="0" smtClean="0"/>
              <a:t>Los </a:t>
            </a:r>
            <a:r>
              <a:rPr lang="es-ES" dirty="0" err="1" smtClean="0"/>
              <a:t>ss</a:t>
            </a:r>
            <a:r>
              <a:rPr lang="es-ES" dirty="0" smtClean="0"/>
              <a:t> </a:t>
            </a:r>
            <a:r>
              <a:rPr lang="es-ES" b="1" dirty="0" smtClean="0"/>
              <a:t>producen y presentan </a:t>
            </a:r>
            <a:r>
              <a:rPr lang="es-ES" dirty="0" smtClean="0"/>
              <a:t>el conocimiento </a:t>
            </a:r>
            <a:endParaRPr lang="es-ES" b="1" dirty="0" smtClean="0"/>
          </a:p>
          <a:p>
            <a:r>
              <a:rPr lang="es-ES" dirty="0" smtClean="0"/>
              <a:t>Los </a:t>
            </a:r>
            <a:r>
              <a:rPr lang="es-ES" dirty="0" err="1" smtClean="0"/>
              <a:t>ss</a:t>
            </a:r>
            <a:r>
              <a:rPr lang="es-ES" dirty="0" smtClean="0"/>
              <a:t> </a:t>
            </a:r>
            <a:r>
              <a:rPr lang="es-ES" b="1" dirty="0" smtClean="0"/>
              <a:t>interactúan con más frecuencia</a:t>
            </a:r>
            <a:endParaRPr lang="es-ES" dirty="0" smtClean="0"/>
          </a:p>
          <a:p>
            <a:pPr algn="r">
              <a:buNone/>
            </a:pPr>
            <a:r>
              <a:rPr lang="es-ES" sz="1500" dirty="0" smtClean="0"/>
              <a:t>(</a:t>
            </a:r>
            <a:r>
              <a:rPr lang="es-ES" sz="1500" dirty="0" err="1" smtClean="0"/>
              <a:t>Burbules</a:t>
            </a:r>
            <a:r>
              <a:rPr lang="es-ES" sz="1500" dirty="0" smtClean="0"/>
              <a:t>, 2012; Cope &amp; </a:t>
            </a:r>
            <a:r>
              <a:rPr lang="es-ES" sz="1500" dirty="0" err="1" smtClean="0"/>
              <a:t>Kalantzis</a:t>
            </a:r>
            <a:r>
              <a:rPr lang="es-ES" sz="1500" dirty="0" smtClean="0"/>
              <a:t>, 2012; </a:t>
            </a:r>
            <a:r>
              <a:rPr lang="en-US" sz="1600" dirty="0" smtClean="0"/>
              <a:t>Ogata, &amp; </a:t>
            </a:r>
            <a:r>
              <a:rPr lang="en-US" sz="1600" dirty="0" err="1" smtClean="0"/>
              <a:t>Uosaki</a:t>
            </a:r>
            <a:r>
              <a:rPr lang="en-US" sz="1600" dirty="0" smtClean="0"/>
              <a:t>, 2012</a:t>
            </a:r>
            <a:r>
              <a:rPr lang="es-ES" sz="1500" dirty="0" smtClean="0"/>
              <a:t>)</a:t>
            </a:r>
          </a:p>
          <a:p>
            <a:pPr lvl="1"/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Soraya García-Sánchez, ULPGC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1406</Words>
  <Application>Microsoft Office PowerPoint</Application>
  <PresentationFormat>Presentación en pantalla (4:3)</PresentationFormat>
  <Paragraphs>186</Paragraphs>
  <Slides>28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Estudiantes del siglo 21: comunicación, cooperación y herramientas digitales</vt:lpstr>
      <vt:lpstr>Presentación de PowerPoint</vt:lpstr>
      <vt:lpstr>OBJETIVOS</vt:lpstr>
      <vt:lpstr>Presentación de PowerPoint</vt:lpstr>
      <vt:lpstr>Contenidos</vt:lpstr>
      <vt:lpstr>Escenario en ULPGC</vt:lpstr>
      <vt:lpstr>Aprendizaje  cooperativo vs. colaborativo ¿Diferencias?</vt:lpstr>
      <vt:lpstr>1. 3 conceptos iniciales </vt:lpstr>
      <vt:lpstr>1. A u-learning environment (ULE)</vt:lpstr>
      <vt:lpstr>2. Enfoque comunicativo</vt:lpstr>
      <vt:lpstr>3. Habilidades del siglo 21 ?¿</vt:lpstr>
      <vt:lpstr>Presentación de PowerPoint</vt:lpstr>
      <vt:lpstr>Creatividad, cooperación y colaboración</vt:lpstr>
      <vt:lpstr>1. Tareas individuales / en parejas</vt:lpstr>
      <vt:lpstr>Presentación de PowerPoint</vt:lpstr>
      <vt:lpstr>Presentación de PowerPoint</vt:lpstr>
      <vt:lpstr>2. Tareas en grupo</vt:lpstr>
      <vt:lpstr>Presentación de PowerPoint</vt:lpstr>
      <vt:lpstr>Feedback democrático</vt:lpstr>
      <vt:lpstr>Criterios de evaluación: Tarea 1</vt:lpstr>
      <vt:lpstr>Criterios de evaluación: Tarea 2</vt:lpstr>
      <vt:lpstr>Aprendizaje Activo = Lenguaje Activo</vt:lpstr>
      <vt:lpstr>Competencias mejoradas</vt:lpstr>
      <vt:lpstr>+ Resultados</vt:lpstr>
      <vt:lpstr>Conclusiones </vt:lpstr>
      <vt:lpstr>Presentación de PowerPoint</vt:lpstr>
      <vt:lpstr>Presentación de PowerPoint</vt:lpstr>
      <vt:lpstr>Referencias</vt:lpstr>
    </vt:vector>
  </TitlesOfParts>
  <Company>Packard Bell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Hedges in an academic paper</dc:title>
  <dc:creator>M. Soraya García Sánchez</dc:creator>
  <cp:lastModifiedBy>Soraya García-Sánchez</cp:lastModifiedBy>
  <cp:revision>302</cp:revision>
  <cp:lastPrinted>2011-09-23T08:58:05Z</cp:lastPrinted>
  <dcterms:created xsi:type="dcterms:W3CDTF">2011-03-29T19:21:16Z</dcterms:created>
  <dcterms:modified xsi:type="dcterms:W3CDTF">2015-11-25T15:43:45Z</dcterms:modified>
</cp:coreProperties>
</file>