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86" r:id="rId6"/>
    <p:sldId id="260" r:id="rId7"/>
    <p:sldId id="261" r:id="rId8"/>
    <p:sldId id="262" r:id="rId9"/>
    <p:sldId id="263" r:id="rId10"/>
    <p:sldId id="264" r:id="rId11"/>
    <p:sldId id="265" r:id="rId12"/>
    <p:sldId id="287" r:id="rId13"/>
    <p:sldId id="277" r:id="rId14"/>
    <p:sldId id="278" r:id="rId15"/>
    <p:sldId id="279" r:id="rId16"/>
    <p:sldId id="280" r:id="rId17"/>
    <p:sldId id="282" r:id="rId18"/>
    <p:sldId id="281" r:id="rId19"/>
    <p:sldId id="283" r:id="rId20"/>
    <p:sldId id="284" r:id="rId21"/>
    <p:sldId id="285" r:id="rId22"/>
    <p:sldId id="266" r:id="rId23"/>
    <p:sldId id="267" r:id="rId24"/>
    <p:sldId id="268" r:id="rId25"/>
    <p:sldId id="269" r:id="rId26"/>
    <p:sldId id="270" r:id="rId27"/>
    <p:sldId id="271" r:id="rId28"/>
    <p:sldId id="272" r:id="rId29"/>
    <p:sldId id="273" r:id="rId30"/>
    <p:sldId id="274" r:id="rId31"/>
    <p:sldId id="275" r:id="rId32"/>
    <p:sldId id="276" r:id="rId33"/>
    <p:sldId id="288" r:id="rId34"/>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
          <p15:clr>
            <a:srgbClr val="A4A3A4"/>
          </p15:clr>
        </p15:guide>
        <p15:guide id="2" orient="horz" pos="777">
          <p15:clr>
            <a:srgbClr val="A4A3A4"/>
          </p15:clr>
        </p15:guide>
        <p15:guide id="3" orient="horz" pos="3566">
          <p15:clr>
            <a:srgbClr val="A4A3A4"/>
          </p15:clr>
        </p15:guide>
        <p15:guide id="4" pos="181">
          <p15:clr>
            <a:srgbClr val="A4A3A4"/>
          </p15:clr>
        </p15:guide>
        <p15:guide id="5" pos="5759">
          <p15:clr>
            <a:srgbClr val="A4A3A4"/>
          </p15:clr>
        </p15:guide>
        <p15:guide id="6" pos="5647">
          <p15:clr>
            <a:srgbClr val="A4A3A4"/>
          </p15:clr>
        </p15:guide>
        <p15:guide id="7">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UV31yVBZWkRe/X8MELgrRVcwO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de Windows" initials="UdW"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4212" autoAdjust="0"/>
  </p:normalViewPr>
  <p:slideViewPr>
    <p:cSldViewPr snapToGrid="0">
      <p:cViewPr>
        <p:scale>
          <a:sx n="60" d="100"/>
          <a:sy n="60" d="100"/>
        </p:scale>
        <p:origin x="822" y="42"/>
      </p:cViewPr>
      <p:guideLst>
        <p:guide orient="horz" pos="5"/>
        <p:guide orient="horz" pos="777"/>
        <p:guide orient="horz" pos="3566"/>
        <p:guide pos="181"/>
        <p:guide pos="5759"/>
        <p:guide pos="5647"/>
        <p:guide/>
      </p:guideLst>
    </p:cSldViewPr>
  </p:slideViewPr>
  <p:notesTextViewPr>
    <p:cViewPr>
      <p:scale>
        <a:sx n="1" d="1"/>
        <a:sy n="1" d="1"/>
      </p:scale>
      <p:origin x="0" y="0"/>
    </p:cViewPr>
  </p:notesTextViewPr>
  <p:sorterViewPr>
    <p:cViewPr>
      <p:scale>
        <a:sx n="100" d="100"/>
        <a:sy n="100" d="100"/>
      </p:scale>
      <p:origin x="0" y="-5178"/>
    </p:cViewPr>
  </p:sorterViewPr>
  <p:notesViewPr>
    <p:cSldViewPr snapToGrid="0">
      <p:cViewPr varScale="1">
        <p:scale>
          <a:sx n="100" d="100"/>
          <a:sy n="100" d="100"/>
        </p:scale>
        <p:origin x="0" y="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6695" cy="512468"/>
          </a:xfrm>
          <a:prstGeom prst="rect">
            <a:avLst/>
          </a:prstGeom>
          <a:noFill/>
          <a:ln>
            <a:noFill/>
          </a:ln>
        </p:spPr>
        <p:txBody>
          <a:bodyPr spcFirstLastPara="1" wrap="square" lIns="94800" tIns="47400" rIns="94800" bIns="474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2605" y="0"/>
            <a:ext cx="3076695" cy="512468"/>
          </a:xfrm>
          <a:prstGeom prst="rect">
            <a:avLst/>
          </a:prstGeom>
          <a:noFill/>
          <a:ln>
            <a:noFill/>
          </a:ln>
        </p:spPr>
        <p:txBody>
          <a:bodyPr spcFirstLastPara="1" wrap="square" lIns="94800" tIns="47400" rIns="94800" bIns="474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2145"/>
            <a:ext cx="3076695" cy="512468"/>
          </a:xfrm>
          <a:prstGeom prst="rect">
            <a:avLst/>
          </a:prstGeom>
          <a:noFill/>
          <a:ln>
            <a:noFill/>
          </a:ln>
        </p:spPr>
        <p:txBody>
          <a:bodyPr spcFirstLastPara="1" wrap="square" lIns="94800" tIns="47400" rIns="94800" bIns="474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4626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1: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a:t>Good </a:t>
            </a:r>
            <a:r>
              <a:rPr lang="es-ES" dirty="0" err="1"/>
              <a:t>afternoon</a:t>
            </a:r>
            <a:r>
              <a:rPr lang="es-ES" dirty="0"/>
              <a:t>. I </a:t>
            </a:r>
            <a:r>
              <a:rPr lang="es-ES" dirty="0" err="1"/>
              <a:t>would</a:t>
            </a:r>
            <a:r>
              <a:rPr lang="es-ES" dirty="0"/>
              <a:t> </a:t>
            </a:r>
            <a:r>
              <a:rPr lang="es-ES" dirty="0" err="1"/>
              <a:t>like</a:t>
            </a:r>
            <a:r>
              <a:rPr lang="es-ES" dirty="0"/>
              <a:t> </a:t>
            </a:r>
            <a:r>
              <a:rPr lang="es-ES" dirty="0" err="1"/>
              <a:t>to</a:t>
            </a:r>
            <a:r>
              <a:rPr lang="es-ES" dirty="0"/>
              <a:t> introduce </a:t>
            </a:r>
            <a:r>
              <a:rPr lang="es-ES" dirty="0" err="1"/>
              <a:t>myself</a:t>
            </a:r>
            <a:r>
              <a:rPr lang="es-ES" dirty="0"/>
              <a:t>. </a:t>
            </a:r>
            <a:r>
              <a:rPr lang="es-ES" dirty="0" err="1"/>
              <a:t>My</a:t>
            </a:r>
            <a:r>
              <a:rPr lang="es-ES" dirty="0"/>
              <a:t> </a:t>
            </a:r>
            <a:r>
              <a:rPr lang="es-ES" dirty="0" err="1"/>
              <a:t>name</a:t>
            </a:r>
            <a:r>
              <a:rPr lang="es-ES" dirty="0"/>
              <a:t> </a:t>
            </a:r>
            <a:r>
              <a:rPr lang="es-ES" dirty="0" err="1"/>
              <a:t>is</a:t>
            </a:r>
            <a:r>
              <a:rPr lang="es-ES" dirty="0"/>
              <a:t> Jacob Abdelfatah. I </a:t>
            </a:r>
            <a:r>
              <a:rPr lang="es-ES" dirty="0" err="1"/>
              <a:t>will</a:t>
            </a:r>
            <a:r>
              <a:rPr lang="es-ES" dirty="0"/>
              <a:t> </a:t>
            </a:r>
            <a:r>
              <a:rPr lang="es-ES" dirty="0" err="1"/>
              <a:t>give</a:t>
            </a:r>
            <a:r>
              <a:rPr lang="es-ES" dirty="0"/>
              <a:t> </a:t>
            </a:r>
            <a:r>
              <a:rPr lang="es-ES" dirty="0" err="1"/>
              <a:t>you</a:t>
            </a:r>
            <a:r>
              <a:rPr lang="es-ES" dirty="0"/>
              <a:t> a </a:t>
            </a:r>
            <a:r>
              <a:rPr lang="es-ES" dirty="0" err="1"/>
              <a:t>brief</a:t>
            </a:r>
            <a:r>
              <a:rPr lang="es-ES" dirty="0"/>
              <a:t> </a:t>
            </a:r>
            <a:r>
              <a:rPr lang="es-ES" dirty="0" err="1"/>
              <a:t>presentation</a:t>
            </a:r>
            <a:r>
              <a:rPr lang="es-ES" dirty="0"/>
              <a:t> </a:t>
            </a:r>
            <a:r>
              <a:rPr lang="es-ES" dirty="0" err="1"/>
              <a:t>about</a:t>
            </a:r>
            <a:r>
              <a:rPr lang="es-ES" dirty="0"/>
              <a:t> </a:t>
            </a:r>
            <a:r>
              <a:rPr lang="es-ES" dirty="0" err="1"/>
              <a:t>this</a:t>
            </a:r>
            <a:r>
              <a:rPr lang="es-ES" dirty="0"/>
              <a:t> </a:t>
            </a:r>
            <a:r>
              <a:rPr lang="es-ES" dirty="0" err="1"/>
              <a:t>work</a:t>
            </a:r>
            <a:r>
              <a:rPr lang="es-ES" dirty="0"/>
              <a:t>, </a:t>
            </a:r>
            <a:r>
              <a:rPr lang="es-ES" dirty="0" err="1"/>
              <a:t>named</a:t>
            </a:r>
            <a:r>
              <a:rPr lang="es-ES" dirty="0"/>
              <a:t> “</a:t>
            </a:r>
            <a:r>
              <a:rPr lang="es-ES" dirty="0" err="1"/>
              <a:t>Modelisation</a:t>
            </a:r>
            <a:r>
              <a:rPr lang="es-ES" dirty="0"/>
              <a:t> and </a:t>
            </a:r>
            <a:r>
              <a:rPr lang="es-ES" dirty="0" err="1"/>
              <a:t>simulation</a:t>
            </a:r>
            <a:r>
              <a:rPr lang="es-ES" dirty="0"/>
              <a:t> </a:t>
            </a:r>
            <a:r>
              <a:rPr lang="es-ES" dirty="0" err="1"/>
              <a:t>of</a:t>
            </a:r>
            <a:r>
              <a:rPr lang="es-ES" dirty="0"/>
              <a:t> </a:t>
            </a:r>
            <a:r>
              <a:rPr lang="es-ES" dirty="0" err="1"/>
              <a:t>the</a:t>
            </a:r>
            <a:r>
              <a:rPr lang="es-ES" dirty="0"/>
              <a:t> </a:t>
            </a:r>
            <a:r>
              <a:rPr lang="es-ES" dirty="0" err="1"/>
              <a:t>degradation</a:t>
            </a:r>
            <a:r>
              <a:rPr lang="es-ES" dirty="0"/>
              <a:t> </a:t>
            </a:r>
            <a:r>
              <a:rPr lang="es-ES" dirty="0" err="1"/>
              <a:t>process</a:t>
            </a:r>
            <a:r>
              <a:rPr lang="es-ES" dirty="0"/>
              <a:t> </a:t>
            </a:r>
            <a:r>
              <a:rPr lang="es-ES" dirty="0" err="1"/>
              <a:t>of</a:t>
            </a:r>
            <a:r>
              <a:rPr lang="es-ES" dirty="0"/>
              <a:t> </a:t>
            </a:r>
            <a:r>
              <a:rPr lang="es-ES" dirty="0" err="1"/>
              <a:t>scaffolds</a:t>
            </a:r>
            <a:r>
              <a:rPr lang="es-ES" dirty="0"/>
              <a:t> </a:t>
            </a:r>
            <a:r>
              <a:rPr lang="es-ES" dirty="0" err="1"/>
              <a:t>developed</a:t>
            </a:r>
            <a:r>
              <a:rPr lang="es-ES" dirty="0"/>
              <a:t> </a:t>
            </a:r>
            <a:r>
              <a:rPr lang="es-ES" dirty="0" err="1"/>
              <a:t>by</a:t>
            </a:r>
            <a:r>
              <a:rPr lang="es-ES" dirty="0"/>
              <a:t> </a:t>
            </a:r>
            <a:r>
              <a:rPr lang="es-ES" dirty="0" err="1"/>
              <a:t>aditive</a:t>
            </a:r>
            <a:r>
              <a:rPr lang="es-ES" dirty="0"/>
              <a:t> </a:t>
            </a:r>
            <a:r>
              <a:rPr lang="es-ES" dirty="0" err="1"/>
              <a:t>manufacturing</a:t>
            </a:r>
            <a:r>
              <a:rPr lang="es-ES" dirty="0"/>
              <a:t> and </a:t>
            </a:r>
            <a:r>
              <a:rPr lang="es-ES" dirty="0" err="1"/>
              <a:t>biomaterials</a:t>
            </a:r>
            <a:r>
              <a:rPr lang="es-ES" dirty="0"/>
              <a:t>”. I </a:t>
            </a:r>
            <a:r>
              <a:rPr lang="es-ES" dirty="0" err="1"/>
              <a:t>made</a:t>
            </a:r>
            <a:r>
              <a:rPr lang="es-ES" dirty="0"/>
              <a:t> </a:t>
            </a:r>
            <a:r>
              <a:rPr lang="es-ES" dirty="0" err="1"/>
              <a:t>this</a:t>
            </a:r>
            <a:r>
              <a:rPr lang="es-ES" dirty="0"/>
              <a:t> </a:t>
            </a:r>
            <a:r>
              <a:rPr lang="es-ES" dirty="0" err="1"/>
              <a:t>work</a:t>
            </a:r>
            <a:r>
              <a:rPr lang="es-ES" dirty="0"/>
              <a:t> in </a:t>
            </a:r>
            <a:r>
              <a:rPr lang="es-ES" dirty="0" err="1"/>
              <a:t>colaboration</a:t>
            </a:r>
            <a:r>
              <a:rPr lang="es-ES" dirty="0"/>
              <a:t> </a:t>
            </a:r>
            <a:r>
              <a:rPr lang="es-ES" dirty="0" err="1"/>
              <a:t>with</a:t>
            </a:r>
            <a:r>
              <a:rPr lang="es-ES" dirty="0"/>
              <a:t> </a:t>
            </a:r>
            <a:r>
              <a:rPr lang="es-ES" dirty="0" err="1"/>
              <a:t>teachers</a:t>
            </a:r>
            <a:r>
              <a:rPr lang="es-ES" dirty="0"/>
              <a:t> </a:t>
            </a:r>
            <a:r>
              <a:rPr lang="es-ES" dirty="0" err="1"/>
              <a:t>of</a:t>
            </a:r>
            <a:r>
              <a:rPr lang="es-ES" dirty="0"/>
              <a:t> </a:t>
            </a:r>
            <a:r>
              <a:rPr lang="es-ES" dirty="0" err="1"/>
              <a:t>my</a:t>
            </a:r>
            <a:r>
              <a:rPr lang="es-ES" dirty="0"/>
              <a:t> </a:t>
            </a:r>
            <a:r>
              <a:rPr lang="es-ES" dirty="0" err="1"/>
              <a:t>university</a:t>
            </a:r>
            <a:r>
              <a:rPr lang="es-ES" dirty="0"/>
              <a:t>. </a:t>
            </a:r>
            <a:r>
              <a:rPr lang="es-ES" dirty="0" err="1"/>
              <a:t>Their</a:t>
            </a:r>
            <a:r>
              <a:rPr lang="es-ES" dirty="0"/>
              <a:t> </a:t>
            </a:r>
            <a:r>
              <a:rPr lang="es-ES" dirty="0" err="1"/>
              <a:t>names</a:t>
            </a:r>
            <a:r>
              <a:rPr lang="es-ES" dirty="0"/>
              <a:t> are </a:t>
            </a:r>
            <a:r>
              <a:rPr lang="es-ES" dirty="0" err="1"/>
              <a:t>shown</a:t>
            </a:r>
            <a:r>
              <a:rPr lang="es-ES" dirty="0"/>
              <a:t> in </a:t>
            </a:r>
            <a:r>
              <a:rPr lang="es-ES" dirty="0" err="1"/>
              <a:t>this</a:t>
            </a:r>
            <a:r>
              <a:rPr lang="es-ES" dirty="0"/>
              <a:t> </a:t>
            </a:r>
            <a:r>
              <a:rPr lang="es-ES" dirty="0" err="1"/>
              <a:t>slide</a:t>
            </a:r>
            <a:r>
              <a:rPr lang="es-ES" dirty="0"/>
              <a:t>.</a:t>
            </a:r>
            <a:endParaRPr dirty="0"/>
          </a:p>
        </p:txBody>
      </p:sp>
      <p:sp>
        <p:nvSpPr>
          <p:cNvPr id="91" name="Google Shape;91;p1: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9: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a:t>Once </a:t>
            </a:r>
            <a:r>
              <a:rPr lang="es-ES" dirty="0" err="1"/>
              <a:t>the</a:t>
            </a:r>
            <a:r>
              <a:rPr lang="es-ES" dirty="0"/>
              <a:t> </a:t>
            </a:r>
            <a:r>
              <a:rPr lang="es-ES" dirty="0" err="1"/>
              <a:t>model</a:t>
            </a:r>
            <a:r>
              <a:rPr lang="es-ES" dirty="0"/>
              <a:t> </a:t>
            </a:r>
            <a:r>
              <a:rPr lang="es-ES" dirty="0" err="1"/>
              <a:t>is</a:t>
            </a:r>
            <a:r>
              <a:rPr lang="es-ES" dirty="0"/>
              <a:t> </a:t>
            </a:r>
            <a:r>
              <a:rPr lang="es-ES" dirty="0" err="1"/>
              <a:t>defined</a:t>
            </a:r>
            <a:r>
              <a:rPr lang="es-ES" dirty="0"/>
              <a:t>. </a:t>
            </a:r>
            <a:r>
              <a:rPr lang="es-ES" dirty="0" err="1"/>
              <a:t>We</a:t>
            </a:r>
            <a:r>
              <a:rPr lang="es-ES" dirty="0"/>
              <a:t> </a:t>
            </a:r>
            <a:r>
              <a:rPr lang="es-ES" dirty="0" err="1"/>
              <a:t>create</a:t>
            </a:r>
            <a:r>
              <a:rPr lang="es-ES" dirty="0"/>
              <a:t> a </a:t>
            </a:r>
            <a:r>
              <a:rPr lang="es-ES" dirty="0" err="1"/>
              <a:t>proper</a:t>
            </a:r>
            <a:r>
              <a:rPr lang="es-ES" dirty="0"/>
              <a:t> </a:t>
            </a:r>
            <a:r>
              <a:rPr lang="es-ES" dirty="0" err="1"/>
              <a:t>mesh</a:t>
            </a:r>
            <a:r>
              <a:rPr lang="es-ES" dirty="0"/>
              <a:t> </a:t>
            </a:r>
            <a:r>
              <a:rPr lang="es-ES" dirty="0" err="1"/>
              <a:t>for</a:t>
            </a:r>
            <a:r>
              <a:rPr lang="es-ES" dirty="0"/>
              <a:t> </a:t>
            </a:r>
            <a:r>
              <a:rPr lang="es-ES" dirty="0" err="1"/>
              <a:t>the</a:t>
            </a:r>
            <a:r>
              <a:rPr lang="es-ES" dirty="0"/>
              <a:t> </a:t>
            </a:r>
            <a:r>
              <a:rPr lang="es-ES" dirty="0" err="1"/>
              <a:t>domains</a:t>
            </a:r>
            <a:r>
              <a:rPr lang="es-ES" dirty="0"/>
              <a:t>. In </a:t>
            </a:r>
            <a:r>
              <a:rPr lang="es-ES" dirty="0" err="1"/>
              <a:t>the</a:t>
            </a:r>
            <a:r>
              <a:rPr lang="es-ES" dirty="0"/>
              <a:t> case </a:t>
            </a:r>
            <a:r>
              <a:rPr lang="es-ES" dirty="0" err="1"/>
              <a:t>of</a:t>
            </a:r>
            <a:r>
              <a:rPr lang="es-ES" dirty="0"/>
              <a:t> </a:t>
            </a:r>
            <a:r>
              <a:rPr lang="es-ES" dirty="0" err="1"/>
              <a:t>the</a:t>
            </a:r>
            <a:r>
              <a:rPr lang="es-ES" dirty="0"/>
              <a:t> </a:t>
            </a:r>
            <a:r>
              <a:rPr lang="es-ES" dirty="0" err="1"/>
              <a:t>scaffold</a:t>
            </a:r>
            <a:r>
              <a:rPr lang="es-ES" dirty="0"/>
              <a:t>, </a:t>
            </a:r>
            <a:r>
              <a:rPr lang="es-ES" dirty="0" err="1"/>
              <a:t>the</a:t>
            </a:r>
            <a:r>
              <a:rPr lang="es-ES" dirty="0"/>
              <a:t> </a:t>
            </a:r>
            <a:r>
              <a:rPr lang="es-ES" dirty="0" err="1"/>
              <a:t>mesh</a:t>
            </a:r>
            <a:r>
              <a:rPr lang="es-ES" dirty="0"/>
              <a:t> </a:t>
            </a:r>
            <a:r>
              <a:rPr lang="es-ES" dirty="0" err="1"/>
              <a:t>size</a:t>
            </a:r>
            <a:r>
              <a:rPr lang="es-ES" dirty="0"/>
              <a:t> </a:t>
            </a:r>
            <a:r>
              <a:rPr lang="es-ES" dirty="0" err="1"/>
              <a:t>is</a:t>
            </a:r>
            <a:r>
              <a:rPr lang="es-ES" dirty="0"/>
              <a:t> </a:t>
            </a:r>
            <a:r>
              <a:rPr lang="es-ES" err="1"/>
              <a:t>of</a:t>
            </a:r>
            <a:r>
              <a:rPr lang="es-ES"/>
              <a:t> 0.1mm</a:t>
            </a:r>
            <a:r>
              <a:rPr lang="es-ES" dirty="0" err="1"/>
              <a:t>.</a:t>
            </a:r>
            <a:endParaRPr dirty="0"/>
          </a:p>
        </p:txBody>
      </p:sp>
      <p:sp>
        <p:nvSpPr>
          <p:cNvPr id="165" name="Google Shape;165;p9: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0: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err="1"/>
              <a:t>The</a:t>
            </a:r>
            <a:r>
              <a:rPr lang="es-ES" dirty="0"/>
              <a:t> fluid </a:t>
            </a:r>
            <a:r>
              <a:rPr lang="es-ES" dirty="0" err="1"/>
              <a:t>space</a:t>
            </a:r>
            <a:r>
              <a:rPr lang="es-ES" dirty="0"/>
              <a:t> </a:t>
            </a:r>
            <a:r>
              <a:rPr lang="es-ES" dirty="0" err="1"/>
              <a:t>will</a:t>
            </a:r>
            <a:r>
              <a:rPr lang="es-ES" dirty="0"/>
              <a:t> be </a:t>
            </a:r>
            <a:r>
              <a:rPr lang="es-ES" dirty="0" err="1"/>
              <a:t>delimited</a:t>
            </a:r>
            <a:r>
              <a:rPr lang="es-ES" dirty="0"/>
              <a:t> </a:t>
            </a:r>
            <a:r>
              <a:rPr lang="es-ES" dirty="0" err="1"/>
              <a:t>externally</a:t>
            </a:r>
            <a:r>
              <a:rPr lang="es-ES" dirty="0"/>
              <a:t> </a:t>
            </a:r>
            <a:r>
              <a:rPr lang="es-ES" dirty="0" err="1"/>
              <a:t>by</a:t>
            </a:r>
            <a:r>
              <a:rPr lang="es-ES" dirty="0"/>
              <a:t> </a:t>
            </a:r>
            <a:r>
              <a:rPr lang="es-ES" dirty="0" err="1"/>
              <a:t>the</a:t>
            </a:r>
            <a:r>
              <a:rPr lang="es-ES" dirty="0"/>
              <a:t> </a:t>
            </a:r>
            <a:r>
              <a:rPr lang="es-ES" dirty="0" err="1"/>
              <a:t>walls</a:t>
            </a:r>
            <a:r>
              <a:rPr lang="es-ES" dirty="0"/>
              <a:t> </a:t>
            </a:r>
            <a:r>
              <a:rPr lang="es-ES" dirty="0" err="1"/>
              <a:t>of</a:t>
            </a:r>
            <a:r>
              <a:rPr lang="es-ES" dirty="0"/>
              <a:t> </a:t>
            </a:r>
            <a:r>
              <a:rPr lang="es-ES" dirty="0" err="1"/>
              <a:t>the</a:t>
            </a:r>
            <a:r>
              <a:rPr lang="es-ES" dirty="0"/>
              <a:t> </a:t>
            </a:r>
            <a:r>
              <a:rPr lang="es-ES" dirty="0" err="1"/>
              <a:t>chamber</a:t>
            </a:r>
            <a:r>
              <a:rPr lang="es-ES" dirty="0"/>
              <a:t> and </a:t>
            </a:r>
            <a:r>
              <a:rPr lang="es-ES" dirty="0" err="1"/>
              <a:t>the</a:t>
            </a:r>
            <a:r>
              <a:rPr lang="es-ES" dirty="0"/>
              <a:t> </a:t>
            </a:r>
            <a:r>
              <a:rPr lang="es-ES" dirty="0" err="1"/>
              <a:t>channels</a:t>
            </a:r>
            <a:r>
              <a:rPr lang="es-ES" dirty="0"/>
              <a:t>, and </a:t>
            </a:r>
            <a:r>
              <a:rPr lang="es-ES" dirty="0" err="1"/>
              <a:t>internally</a:t>
            </a:r>
            <a:r>
              <a:rPr lang="es-ES" dirty="0"/>
              <a:t> </a:t>
            </a:r>
            <a:r>
              <a:rPr lang="es-ES" dirty="0" err="1"/>
              <a:t>by</a:t>
            </a:r>
            <a:r>
              <a:rPr lang="es-ES" dirty="0"/>
              <a:t> </a:t>
            </a:r>
            <a:r>
              <a:rPr lang="es-ES" dirty="0" err="1"/>
              <a:t>the</a:t>
            </a:r>
            <a:r>
              <a:rPr lang="es-ES" dirty="0"/>
              <a:t> </a:t>
            </a:r>
            <a:r>
              <a:rPr lang="es-ES" dirty="0" err="1"/>
              <a:t>scaffold</a:t>
            </a:r>
            <a:r>
              <a:rPr lang="es-ES" dirty="0"/>
              <a:t>.</a:t>
            </a:r>
            <a:endParaRPr dirty="0"/>
          </a:p>
        </p:txBody>
      </p:sp>
      <p:sp>
        <p:nvSpPr>
          <p:cNvPr id="173" name="Google Shape;173;p10: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0: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dirty="0"/>
          </a:p>
        </p:txBody>
      </p:sp>
      <p:sp>
        <p:nvSpPr>
          <p:cNvPr id="173" name="Google Shape;173;p10: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12</a:t>
            </a:fld>
            <a:endParaRPr/>
          </a:p>
        </p:txBody>
      </p:sp>
    </p:spTree>
    <p:extLst>
      <p:ext uri="{BB962C8B-B14F-4D97-AF65-F5344CB8AC3E}">
        <p14:creationId xmlns:p14="http://schemas.microsoft.com/office/powerpoint/2010/main" val="320093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a:t>
            </a:r>
            <a:r>
              <a:rPr lang="es-ES" baseline="0" dirty="0"/>
              <a:t> un método DNS (</a:t>
            </a:r>
            <a:r>
              <a:rPr lang="es-ES" baseline="0" dirty="0" err="1"/>
              <a:t>Direct</a:t>
            </a:r>
            <a:r>
              <a:rPr lang="es-ES" baseline="0" dirty="0"/>
              <a:t> </a:t>
            </a:r>
            <a:r>
              <a:rPr lang="es-ES" baseline="0" dirty="0" err="1"/>
              <a:t>Numerical</a:t>
            </a:r>
            <a:r>
              <a:rPr lang="es-ES" baseline="0" dirty="0"/>
              <a:t> </a:t>
            </a:r>
            <a:r>
              <a:rPr lang="es-ES" baseline="0" dirty="0" err="1"/>
              <a:t>Simulation</a:t>
            </a:r>
            <a:r>
              <a:rPr lang="es-ES" baseline="0" dirty="0"/>
              <a:t>) por tanto preciso para mallados pequeños, utiliza como vemos el método de característica para evaluar la velocidad en el tiempo anterior en la posición de la </a:t>
            </a:r>
            <a:r>
              <a:rPr lang="es-ES" baseline="0" dirty="0" err="1"/>
              <a:t>particula</a:t>
            </a:r>
            <a:r>
              <a:rPr lang="es-ES" baseline="0" dirty="0"/>
              <a:t> de fluido donde se encontraba en ese tiempo anterior, con el </a:t>
            </a:r>
            <a:r>
              <a:rPr lang="es-ES" baseline="0" dirty="0" err="1"/>
              <a:t>freefem</a:t>
            </a:r>
            <a:r>
              <a:rPr lang="es-ES" baseline="0" dirty="0"/>
              <a:t>++ disponemos para ello de una instrucción denominada </a:t>
            </a:r>
            <a:r>
              <a:rPr lang="es-ES" baseline="0" dirty="0" err="1"/>
              <a:t>convect</a:t>
            </a:r>
            <a:r>
              <a:rPr lang="es-ES" baseline="0" dirty="0"/>
              <a:t> para (3)</a:t>
            </a:r>
            <a:endParaRPr lang="es-ES"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14</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469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Rannacher</a:t>
            </a:r>
            <a:r>
              <a:rPr lang="es-ES" dirty="0"/>
              <a:t> propuso</a:t>
            </a:r>
            <a:r>
              <a:rPr lang="es-ES" baseline="0" dirty="0"/>
              <a:t> una modificación algo </a:t>
            </a:r>
            <a:r>
              <a:rPr lang="es-ES" baseline="0" dirty="0" err="1"/>
              <a:t>sotisficada</a:t>
            </a:r>
            <a:r>
              <a:rPr lang="es-ES" baseline="0" dirty="0"/>
              <a:t> de corrección de la presión en cada iteración , que es expresada en esta pantalla</a:t>
            </a:r>
            <a:r>
              <a:rPr lang="es-ES" dirty="0"/>
              <a:t> . </a:t>
            </a:r>
            <a:r>
              <a:rPr lang="es-ES" dirty="0" err="1"/>
              <a:t>Rannacher</a:t>
            </a:r>
            <a:r>
              <a:rPr lang="es-ES" dirty="0"/>
              <a:t> </a:t>
            </a:r>
            <a:r>
              <a:rPr lang="es-ES" dirty="0" err="1"/>
              <a:t>proposed</a:t>
            </a:r>
            <a:r>
              <a:rPr lang="es-ES" dirty="0"/>
              <a:t> a </a:t>
            </a:r>
            <a:r>
              <a:rPr lang="es-ES" dirty="0" err="1"/>
              <a:t>methodology</a:t>
            </a:r>
            <a:r>
              <a:rPr lang="es-ES" dirty="0"/>
              <a:t> </a:t>
            </a:r>
            <a:r>
              <a:rPr lang="es-ES" dirty="0" err="1"/>
              <a:t>to</a:t>
            </a:r>
            <a:r>
              <a:rPr lang="es-ES" dirty="0"/>
              <a:t> </a:t>
            </a:r>
            <a:r>
              <a:rPr lang="es-ES" dirty="0" err="1"/>
              <a:t>correct</a:t>
            </a:r>
            <a:r>
              <a:rPr lang="es-ES" dirty="0"/>
              <a:t> </a:t>
            </a:r>
            <a:r>
              <a:rPr lang="es-ES" dirty="0" err="1"/>
              <a:t>the</a:t>
            </a:r>
            <a:r>
              <a:rPr lang="es-ES" dirty="0"/>
              <a:t> </a:t>
            </a:r>
            <a:r>
              <a:rPr lang="es-ES" dirty="0" err="1"/>
              <a:t>pressure</a:t>
            </a:r>
            <a:r>
              <a:rPr lang="es-ES" dirty="0"/>
              <a:t> in </a:t>
            </a:r>
            <a:r>
              <a:rPr lang="es-ES" dirty="0" err="1"/>
              <a:t>each</a:t>
            </a:r>
            <a:r>
              <a:rPr lang="es-ES" dirty="0"/>
              <a:t> </a:t>
            </a:r>
            <a:r>
              <a:rPr lang="es-ES" dirty="0" err="1"/>
              <a:t>iteration</a:t>
            </a:r>
            <a:r>
              <a:rPr lang="es-ES" dirty="0"/>
              <a:t>, </a:t>
            </a:r>
            <a:r>
              <a:rPr lang="es-ES" dirty="0" err="1"/>
              <a:t>which</a:t>
            </a:r>
            <a:r>
              <a:rPr lang="es-ES" dirty="0"/>
              <a:t> </a:t>
            </a:r>
            <a:r>
              <a:rPr lang="es-ES" dirty="0" err="1"/>
              <a:t>is</a:t>
            </a:r>
            <a:r>
              <a:rPr lang="es-ES" dirty="0"/>
              <a:t> can be </a:t>
            </a:r>
            <a:r>
              <a:rPr lang="es-ES" dirty="0" err="1"/>
              <a:t>shown</a:t>
            </a:r>
            <a:r>
              <a:rPr lang="es-ES" dirty="0"/>
              <a:t> in </a:t>
            </a:r>
            <a:r>
              <a:rPr lang="es-ES" dirty="0" err="1"/>
              <a:t>this</a:t>
            </a:r>
            <a:r>
              <a:rPr lang="es-ES" dirty="0"/>
              <a:t> </a:t>
            </a:r>
            <a:r>
              <a:rPr lang="es-ES" dirty="0" err="1"/>
              <a:t>slide</a:t>
            </a:r>
            <a:r>
              <a:rPr lang="es-ES" dirty="0"/>
              <a:t>.</a:t>
            </a:r>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15</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383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cada</a:t>
            </a:r>
            <a:r>
              <a:rPr lang="es-ES" baseline="0" dirty="0"/>
              <a:t> </a:t>
            </a:r>
            <a:r>
              <a:rPr lang="es-ES" baseline="0" dirty="0" err="1"/>
              <a:t>iteracion</a:t>
            </a:r>
            <a:r>
              <a:rPr lang="es-ES" baseline="0" dirty="0"/>
              <a:t> de corrección de la presión lo que se pretende es estabilizar la convergencia, de modo que hay un paso donde la presión se hace tender </a:t>
            </a:r>
            <a:r>
              <a:rPr lang="es-ES" baseline="0" dirty="0" err="1"/>
              <a:t>converga</a:t>
            </a:r>
            <a:r>
              <a:rPr lang="es-ES" baseline="0" dirty="0"/>
              <a:t> a la presión promedio y finalmente a la presión exacta o real.</a:t>
            </a:r>
          </a:p>
          <a:p>
            <a:endParaRPr lang="es-ES" baseline="0" dirty="0"/>
          </a:p>
          <a:p>
            <a:r>
              <a:rPr lang="en-US" sz="1200" b="0" i="0" u="none" strike="noStrike" cap="none" dirty="0">
                <a:solidFill>
                  <a:schemeClr val="dk1"/>
                </a:solidFill>
                <a:effectLst/>
                <a:latin typeface="Arial"/>
                <a:ea typeface="Arial"/>
                <a:cs typeface="Arial"/>
                <a:sym typeface="Arial"/>
              </a:rPr>
              <a:t>In each iteration of correction of the pressure what is intended is to stabilize the convergence, so that there is a step where the pressure is made tend to converge to the average pressure and finally to the exact or actual pressure</a:t>
            </a:r>
          </a:p>
          <a:p>
            <a:br>
              <a:rPr lang="en-US" dirty="0"/>
            </a:br>
            <a:endParaRPr lang="es-ES"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17</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2812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18</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958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método </a:t>
            </a:r>
            <a:r>
              <a:rPr lang="es-ES" dirty="0" err="1"/>
              <a:t>Uzawa</a:t>
            </a:r>
            <a:r>
              <a:rPr lang="es-ES" dirty="0"/>
              <a:t> obtiene</a:t>
            </a:r>
            <a:r>
              <a:rPr lang="es-ES" baseline="0" dirty="0"/>
              <a:t> la expresión (10) a partir de las operaciones matriciales expuestas en la pantalla</a:t>
            </a:r>
            <a:endParaRPr lang="es-ES"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19</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842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Assuming a Newtonian fluid, the wall shear stress can be obtained with  the following expression. The evaluated</a:t>
            </a:r>
          </a:p>
          <a:p>
            <a:r>
              <a:rPr lang="en-GB" dirty="0"/>
              <a:t>distribution is compared with a previously fixed threshold value. If an element exceed this value, then its removed from the</a:t>
            </a:r>
          </a:p>
          <a:p>
            <a:r>
              <a:rPr lang="en-GB" dirty="0"/>
              <a:t>mesh, and added to the fluid domain.</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21</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943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1: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a:t>Vamos a mostrarles algunos resultados preliminares. En primer lugar, mostramos la gráfica de velocidad obtenida para t=4. Vemos que la velocidad es mayor en la superficie que se encuentra en la entrada del </a:t>
            </a:r>
            <a:r>
              <a:rPr lang="es-ES" dirty="0" err="1"/>
              <a:t>scaffold</a:t>
            </a:r>
            <a:r>
              <a:rPr lang="es-ES" dirty="0"/>
              <a:t>.</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err="1"/>
              <a:t>We</a:t>
            </a:r>
            <a:r>
              <a:rPr lang="es-ES" dirty="0"/>
              <a:t> are </a:t>
            </a:r>
            <a:r>
              <a:rPr lang="es-ES" dirty="0" err="1"/>
              <a:t>going</a:t>
            </a:r>
            <a:r>
              <a:rPr lang="es-ES" dirty="0"/>
              <a:t> </a:t>
            </a:r>
            <a:r>
              <a:rPr lang="es-ES" dirty="0" err="1"/>
              <a:t>to</a:t>
            </a:r>
            <a:r>
              <a:rPr lang="es-ES" dirty="0"/>
              <a:t> show </a:t>
            </a:r>
            <a:r>
              <a:rPr lang="es-ES" dirty="0" err="1"/>
              <a:t>you</a:t>
            </a:r>
            <a:r>
              <a:rPr lang="es-ES" dirty="0"/>
              <a:t> </a:t>
            </a:r>
            <a:r>
              <a:rPr lang="es-ES" dirty="0" err="1"/>
              <a:t>some</a:t>
            </a:r>
            <a:r>
              <a:rPr lang="es-ES" dirty="0"/>
              <a:t> </a:t>
            </a:r>
            <a:r>
              <a:rPr lang="es-ES" dirty="0" err="1"/>
              <a:t>preliminary</a:t>
            </a:r>
            <a:r>
              <a:rPr lang="es-ES" dirty="0"/>
              <a:t> </a:t>
            </a:r>
            <a:r>
              <a:rPr lang="es-ES" dirty="0" err="1"/>
              <a:t>results</a:t>
            </a:r>
            <a:r>
              <a:rPr lang="es-ES" dirty="0"/>
              <a:t>. At </a:t>
            </a:r>
            <a:r>
              <a:rPr lang="es-ES" dirty="0" err="1"/>
              <a:t>first</a:t>
            </a:r>
            <a:r>
              <a:rPr lang="es-ES" dirty="0"/>
              <a:t>, </a:t>
            </a:r>
            <a:r>
              <a:rPr lang="es-ES" dirty="0" err="1"/>
              <a:t>we</a:t>
            </a:r>
            <a:r>
              <a:rPr lang="es-ES" dirty="0"/>
              <a:t> can </a:t>
            </a:r>
            <a:r>
              <a:rPr lang="es-ES" dirty="0" err="1"/>
              <a:t>see</a:t>
            </a:r>
            <a:r>
              <a:rPr lang="es-ES" dirty="0"/>
              <a:t> </a:t>
            </a:r>
            <a:r>
              <a:rPr lang="es-ES" dirty="0" err="1"/>
              <a:t>the</a:t>
            </a:r>
            <a:r>
              <a:rPr lang="es-ES" dirty="0"/>
              <a:t> </a:t>
            </a:r>
            <a:r>
              <a:rPr lang="es-ES" dirty="0" err="1"/>
              <a:t>velocity</a:t>
            </a:r>
            <a:r>
              <a:rPr lang="es-ES" dirty="0"/>
              <a:t> </a:t>
            </a:r>
            <a:r>
              <a:rPr lang="es-ES" dirty="0" err="1"/>
              <a:t>streamlines</a:t>
            </a:r>
            <a:r>
              <a:rPr lang="es-ES" dirty="0"/>
              <a:t>. </a:t>
            </a:r>
            <a:r>
              <a:rPr lang="es-ES" dirty="0" err="1"/>
              <a:t>The</a:t>
            </a:r>
            <a:r>
              <a:rPr lang="es-ES" dirty="0"/>
              <a:t> </a:t>
            </a:r>
            <a:r>
              <a:rPr lang="es-ES" dirty="0" err="1"/>
              <a:t>velocity</a:t>
            </a:r>
            <a:r>
              <a:rPr lang="es-ES" dirty="0"/>
              <a:t> </a:t>
            </a:r>
            <a:r>
              <a:rPr lang="es-ES" dirty="0" err="1"/>
              <a:t>is</a:t>
            </a:r>
            <a:r>
              <a:rPr lang="es-ES" dirty="0"/>
              <a:t> </a:t>
            </a:r>
            <a:r>
              <a:rPr lang="es-ES" dirty="0" err="1"/>
              <a:t>higher</a:t>
            </a:r>
            <a:r>
              <a:rPr lang="es-ES" dirty="0"/>
              <a:t> at </a:t>
            </a:r>
            <a:r>
              <a:rPr lang="es-ES" dirty="0" err="1"/>
              <a:t>the</a:t>
            </a:r>
            <a:r>
              <a:rPr lang="es-ES" dirty="0"/>
              <a:t> </a:t>
            </a:r>
            <a:r>
              <a:rPr lang="es-ES" dirty="0" err="1"/>
              <a:t>entrance</a:t>
            </a:r>
            <a:r>
              <a:rPr lang="es-ES" dirty="0"/>
              <a:t> </a:t>
            </a:r>
            <a:r>
              <a:rPr lang="es-ES" dirty="0" err="1"/>
              <a:t>of</a:t>
            </a:r>
            <a:r>
              <a:rPr lang="es-ES" dirty="0"/>
              <a:t> </a:t>
            </a:r>
            <a:r>
              <a:rPr lang="es-ES" dirty="0" err="1"/>
              <a:t>the</a:t>
            </a:r>
            <a:r>
              <a:rPr lang="es-ES" dirty="0"/>
              <a:t> </a:t>
            </a:r>
            <a:r>
              <a:rPr lang="es-ES" dirty="0" err="1"/>
              <a:t>chamber</a:t>
            </a:r>
            <a:r>
              <a:rPr lang="es-ES" dirty="0"/>
              <a:t>. So </a:t>
            </a:r>
            <a:r>
              <a:rPr lang="es-ES" dirty="0" err="1"/>
              <a:t>it</a:t>
            </a:r>
            <a:r>
              <a:rPr lang="es-ES" dirty="0"/>
              <a:t> </a:t>
            </a:r>
            <a:r>
              <a:rPr lang="es-ES" dirty="0" err="1"/>
              <a:t>is</a:t>
            </a:r>
            <a:r>
              <a:rPr lang="es-ES" dirty="0"/>
              <a:t> </a:t>
            </a:r>
            <a:r>
              <a:rPr lang="es-ES" dirty="0" err="1"/>
              <a:t>of</a:t>
            </a:r>
            <a:r>
              <a:rPr lang="es-ES" dirty="0"/>
              <a:t> capital </a:t>
            </a:r>
            <a:r>
              <a:rPr lang="es-ES" dirty="0" err="1"/>
              <a:t>importance</a:t>
            </a:r>
            <a:endParaRPr dirty="0"/>
          </a:p>
        </p:txBody>
      </p:sp>
      <p:sp>
        <p:nvSpPr>
          <p:cNvPr id="180" name="Google Shape;180;p11: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2: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dirty="0"/>
          </a:p>
        </p:txBody>
      </p:sp>
      <p:sp>
        <p:nvSpPr>
          <p:cNvPr id="99" name="Google Shape;99;p2: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Google Shape;187;p12: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a:t>El mapa de tensiones tangenciales muestra un mayor valor en las zonas centrales debido a que la incidencia del flujo es directa en estas zonas. </a:t>
            </a:r>
            <a:r>
              <a:rPr lang="es-ES" dirty="0" err="1"/>
              <a:t>The</a:t>
            </a:r>
            <a:r>
              <a:rPr lang="es-ES" dirty="0"/>
              <a:t> </a:t>
            </a:r>
            <a:r>
              <a:rPr lang="es-ES" dirty="0" err="1"/>
              <a:t>shear</a:t>
            </a:r>
            <a:r>
              <a:rPr lang="es-ES" dirty="0"/>
              <a:t> stress </a:t>
            </a:r>
            <a:r>
              <a:rPr lang="es-ES" dirty="0" err="1"/>
              <a:t>field</a:t>
            </a:r>
            <a:r>
              <a:rPr lang="es-ES" dirty="0"/>
              <a:t> </a:t>
            </a:r>
            <a:r>
              <a:rPr lang="es-ES" dirty="0" err="1"/>
              <a:t>is</a:t>
            </a:r>
            <a:r>
              <a:rPr lang="es-ES" dirty="0"/>
              <a:t> </a:t>
            </a:r>
            <a:r>
              <a:rPr lang="es-ES" dirty="0" err="1"/>
              <a:t>initially</a:t>
            </a:r>
            <a:r>
              <a:rPr lang="es-ES" dirty="0"/>
              <a:t> </a:t>
            </a:r>
            <a:r>
              <a:rPr lang="es-ES" dirty="0" err="1"/>
              <a:t>higher</a:t>
            </a:r>
            <a:r>
              <a:rPr lang="es-ES" dirty="0"/>
              <a:t> in </a:t>
            </a:r>
            <a:r>
              <a:rPr lang="es-ES" dirty="0" err="1"/>
              <a:t>the</a:t>
            </a:r>
            <a:r>
              <a:rPr lang="es-ES" dirty="0"/>
              <a:t> central áreas at </a:t>
            </a:r>
            <a:r>
              <a:rPr lang="es-ES" dirty="0" err="1"/>
              <a:t>the</a:t>
            </a:r>
            <a:r>
              <a:rPr lang="es-ES" dirty="0"/>
              <a:t> </a:t>
            </a:r>
            <a:r>
              <a:rPr lang="es-ES" dirty="0" err="1"/>
              <a:t>entrance</a:t>
            </a:r>
            <a:r>
              <a:rPr lang="es-ES" dirty="0"/>
              <a:t>, </a:t>
            </a:r>
            <a:r>
              <a:rPr lang="es-ES" dirty="0" err="1"/>
              <a:t>because</a:t>
            </a:r>
            <a:r>
              <a:rPr lang="es-ES" dirty="0"/>
              <a:t> </a:t>
            </a:r>
            <a:r>
              <a:rPr lang="es-ES" dirty="0" err="1"/>
              <a:t>of</a:t>
            </a:r>
            <a:r>
              <a:rPr lang="es-ES" dirty="0"/>
              <a:t> </a:t>
            </a:r>
            <a:r>
              <a:rPr lang="es-ES" dirty="0" err="1"/>
              <a:t>the</a:t>
            </a:r>
            <a:r>
              <a:rPr lang="es-ES" dirty="0"/>
              <a:t> </a:t>
            </a:r>
            <a:r>
              <a:rPr lang="es-ES" dirty="0" err="1"/>
              <a:t>direct</a:t>
            </a:r>
            <a:r>
              <a:rPr lang="es-ES" dirty="0"/>
              <a:t> Flow </a:t>
            </a:r>
            <a:r>
              <a:rPr lang="es-ES" dirty="0" err="1"/>
              <a:t>incidence</a:t>
            </a:r>
            <a:r>
              <a:rPr lang="es-ES" dirty="0"/>
              <a:t> in </a:t>
            </a:r>
            <a:r>
              <a:rPr lang="es-ES" dirty="0" err="1"/>
              <a:t>this</a:t>
            </a:r>
            <a:r>
              <a:rPr lang="es-ES" dirty="0"/>
              <a:t> áreas.</a:t>
            </a:r>
            <a:endParaRPr dirty="0"/>
          </a:p>
        </p:txBody>
      </p:sp>
      <p:sp>
        <p:nvSpPr>
          <p:cNvPr id="188" name="Google Shape;188;p12: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3: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s-ES" dirty="0" err="1"/>
              <a:t>Therefore</a:t>
            </a:r>
            <a:r>
              <a:rPr lang="es-ES" dirty="0"/>
              <a:t>, in </a:t>
            </a:r>
            <a:r>
              <a:rPr lang="es-ES" dirty="0" err="1"/>
              <a:t>the</a:t>
            </a:r>
            <a:r>
              <a:rPr lang="es-ES" dirty="0"/>
              <a:t> </a:t>
            </a:r>
            <a:r>
              <a:rPr lang="es-ES" dirty="0" err="1"/>
              <a:t>succesive</a:t>
            </a:r>
            <a:r>
              <a:rPr lang="es-ES" dirty="0"/>
              <a:t> </a:t>
            </a:r>
            <a:r>
              <a:rPr lang="es-ES" dirty="0" err="1"/>
              <a:t>graphs</a:t>
            </a:r>
            <a:r>
              <a:rPr lang="es-ES" dirty="0"/>
              <a:t> </a:t>
            </a:r>
            <a:r>
              <a:rPr lang="es-ES" dirty="0" err="1"/>
              <a:t>we</a:t>
            </a:r>
            <a:r>
              <a:rPr lang="es-ES" dirty="0"/>
              <a:t> can </a:t>
            </a:r>
            <a:r>
              <a:rPr lang="es-ES" dirty="0" err="1"/>
              <a:t>see</a:t>
            </a:r>
            <a:r>
              <a:rPr lang="es-ES" dirty="0"/>
              <a:t> </a:t>
            </a:r>
            <a:r>
              <a:rPr lang="es-ES" dirty="0" err="1"/>
              <a:t>how</a:t>
            </a:r>
            <a:r>
              <a:rPr lang="es-ES" dirty="0"/>
              <a:t> </a:t>
            </a:r>
            <a:r>
              <a:rPr lang="es-ES" dirty="0" err="1"/>
              <a:t>the</a:t>
            </a:r>
            <a:r>
              <a:rPr lang="es-ES" dirty="0"/>
              <a:t> </a:t>
            </a:r>
            <a:r>
              <a:rPr lang="es-ES" dirty="0" err="1"/>
              <a:t>structure</a:t>
            </a:r>
            <a:r>
              <a:rPr lang="es-ES" dirty="0"/>
              <a:t> </a:t>
            </a:r>
            <a:r>
              <a:rPr lang="es-ES" dirty="0" err="1"/>
              <a:t>is</a:t>
            </a:r>
            <a:r>
              <a:rPr lang="es-ES" dirty="0"/>
              <a:t> </a:t>
            </a:r>
            <a:r>
              <a:rPr lang="es-ES" dirty="0" err="1"/>
              <a:t>degrading</a:t>
            </a:r>
            <a:r>
              <a:rPr lang="es-ES" dirty="0"/>
              <a:t> more and more in </a:t>
            </a:r>
            <a:r>
              <a:rPr lang="es-ES" dirty="0" err="1"/>
              <a:t>the</a:t>
            </a:r>
            <a:r>
              <a:rPr lang="es-ES" dirty="0"/>
              <a:t> central </a:t>
            </a:r>
            <a:r>
              <a:rPr lang="es-ES" dirty="0" err="1"/>
              <a:t>areas</a:t>
            </a:r>
            <a:r>
              <a:rPr lang="es-ES" dirty="0"/>
              <a:t>.</a:t>
            </a:r>
            <a:endParaRPr dirty="0"/>
          </a:p>
        </p:txBody>
      </p:sp>
      <p:sp>
        <p:nvSpPr>
          <p:cNvPr id="196" name="Google Shape;196;p13: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endParaRPr/>
          </a:p>
        </p:txBody>
      </p:sp>
      <p:sp>
        <p:nvSpPr>
          <p:cNvPr id="203" name="Google Shape;203;p14: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15: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211" name="Google Shape;211;p15: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16: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219" name="Google Shape;219;p16: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76c1fb34_0_24: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5c76c1fb34_0_24:notes"/>
          <p:cNvSpPr txBox="1">
            <a:spLocks noGrp="1"/>
          </p:cNvSpPr>
          <p:nvPr>
            <p:ph type="body" idx="1"/>
          </p:nvPr>
        </p:nvSpPr>
        <p:spPr>
          <a:xfrm>
            <a:off x="945910" y="4861074"/>
            <a:ext cx="5207400" cy="4605600"/>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endParaRPr/>
          </a:p>
        </p:txBody>
      </p:sp>
      <p:sp>
        <p:nvSpPr>
          <p:cNvPr id="227" name="Google Shape;227;g5c76c1fb34_0_24:notes"/>
          <p:cNvSpPr txBox="1">
            <a:spLocks noGrp="1"/>
          </p:cNvSpPr>
          <p:nvPr>
            <p:ph type="sldNum" idx="12"/>
          </p:nvPr>
        </p:nvSpPr>
        <p:spPr>
          <a:xfrm>
            <a:off x="4022605" y="9722145"/>
            <a:ext cx="3076800" cy="512400"/>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c76c1fb34_0_0: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c76c1fb34_0_0:notes"/>
          <p:cNvSpPr txBox="1">
            <a:spLocks noGrp="1"/>
          </p:cNvSpPr>
          <p:nvPr>
            <p:ph type="body" idx="1"/>
          </p:nvPr>
        </p:nvSpPr>
        <p:spPr>
          <a:xfrm>
            <a:off x="945910" y="4861074"/>
            <a:ext cx="5207400" cy="4605600"/>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From</a:t>
            </a:r>
            <a:r>
              <a:rPr lang="es-ES" dirty="0"/>
              <a:t> </a:t>
            </a:r>
            <a:r>
              <a:rPr lang="es-ES" dirty="0" err="1"/>
              <a:t>the</a:t>
            </a:r>
            <a:r>
              <a:rPr lang="es-ES" dirty="0"/>
              <a:t> </a:t>
            </a:r>
            <a:r>
              <a:rPr lang="es-ES" dirty="0" err="1"/>
              <a:t>results</a:t>
            </a:r>
            <a:r>
              <a:rPr lang="es-ES" dirty="0"/>
              <a:t>, </a:t>
            </a:r>
            <a:r>
              <a:rPr lang="es-ES" dirty="0" err="1"/>
              <a:t>we</a:t>
            </a:r>
            <a:r>
              <a:rPr lang="es-ES" dirty="0"/>
              <a:t> can compare </a:t>
            </a:r>
            <a:r>
              <a:rPr lang="es-ES" dirty="0" err="1"/>
              <a:t>our</a:t>
            </a:r>
            <a:r>
              <a:rPr lang="es-ES" dirty="0"/>
              <a:t> </a:t>
            </a:r>
            <a:r>
              <a:rPr lang="es-ES" dirty="0" err="1"/>
              <a:t>results</a:t>
            </a:r>
            <a:r>
              <a:rPr lang="es-ES" dirty="0"/>
              <a:t> </a:t>
            </a:r>
            <a:r>
              <a:rPr lang="es-ES" dirty="0" err="1"/>
              <a:t>with</a:t>
            </a:r>
            <a:r>
              <a:rPr lang="es-ES" dirty="0"/>
              <a:t> </a:t>
            </a:r>
            <a:r>
              <a:rPr lang="es-ES" dirty="0" err="1"/>
              <a:t>those</a:t>
            </a:r>
            <a:r>
              <a:rPr lang="es-ES" dirty="0"/>
              <a:t> </a:t>
            </a:r>
            <a:r>
              <a:rPr lang="es-ES" dirty="0" err="1"/>
              <a:t>obtained</a:t>
            </a:r>
            <a:r>
              <a:rPr lang="es-ES" dirty="0"/>
              <a:t> in </a:t>
            </a:r>
            <a:r>
              <a:rPr lang="es-ES" dirty="0" err="1"/>
              <a:t>the</a:t>
            </a:r>
            <a:r>
              <a:rPr lang="es-ES" dirty="0"/>
              <a:t> literatura. At </a:t>
            </a:r>
            <a:r>
              <a:rPr lang="es-ES" dirty="0" err="1"/>
              <a:t>first</a:t>
            </a:r>
            <a:r>
              <a:rPr lang="es-ES" dirty="0"/>
              <a:t> </a:t>
            </a:r>
            <a:r>
              <a:rPr lang="es-ES" dirty="0" err="1"/>
              <a:t>it</a:t>
            </a:r>
            <a:r>
              <a:rPr lang="es-ES" dirty="0"/>
              <a:t> </a:t>
            </a:r>
            <a:r>
              <a:rPr lang="es-ES" dirty="0" err="1"/>
              <a:t>is</a:t>
            </a:r>
            <a:r>
              <a:rPr lang="es-ES" dirty="0"/>
              <a:t> </a:t>
            </a:r>
            <a:r>
              <a:rPr lang="es-ES" dirty="0" err="1"/>
              <a:t>shown</a:t>
            </a:r>
            <a:r>
              <a:rPr lang="es-ES" dirty="0"/>
              <a:t> </a:t>
            </a:r>
            <a:r>
              <a:rPr lang="es-ES" dirty="0" err="1"/>
              <a:t>that</a:t>
            </a:r>
            <a:r>
              <a:rPr lang="es-ES" dirty="0"/>
              <a:t> </a:t>
            </a:r>
            <a:r>
              <a:rPr lang="es-ES" dirty="0" err="1"/>
              <a:t>the</a:t>
            </a:r>
            <a:r>
              <a:rPr lang="es-ES" dirty="0"/>
              <a:t> </a:t>
            </a:r>
            <a:r>
              <a:rPr lang="es-ES" dirty="0" err="1"/>
              <a:t>degradation</a:t>
            </a:r>
            <a:r>
              <a:rPr lang="es-ES" dirty="0"/>
              <a:t> </a:t>
            </a:r>
            <a:r>
              <a:rPr lang="es-ES" dirty="0" err="1"/>
              <a:t>rate</a:t>
            </a:r>
            <a:r>
              <a:rPr lang="es-ES" dirty="0"/>
              <a:t> </a:t>
            </a:r>
            <a:r>
              <a:rPr lang="es-ES" dirty="0" err="1"/>
              <a:t>is</a:t>
            </a:r>
            <a:r>
              <a:rPr lang="es-ES" dirty="0"/>
              <a:t> </a:t>
            </a:r>
            <a:r>
              <a:rPr lang="es-ES" dirty="0" err="1"/>
              <a:t>increased</a:t>
            </a:r>
            <a:r>
              <a:rPr lang="es-ES" dirty="0"/>
              <a:t> and </a:t>
            </a:r>
            <a:r>
              <a:rPr lang="es-ES" dirty="0" err="1"/>
              <a:t>it</a:t>
            </a:r>
            <a:r>
              <a:rPr lang="es-ES" dirty="0"/>
              <a:t> </a:t>
            </a:r>
            <a:r>
              <a:rPr lang="es-ES" dirty="0" err="1"/>
              <a:t>predominantly</a:t>
            </a:r>
            <a:r>
              <a:rPr lang="es-ES" dirty="0"/>
              <a:t> </a:t>
            </a:r>
            <a:r>
              <a:rPr lang="es-ES" dirty="0" err="1"/>
              <a:t>occurs</a:t>
            </a:r>
            <a:r>
              <a:rPr lang="es-ES" dirty="0"/>
              <a:t> at </a:t>
            </a:r>
            <a:r>
              <a:rPr lang="es-ES" dirty="0" err="1"/>
              <a:t>the</a:t>
            </a:r>
            <a:r>
              <a:rPr lang="es-ES" dirty="0"/>
              <a:t> </a:t>
            </a:r>
            <a:r>
              <a:rPr lang="es-ES" dirty="0" err="1"/>
              <a:t>entrance</a:t>
            </a:r>
            <a:r>
              <a:rPr lang="es-ES" dirty="0"/>
              <a:t> </a:t>
            </a:r>
            <a:r>
              <a:rPr lang="es-ES" dirty="0" err="1"/>
              <a:t>according</a:t>
            </a:r>
            <a:r>
              <a:rPr lang="es-ES" dirty="0"/>
              <a:t> </a:t>
            </a:r>
            <a:r>
              <a:rPr lang="es-ES" dirty="0" err="1"/>
              <a:t>to</a:t>
            </a:r>
            <a:r>
              <a:rPr lang="es-ES" dirty="0"/>
              <a:t> </a:t>
            </a:r>
            <a:r>
              <a:rPr lang="es-ES" dirty="0" err="1"/>
              <a:t>Culter</a:t>
            </a:r>
            <a:r>
              <a:rPr lang="es-ES" dirty="0"/>
              <a:t>.</a:t>
            </a:r>
          </a:p>
          <a:p>
            <a:pPr marL="0" lvl="0" indent="0" algn="l" rtl="0">
              <a:spcBef>
                <a:spcPts val="360"/>
              </a:spcBef>
              <a:spcAft>
                <a:spcPts val="0"/>
              </a:spcAft>
              <a:buNone/>
            </a:pPr>
            <a:r>
              <a:rPr lang="es-ES" dirty="0" err="1"/>
              <a:t>According</a:t>
            </a:r>
            <a:r>
              <a:rPr lang="es-ES" dirty="0"/>
              <a:t> </a:t>
            </a:r>
            <a:r>
              <a:rPr lang="es-ES" dirty="0" err="1"/>
              <a:t>to</a:t>
            </a:r>
            <a:r>
              <a:rPr lang="es-ES" dirty="0"/>
              <a:t> standard </a:t>
            </a:r>
            <a:r>
              <a:rPr lang="es-ES" dirty="0" err="1"/>
              <a:t>designs</a:t>
            </a:r>
            <a:r>
              <a:rPr lang="es-ES" dirty="0"/>
              <a:t> </a:t>
            </a:r>
            <a:r>
              <a:rPr lang="es-ES" dirty="0" err="1"/>
              <a:t>of</a:t>
            </a:r>
            <a:r>
              <a:rPr lang="es-ES" dirty="0"/>
              <a:t> </a:t>
            </a:r>
            <a:r>
              <a:rPr lang="es-ES" dirty="0" err="1"/>
              <a:t>the</a:t>
            </a:r>
            <a:r>
              <a:rPr lang="es-ES" dirty="0"/>
              <a:t> </a:t>
            </a:r>
            <a:r>
              <a:rPr lang="es-ES" dirty="0" err="1"/>
              <a:t>polymerical</a:t>
            </a:r>
            <a:r>
              <a:rPr lang="es-ES" dirty="0"/>
              <a:t> </a:t>
            </a:r>
            <a:r>
              <a:rPr lang="es-ES" dirty="0" err="1"/>
              <a:t>scaffolds</a:t>
            </a:r>
            <a:r>
              <a:rPr lang="es-ES" dirty="0"/>
              <a:t> and </a:t>
            </a:r>
            <a:r>
              <a:rPr lang="es-ES" dirty="0" err="1"/>
              <a:t>in-vitro</a:t>
            </a:r>
            <a:r>
              <a:rPr lang="es-ES" dirty="0"/>
              <a:t> </a:t>
            </a:r>
            <a:r>
              <a:rPr lang="es-ES" dirty="0" err="1"/>
              <a:t>tests</a:t>
            </a:r>
            <a:r>
              <a:rPr lang="es-ES" dirty="0"/>
              <a:t>, </a:t>
            </a:r>
            <a:r>
              <a:rPr lang="es-ES" dirty="0" err="1"/>
              <a:t>we</a:t>
            </a:r>
            <a:r>
              <a:rPr lang="es-ES" dirty="0"/>
              <a:t> </a:t>
            </a:r>
            <a:r>
              <a:rPr lang="es-ES" dirty="0" err="1"/>
              <a:t>cannot</a:t>
            </a:r>
            <a:r>
              <a:rPr lang="es-ES" dirty="0"/>
              <a:t> </a:t>
            </a:r>
            <a:r>
              <a:rPr lang="es-ES" dirty="0" err="1"/>
              <a:t>obtain</a:t>
            </a:r>
            <a:r>
              <a:rPr lang="es-ES" dirty="0"/>
              <a:t> </a:t>
            </a:r>
            <a:r>
              <a:rPr lang="es-ES" dirty="0" err="1"/>
              <a:t>an</a:t>
            </a:r>
            <a:r>
              <a:rPr lang="es-ES" dirty="0"/>
              <a:t> </a:t>
            </a:r>
            <a:r>
              <a:rPr lang="es-ES" dirty="0" err="1"/>
              <a:t>homogeneous</a:t>
            </a:r>
            <a:r>
              <a:rPr lang="es-ES" dirty="0"/>
              <a:t> </a:t>
            </a:r>
            <a:r>
              <a:rPr lang="es-ES" dirty="0" err="1"/>
              <a:t>shsear</a:t>
            </a:r>
            <a:r>
              <a:rPr lang="es-ES" dirty="0"/>
              <a:t> stress </a:t>
            </a:r>
            <a:r>
              <a:rPr lang="es-ES" dirty="0" err="1"/>
              <a:t>field</a:t>
            </a:r>
            <a:r>
              <a:rPr lang="es-ES" dirty="0"/>
              <a:t>.</a:t>
            </a:r>
          </a:p>
          <a:p>
            <a:pPr marL="0" lvl="0" indent="0" algn="l" rtl="0">
              <a:spcBef>
                <a:spcPts val="360"/>
              </a:spcBef>
              <a:spcAft>
                <a:spcPts val="0"/>
              </a:spcAft>
              <a:buNone/>
            </a:pPr>
            <a:r>
              <a:rPr lang="es-ES" dirty="0" err="1"/>
              <a:t>According</a:t>
            </a:r>
            <a:r>
              <a:rPr lang="es-ES" dirty="0"/>
              <a:t> </a:t>
            </a:r>
            <a:r>
              <a:rPr lang="es-ES" dirty="0" err="1"/>
              <a:t>to</a:t>
            </a:r>
            <a:r>
              <a:rPr lang="es-ES" dirty="0"/>
              <a:t> </a:t>
            </a:r>
            <a:r>
              <a:rPr lang="es-ES" dirty="0" err="1"/>
              <a:t>the</a:t>
            </a:r>
            <a:r>
              <a:rPr lang="es-ES" dirty="0"/>
              <a:t> in vitro </a:t>
            </a:r>
            <a:r>
              <a:rPr lang="es-ES" dirty="0" err="1"/>
              <a:t>tests</a:t>
            </a:r>
            <a:r>
              <a:rPr lang="es-ES" dirty="0"/>
              <a:t> </a:t>
            </a:r>
            <a:r>
              <a:rPr lang="es-ES" dirty="0" err="1"/>
              <a:t>found</a:t>
            </a:r>
            <a:r>
              <a:rPr lang="es-ES" dirty="0"/>
              <a:t> in </a:t>
            </a:r>
            <a:r>
              <a:rPr lang="es-ES" dirty="0" err="1"/>
              <a:t>the</a:t>
            </a:r>
            <a:r>
              <a:rPr lang="es-ES" dirty="0"/>
              <a:t> </a:t>
            </a:r>
            <a:r>
              <a:rPr lang="es-ES" dirty="0" err="1"/>
              <a:t>literature</a:t>
            </a:r>
            <a:r>
              <a:rPr lang="es-ES" dirty="0"/>
              <a:t>, </a:t>
            </a:r>
            <a:r>
              <a:rPr lang="es-ES" dirty="0" err="1"/>
              <a:t>the</a:t>
            </a:r>
            <a:r>
              <a:rPr lang="es-ES" dirty="0"/>
              <a:t> </a:t>
            </a:r>
            <a:r>
              <a:rPr lang="es-ES" dirty="0" err="1"/>
              <a:t>adjusting</a:t>
            </a:r>
            <a:r>
              <a:rPr lang="es-ES" dirty="0"/>
              <a:t> </a:t>
            </a:r>
            <a:r>
              <a:rPr lang="es-ES" dirty="0" err="1"/>
              <a:t>of</a:t>
            </a:r>
            <a:r>
              <a:rPr lang="es-ES" dirty="0"/>
              <a:t> </a:t>
            </a:r>
            <a:r>
              <a:rPr lang="es-ES" dirty="0" err="1"/>
              <a:t>the</a:t>
            </a:r>
            <a:r>
              <a:rPr lang="es-ES" dirty="0"/>
              <a:t> Flow </a:t>
            </a:r>
            <a:r>
              <a:rPr lang="es-ES" dirty="0" err="1"/>
              <a:t>conditions</a:t>
            </a:r>
            <a:r>
              <a:rPr lang="es-ES" dirty="0"/>
              <a:t> </a:t>
            </a:r>
            <a:r>
              <a:rPr lang="es-ES" dirty="0" err="1"/>
              <a:t>generates</a:t>
            </a:r>
            <a:r>
              <a:rPr lang="es-ES" dirty="0"/>
              <a:t> a more </a:t>
            </a:r>
            <a:r>
              <a:rPr lang="es-ES" dirty="0" err="1"/>
              <a:t>smooth</a:t>
            </a:r>
            <a:r>
              <a:rPr lang="es-ES" dirty="0"/>
              <a:t> and </a:t>
            </a:r>
            <a:r>
              <a:rPr lang="es-ES" dirty="0" err="1"/>
              <a:t>stable</a:t>
            </a:r>
            <a:r>
              <a:rPr lang="es-ES" dirty="0"/>
              <a:t> </a:t>
            </a:r>
            <a:r>
              <a:rPr lang="es-ES" dirty="0" err="1"/>
              <a:t>degradation</a:t>
            </a:r>
            <a:r>
              <a:rPr lang="es-ES" dirty="0"/>
              <a:t> </a:t>
            </a:r>
            <a:r>
              <a:rPr lang="es-ES" dirty="0" err="1"/>
              <a:t>process</a:t>
            </a:r>
            <a:r>
              <a:rPr lang="es-ES" dirty="0"/>
              <a:t>.</a:t>
            </a:r>
          </a:p>
          <a:p>
            <a:pPr marL="0" lvl="0" indent="0" algn="l" rtl="0">
              <a:spcBef>
                <a:spcPts val="360"/>
              </a:spcBef>
              <a:spcAft>
                <a:spcPts val="0"/>
              </a:spcAft>
              <a:buNone/>
            </a:pPr>
            <a:r>
              <a:rPr lang="es-ES" dirty="0" err="1"/>
              <a:t>The</a:t>
            </a:r>
            <a:r>
              <a:rPr lang="es-ES" dirty="0"/>
              <a:t> </a:t>
            </a:r>
            <a:r>
              <a:rPr lang="es-ES" dirty="0" err="1"/>
              <a:t>evolutionary</a:t>
            </a:r>
            <a:r>
              <a:rPr lang="es-ES" dirty="0"/>
              <a:t> Navier Stokes </a:t>
            </a:r>
            <a:r>
              <a:rPr lang="es-ES" dirty="0" err="1"/>
              <a:t>is</a:t>
            </a:r>
            <a:r>
              <a:rPr lang="es-ES" dirty="0"/>
              <a:t> </a:t>
            </a:r>
            <a:r>
              <a:rPr lang="es-ES" dirty="0" err="1"/>
              <a:t>applied</a:t>
            </a:r>
            <a:r>
              <a:rPr lang="es-ES" dirty="0"/>
              <a:t> in </a:t>
            </a:r>
            <a:r>
              <a:rPr lang="es-ES" dirty="0" err="1"/>
              <a:t>these</a:t>
            </a:r>
            <a:r>
              <a:rPr lang="es-ES" dirty="0"/>
              <a:t> </a:t>
            </a:r>
            <a:r>
              <a:rPr lang="es-ES" dirty="0" err="1"/>
              <a:t>work</a:t>
            </a:r>
            <a:r>
              <a:rPr lang="es-ES" dirty="0"/>
              <a:t> </a:t>
            </a:r>
            <a:r>
              <a:rPr lang="es-ES" dirty="0" err="1"/>
              <a:t>compared</a:t>
            </a:r>
            <a:r>
              <a:rPr lang="es-ES" dirty="0"/>
              <a:t> </a:t>
            </a:r>
            <a:r>
              <a:rPr lang="es-ES" dirty="0" err="1"/>
              <a:t>with</a:t>
            </a:r>
            <a:r>
              <a:rPr lang="es-ES" dirty="0"/>
              <a:t> </a:t>
            </a:r>
            <a:r>
              <a:rPr lang="es-ES" dirty="0" err="1"/>
              <a:t>another</a:t>
            </a:r>
            <a:r>
              <a:rPr lang="es-ES" dirty="0"/>
              <a:t> </a:t>
            </a:r>
            <a:r>
              <a:rPr lang="es-ES" dirty="0" err="1"/>
              <a:t>techniques</a:t>
            </a:r>
            <a:r>
              <a:rPr lang="es-ES" dirty="0"/>
              <a:t>.</a:t>
            </a:r>
          </a:p>
          <a:p>
            <a:pPr marL="0" lvl="0" indent="0" algn="l" rtl="0">
              <a:spcBef>
                <a:spcPts val="360"/>
              </a:spcBef>
              <a:spcAft>
                <a:spcPts val="0"/>
              </a:spcAft>
              <a:buNone/>
            </a:pPr>
            <a:r>
              <a:rPr lang="es-ES" dirty="0" err="1"/>
              <a:t>The</a:t>
            </a:r>
            <a:r>
              <a:rPr lang="es-ES" dirty="0"/>
              <a:t> </a:t>
            </a:r>
            <a:r>
              <a:rPr lang="es-ES" dirty="0" err="1"/>
              <a:t>static</a:t>
            </a:r>
            <a:r>
              <a:rPr lang="es-ES" dirty="0"/>
              <a:t> </a:t>
            </a:r>
            <a:r>
              <a:rPr lang="es-ES" dirty="0" err="1"/>
              <a:t>degradation</a:t>
            </a:r>
            <a:r>
              <a:rPr lang="es-ES" dirty="0"/>
              <a:t> </a:t>
            </a:r>
            <a:r>
              <a:rPr lang="es-ES" dirty="0" err="1"/>
              <a:t>of</a:t>
            </a:r>
            <a:r>
              <a:rPr lang="es-ES" dirty="0"/>
              <a:t> </a:t>
            </a:r>
            <a:r>
              <a:rPr lang="es-ES" dirty="0" err="1"/>
              <a:t>the</a:t>
            </a:r>
            <a:r>
              <a:rPr lang="es-ES" dirty="0"/>
              <a:t> </a:t>
            </a:r>
            <a:r>
              <a:rPr lang="es-ES" dirty="0" err="1"/>
              <a:t>scaffold</a:t>
            </a:r>
            <a:r>
              <a:rPr lang="es-ES" dirty="0"/>
              <a:t> has </a:t>
            </a:r>
            <a:r>
              <a:rPr lang="es-ES" dirty="0" err="1"/>
              <a:t>not</a:t>
            </a:r>
            <a:r>
              <a:rPr lang="es-ES" dirty="0"/>
              <a:t> </a:t>
            </a:r>
            <a:r>
              <a:rPr lang="es-ES" dirty="0" err="1"/>
              <a:t>been</a:t>
            </a:r>
            <a:r>
              <a:rPr lang="es-ES" dirty="0"/>
              <a:t> </a:t>
            </a:r>
            <a:r>
              <a:rPr lang="es-ES" dirty="0" err="1"/>
              <a:t>considered</a:t>
            </a:r>
            <a:r>
              <a:rPr lang="es-ES" dirty="0"/>
              <a:t> in </a:t>
            </a:r>
            <a:r>
              <a:rPr lang="es-ES" dirty="0" err="1"/>
              <a:t>this</a:t>
            </a:r>
            <a:r>
              <a:rPr lang="es-ES" dirty="0"/>
              <a:t> </a:t>
            </a:r>
            <a:r>
              <a:rPr lang="es-ES" dirty="0" err="1"/>
              <a:t>work</a:t>
            </a:r>
            <a:r>
              <a:rPr lang="es-ES" dirty="0"/>
              <a:t>.</a:t>
            </a:r>
          </a:p>
        </p:txBody>
      </p:sp>
      <p:sp>
        <p:nvSpPr>
          <p:cNvPr id="235" name="Google Shape;235;g5c76c1fb34_0_0:notes"/>
          <p:cNvSpPr txBox="1">
            <a:spLocks noGrp="1"/>
          </p:cNvSpPr>
          <p:nvPr>
            <p:ph type="sldNum" idx="12"/>
          </p:nvPr>
        </p:nvSpPr>
        <p:spPr>
          <a:xfrm>
            <a:off x="4022605" y="9722145"/>
            <a:ext cx="3076800" cy="512400"/>
          </a:xfrm>
          <a:prstGeom prst="rect">
            <a:avLst/>
          </a:prstGeom>
        </p:spPr>
        <p:txBody>
          <a:bodyPr spcFirstLastPara="1" wrap="square" lIns="94800" tIns="47400" rIns="94800" bIns="474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c76c1fb34_0_6: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c76c1fb34_0_6:notes"/>
          <p:cNvSpPr txBox="1">
            <a:spLocks noGrp="1"/>
          </p:cNvSpPr>
          <p:nvPr>
            <p:ph type="body" idx="1"/>
          </p:nvPr>
        </p:nvSpPr>
        <p:spPr>
          <a:xfrm>
            <a:off x="945910" y="4861074"/>
            <a:ext cx="5207400" cy="4605600"/>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According</a:t>
            </a:r>
            <a:r>
              <a:rPr lang="es-ES" dirty="0"/>
              <a:t> </a:t>
            </a:r>
            <a:r>
              <a:rPr lang="es-ES" dirty="0" err="1"/>
              <a:t>of</a:t>
            </a:r>
            <a:r>
              <a:rPr lang="es-ES" dirty="0"/>
              <a:t> </a:t>
            </a:r>
            <a:r>
              <a:rPr lang="es-ES" dirty="0" err="1"/>
              <a:t>the</a:t>
            </a:r>
            <a:r>
              <a:rPr lang="es-ES" dirty="0"/>
              <a:t> </a:t>
            </a:r>
            <a:r>
              <a:rPr lang="es-ES" dirty="0" err="1"/>
              <a:t>conclusions</a:t>
            </a:r>
            <a:r>
              <a:rPr lang="es-ES" dirty="0"/>
              <a:t>, </a:t>
            </a:r>
            <a:r>
              <a:rPr lang="es-ES" dirty="0" err="1"/>
              <a:t>the</a:t>
            </a:r>
            <a:r>
              <a:rPr lang="es-ES" dirty="0"/>
              <a:t> </a:t>
            </a:r>
            <a:r>
              <a:rPr lang="es-ES" dirty="0" err="1"/>
              <a:t>following</a:t>
            </a:r>
            <a:r>
              <a:rPr lang="es-ES" dirty="0"/>
              <a:t> </a:t>
            </a:r>
            <a:r>
              <a:rPr lang="es-ES" dirty="0" err="1"/>
              <a:t>have</a:t>
            </a:r>
            <a:r>
              <a:rPr lang="es-ES" dirty="0"/>
              <a:t> </a:t>
            </a:r>
            <a:r>
              <a:rPr lang="es-ES" dirty="0" err="1"/>
              <a:t>been</a:t>
            </a:r>
            <a:r>
              <a:rPr lang="es-ES" dirty="0"/>
              <a:t> </a:t>
            </a:r>
            <a:r>
              <a:rPr lang="es-ES" dirty="0" err="1"/>
              <a:t>extracted</a:t>
            </a:r>
            <a:r>
              <a:rPr lang="es-ES" dirty="0"/>
              <a:t>:</a:t>
            </a:r>
            <a:endParaRPr dirty="0"/>
          </a:p>
        </p:txBody>
      </p:sp>
      <p:sp>
        <p:nvSpPr>
          <p:cNvPr id="242" name="Google Shape;242;g5c76c1fb34_0_6:notes"/>
          <p:cNvSpPr txBox="1">
            <a:spLocks noGrp="1"/>
          </p:cNvSpPr>
          <p:nvPr>
            <p:ph type="sldNum" idx="12"/>
          </p:nvPr>
        </p:nvSpPr>
        <p:spPr>
          <a:xfrm>
            <a:off x="4022605" y="9722145"/>
            <a:ext cx="3076800" cy="512400"/>
          </a:xfrm>
          <a:prstGeom prst="rect">
            <a:avLst/>
          </a:prstGeom>
        </p:spPr>
        <p:txBody>
          <a:bodyPr spcFirstLastPara="1" wrap="square" lIns="94800" tIns="47400" rIns="94800" bIns="474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76c1fb34_0_16: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c76c1fb34_0_16:notes"/>
          <p:cNvSpPr txBox="1">
            <a:spLocks noGrp="1"/>
          </p:cNvSpPr>
          <p:nvPr>
            <p:ph type="body" idx="1"/>
          </p:nvPr>
        </p:nvSpPr>
        <p:spPr>
          <a:xfrm>
            <a:off x="945910" y="4861074"/>
            <a:ext cx="5207400" cy="4605600"/>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endParaRPr/>
          </a:p>
        </p:txBody>
      </p:sp>
      <p:sp>
        <p:nvSpPr>
          <p:cNvPr id="249" name="Google Shape;249;g5c76c1fb34_0_16:notes"/>
          <p:cNvSpPr txBox="1">
            <a:spLocks noGrp="1"/>
          </p:cNvSpPr>
          <p:nvPr>
            <p:ph type="sldNum" idx="12"/>
          </p:nvPr>
        </p:nvSpPr>
        <p:spPr>
          <a:xfrm>
            <a:off x="4022605" y="9722145"/>
            <a:ext cx="3076800" cy="512400"/>
          </a:xfrm>
          <a:prstGeom prst="rect">
            <a:avLst/>
          </a:prstGeom>
        </p:spPr>
        <p:txBody>
          <a:bodyPr spcFirstLastPara="1" wrap="square" lIns="94800" tIns="47400" rIns="94800" bIns="474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c76c1fb34_0_32: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c76c1fb34_0_32:notes"/>
          <p:cNvSpPr txBox="1">
            <a:spLocks noGrp="1"/>
          </p:cNvSpPr>
          <p:nvPr>
            <p:ph type="body" idx="1"/>
          </p:nvPr>
        </p:nvSpPr>
        <p:spPr>
          <a:xfrm>
            <a:off x="945910" y="4861074"/>
            <a:ext cx="5207400" cy="4605600"/>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endParaRPr/>
          </a:p>
        </p:txBody>
      </p:sp>
      <p:sp>
        <p:nvSpPr>
          <p:cNvPr id="257" name="Google Shape;257;g5c76c1fb34_0_32:notes"/>
          <p:cNvSpPr txBox="1">
            <a:spLocks noGrp="1"/>
          </p:cNvSpPr>
          <p:nvPr>
            <p:ph type="sldNum" idx="12"/>
          </p:nvPr>
        </p:nvSpPr>
        <p:spPr>
          <a:xfrm>
            <a:off x="4022605" y="9722145"/>
            <a:ext cx="3076800" cy="512400"/>
          </a:xfrm>
          <a:prstGeom prst="rect">
            <a:avLst/>
          </a:prstGeom>
        </p:spPr>
        <p:txBody>
          <a:bodyPr spcFirstLastPara="1" wrap="square" lIns="94800" tIns="47400" rIns="94800" bIns="474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The</a:t>
            </a:r>
            <a:r>
              <a:rPr lang="es-ES" dirty="0"/>
              <a:t> </a:t>
            </a:r>
            <a:r>
              <a:rPr lang="es-ES" dirty="0" err="1"/>
              <a:t>scaffolds</a:t>
            </a:r>
            <a:r>
              <a:rPr lang="es-ES" dirty="0"/>
              <a:t> are </a:t>
            </a:r>
            <a:r>
              <a:rPr lang="es-ES" dirty="0" err="1"/>
              <a:t>porous</a:t>
            </a:r>
            <a:r>
              <a:rPr lang="es-ES" dirty="0"/>
              <a:t> </a:t>
            </a:r>
            <a:r>
              <a:rPr lang="es-ES" dirty="0" err="1"/>
              <a:t>geometries</a:t>
            </a:r>
            <a:r>
              <a:rPr lang="es-ES" dirty="0"/>
              <a:t>, </a:t>
            </a:r>
            <a:r>
              <a:rPr lang="es-ES" dirty="0" err="1"/>
              <a:t>which</a:t>
            </a:r>
            <a:r>
              <a:rPr lang="es-ES" dirty="0"/>
              <a:t> </a:t>
            </a:r>
            <a:r>
              <a:rPr lang="es-ES" dirty="0" err="1"/>
              <a:t>allows</a:t>
            </a:r>
            <a:r>
              <a:rPr lang="es-ES" dirty="0"/>
              <a:t> </a:t>
            </a:r>
            <a:r>
              <a:rPr lang="es-ES" dirty="0" err="1"/>
              <a:t>the</a:t>
            </a:r>
            <a:r>
              <a:rPr lang="es-ES" dirty="0"/>
              <a:t> </a:t>
            </a:r>
            <a:r>
              <a:rPr lang="es-ES" dirty="0" err="1"/>
              <a:t>proliferation</a:t>
            </a:r>
            <a:r>
              <a:rPr lang="es-ES" dirty="0"/>
              <a:t> </a:t>
            </a:r>
            <a:r>
              <a:rPr lang="es-ES" dirty="0" err="1"/>
              <a:t>of</a:t>
            </a:r>
            <a:r>
              <a:rPr lang="es-ES" dirty="0"/>
              <a:t> </a:t>
            </a:r>
            <a:r>
              <a:rPr lang="es-ES" dirty="0" err="1"/>
              <a:t>cells</a:t>
            </a:r>
            <a:r>
              <a:rPr lang="es-ES" dirty="0"/>
              <a:t> </a:t>
            </a:r>
            <a:r>
              <a:rPr lang="es-ES" dirty="0" err="1"/>
              <a:t>to</a:t>
            </a:r>
            <a:r>
              <a:rPr lang="es-ES" dirty="0"/>
              <a:t> </a:t>
            </a:r>
            <a:r>
              <a:rPr lang="es-ES" dirty="0" err="1"/>
              <a:t>inside</a:t>
            </a:r>
            <a:r>
              <a:rPr lang="es-ES" dirty="0"/>
              <a:t> </a:t>
            </a:r>
            <a:r>
              <a:rPr lang="es-ES" dirty="0" err="1"/>
              <a:t>of</a:t>
            </a:r>
            <a:r>
              <a:rPr lang="es-ES" dirty="0"/>
              <a:t> </a:t>
            </a:r>
            <a:r>
              <a:rPr lang="es-ES" dirty="0" err="1"/>
              <a:t>it</a:t>
            </a:r>
            <a:r>
              <a:rPr lang="es-ES" dirty="0"/>
              <a:t>. </a:t>
            </a:r>
            <a:r>
              <a:rPr lang="es-ES" dirty="0" err="1"/>
              <a:t>For</a:t>
            </a:r>
            <a:r>
              <a:rPr lang="es-ES" dirty="0"/>
              <a:t> </a:t>
            </a:r>
            <a:r>
              <a:rPr lang="es-ES" dirty="0" err="1"/>
              <a:t>their</a:t>
            </a:r>
            <a:r>
              <a:rPr lang="es-ES" dirty="0"/>
              <a:t> </a:t>
            </a:r>
            <a:r>
              <a:rPr lang="es-ES" dirty="0" err="1"/>
              <a:t>part</a:t>
            </a:r>
            <a:r>
              <a:rPr lang="es-ES" dirty="0"/>
              <a:t>, </a:t>
            </a:r>
            <a:r>
              <a:rPr lang="es-ES" dirty="0" err="1"/>
              <a:t>The</a:t>
            </a:r>
            <a:r>
              <a:rPr lang="es-ES" dirty="0"/>
              <a:t> </a:t>
            </a:r>
            <a:r>
              <a:rPr lang="es-ES" dirty="0" err="1"/>
              <a:t>resorbable</a:t>
            </a:r>
            <a:r>
              <a:rPr lang="es-ES" dirty="0"/>
              <a:t> </a:t>
            </a:r>
            <a:r>
              <a:rPr lang="es-ES" dirty="0" err="1"/>
              <a:t>scaffolds</a:t>
            </a:r>
            <a:r>
              <a:rPr lang="es-ES" dirty="0"/>
              <a:t> are </a:t>
            </a:r>
            <a:r>
              <a:rPr lang="es-ES" dirty="0" err="1"/>
              <a:t>designed</a:t>
            </a:r>
            <a:r>
              <a:rPr lang="es-ES" dirty="0"/>
              <a:t> </a:t>
            </a:r>
            <a:r>
              <a:rPr lang="es-ES" dirty="0" err="1"/>
              <a:t>to</a:t>
            </a:r>
            <a:r>
              <a:rPr lang="es-ES" dirty="0"/>
              <a:t> serve as </a:t>
            </a:r>
            <a:r>
              <a:rPr lang="es-ES" dirty="0" err="1"/>
              <a:t>temporary</a:t>
            </a:r>
            <a:r>
              <a:rPr lang="es-ES" dirty="0"/>
              <a:t> </a:t>
            </a:r>
            <a:r>
              <a:rPr lang="es-ES" dirty="0" err="1"/>
              <a:t>structures</a:t>
            </a:r>
            <a:r>
              <a:rPr lang="es-ES" dirty="0"/>
              <a:t> </a:t>
            </a:r>
            <a:r>
              <a:rPr lang="es-ES" dirty="0" err="1"/>
              <a:t>that</a:t>
            </a:r>
            <a:r>
              <a:rPr lang="es-ES" dirty="0"/>
              <a:t> can be </a:t>
            </a:r>
            <a:r>
              <a:rPr lang="es-ES" dirty="0" err="1"/>
              <a:t>degraded</a:t>
            </a:r>
            <a:r>
              <a:rPr lang="es-ES" dirty="0"/>
              <a:t> and resorbed </a:t>
            </a:r>
            <a:r>
              <a:rPr lang="es-ES" dirty="0" err="1"/>
              <a:t>by</a:t>
            </a:r>
            <a:r>
              <a:rPr lang="es-ES" dirty="0"/>
              <a:t> </a:t>
            </a:r>
            <a:r>
              <a:rPr lang="es-ES" dirty="0" err="1"/>
              <a:t>the</a:t>
            </a:r>
            <a:r>
              <a:rPr lang="es-ES" dirty="0"/>
              <a:t> </a:t>
            </a:r>
            <a:r>
              <a:rPr lang="es-ES" dirty="0" err="1"/>
              <a:t>body</a:t>
            </a:r>
            <a:r>
              <a:rPr lang="es-ES" dirty="0"/>
              <a:t>. </a:t>
            </a:r>
            <a:r>
              <a:rPr lang="es-ES" dirty="0" err="1"/>
              <a:t>This</a:t>
            </a:r>
            <a:r>
              <a:rPr lang="es-ES" dirty="0"/>
              <a:t> </a:t>
            </a:r>
            <a:r>
              <a:rPr lang="es-ES" dirty="0" err="1"/>
              <a:t>advantages</a:t>
            </a:r>
            <a:r>
              <a:rPr lang="es-ES" dirty="0"/>
              <a:t> and </a:t>
            </a:r>
            <a:r>
              <a:rPr lang="es-ES" dirty="0" err="1"/>
              <a:t>the</a:t>
            </a:r>
            <a:r>
              <a:rPr lang="es-ES" dirty="0"/>
              <a:t> </a:t>
            </a:r>
            <a:r>
              <a:rPr lang="es-ES" dirty="0" err="1"/>
              <a:t>growing</a:t>
            </a:r>
            <a:r>
              <a:rPr lang="es-ES" dirty="0"/>
              <a:t> use </a:t>
            </a:r>
            <a:r>
              <a:rPr lang="es-ES" dirty="0" err="1"/>
              <a:t>of</a:t>
            </a:r>
            <a:r>
              <a:rPr lang="es-ES" dirty="0"/>
              <a:t> </a:t>
            </a:r>
            <a:r>
              <a:rPr lang="es-ES" dirty="0" err="1"/>
              <a:t>aditive</a:t>
            </a:r>
            <a:r>
              <a:rPr lang="es-ES" dirty="0"/>
              <a:t> </a:t>
            </a:r>
            <a:r>
              <a:rPr lang="es-ES" dirty="0" err="1"/>
              <a:t>manufacturing</a:t>
            </a:r>
            <a:r>
              <a:rPr lang="es-ES" dirty="0"/>
              <a:t> has </a:t>
            </a:r>
            <a:r>
              <a:rPr lang="es-ES" dirty="0" err="1"/>
              <a:t>increased</a:t>
            </a:r>
            <a:r>
              <a:rPr lang="es-ES" dirty="0"/>
              <a:t> </a:t>
            </a:r>
            <a:r>
              <a:rPr lang="es-ES" dirty="0" err="1"/>
              <a:t>the</a:t>
            </a:r>
            <a:r>
              <a:rPr lang="es-ES" dirty="0"/>
              <a:t> </a:t>
            </a:r>
            <a:r>
              <a:rPr lang="es-ES" dirty="0" err="1"/>
              <a:t>interest</a:t>
            </a:r>
            <a:r>
              <a:rPr lang="es-ES" dirty="0"/>
              <a:t> in </a:t>
            </a:r>
            <a:r>
              <a:rPr lang="es-ES" dirty="0" err="1"/>
              <a:t>these</a:t>
            </a:r>
            <a:r>
              <a:rPr lang="es-ES" dirty="0"/>
              <a:t> </a:t>
            </a:r>
            <a:r>
              <a:rPr lang="es-ES" dirty="0" err="1"/>
              <a:t>materials</a:t>
            </a:r>
            <a:r>
              <a:rPr lang="es-ES" dirty="0"/>
              <a:t>. </a:t>
            </a:r>
            <a:r>
              <a:rPr lang="es-ES" dirty="0" err="1"/>
              <a:t>Despite</a:t>
            </a:r>
            <a:r>
              <a:rPr lang="es-ES" dirty="0"/>
              <a:t> </a:t>
            </a:r>
            <a:r>
              <a:rPr lang="es-ES" dirty="0" err="1"/>
              <a:t>the</a:t>
            </a:r>
            <a:r>
              <a:rPr lang="es-ES" dirty="0"/>
              <a:t> </a:t>
            </a:r>
            <a:r>
              <a:rPr lang="es-ES" dirty="0" err="1"/>
              <a:t>advantages</a:t>
            </a:r>
            <a:r>
              <a:rPr lang="es-ES" dirty="0"/>
              <a:t> </a:t>
            </a:r>
            <a:r>
              <a:rPr lang="es-ES" dirty="0" err="1"/>
              <a:t>of</a:t>
            </a:r>
            <a:r>
              <a:rPr lang="es-ES" dirty="0"/>
              <a:t> </a:t>
            </a:r>
            <a:r>
              <a:rPr lang="es-ES" dirty="0" err="1"/>
              <a:t>these</a:t>
            </a:r>
            <a:r>
              <a:rPr lang="es-ES" dirty="0"/>
              <a:t> </a:t>
            </a:r>
            <a:r>
              <a:rPr lang="es-ES" dirty="0" err="1"/>
              <a:t>materials</a:t>
            </a:r>
            <a:r>
              <a:rPr lang="es-ES" dirty="0"/>
              <a:t> , </a:t>
            </a:r>
            <a:r>
              <a:rPr lang="es-ES" dirty="0" err="1"/>
              <a:t>it</a:t>
            </a:r>
            <a:r>
              <a:rPr lang="es-ES" dirty="0"/>
              <a:t> </a:t>
            </a:r>
            <a:r>
              <a:rPr lang="es-ES" dirty="0" err="1"/>
              <a:t>is</a:t>
            </a:r>
            <a:r>
              <a:rPr lang="es-ES" dirty="0"/>
              <a:t> </a:t>
            </a:r>
            <a:r>
              <a:rPr lang="es-ES" dirty="0" err="1"/>
              <a:t>important</a:t>
            </a:r>
            <a:r>
              <a:rPr lang="es-ES" dirty="0"/>
              <a:t> </a:t>
            </a:r>
            <a:r>
              <a:rPr lang="es-ES" dirty="0" err="1"/>
              <a:t>to</a:t>
            </a:r>
            <a:r>
              <a:rPr lang="es-ES" dirty="0"/>
              <a:t> </a:t>
            </a:r>
            <a:r>
              <a:rPr lang="es-ES" dirty="0" err="1"/>
              <a:t>know</a:t>
            </a:r>
            <a:r>
              <a:rPr lang="es-ES" dirty="0"/>
              <a:t> in </a:t>
            </a:r>
            <a:r>
              <a:rPr lang="es-ES" dirty="0" err="1"/>
              <a:t>advance</a:t>
            </a:r>
            <a:r>
              <a:rPr lang="es-ES" dirty="0"/>
              <a:t> de </a:t>
            </a:r>
            <a:r>
              <a:rPr lang="es-ES" dirty="0" err="1"/>
              <a:t>degradation</a:t>
            </a:r>
            <a:r>
              <a:rPr lang="es-ES" dirty="0"/>
              <a:t> ratio </a:t>
            </a:r>
            <a:r>
              <a:rPr lang="es-ES" dirty="0" err="1"/>
              <a:t>caused</a:t>
            </a:r>
            <a:r>
              <a:rPr lang="es-ES" dirty="0"/>
              <a:t> </a:t>
            </a:r>
            <a:r>
              <a:rPr lang="es-ES" dirty="0" err="1"/>
              <a:t>by</a:t>
            </a:r>
            <a:r>
              <a:rPr lang="es-ES" dirty="0"/>
              <a:t> </a:t>
            </a:r>
            <a:r>
              <a:rPr lang="es-ES" dirty="0" err="1"/>
              <a:t>the</a:t>
            </a:r>
            <a:r>
              <a:rPr lang="es-ES" dirty="0"/>
              <a:t> </a:t>
            </a:r>
            <a:r>
              <a:rPr lang="es-ES" dirty="0" err="1"/>
              <a:t>biological</a:t>
            </a:r>
            <a:r>
              <a:rPr lang="es-ES" dirty="0"/>
              <a:t> </a:t>
            </a:r>
            <a:r>
              <a:rPr lang="es-ES" dirty="0" err="1"/>
              <a:t>fluids</a:t>
            </a:r>
            <a:r>
              <a:rPr lang="es-ES" dirty="0"/>
              <a:t> and  </a:t>
            </a:r>
            <a:r>
              <a:rPr lang="es-ES" dirty="0" err="1"/>
              <a:t>the</a:t>
            </a:r>
            <a:r>
              <a:rPr lang="es-ES" dirty="0"/>
              <a:t> </a:t>
            </a:r>
            <a:r>
              <a:rPr lang="es-ES" dirty="0" err="1"/>
              <a:t>evolution</a:t>
            </a:r>
            <a:r>
              <a:rPr lang="es-ES" dirty="0"/>
              <a:t> </a:t>
            </a:r>
            <a:r>
              <a:rPr lang="es-ES" dirty="0" err="1"/>
              <a:t>of</a:t>
            </a:r>
            <a:r>
              <a:rPr lang="es-ES" dirty="0"/>
              <a:t> </a:t>
            </a:r>
            <a:r>
              <a:rPr lang="es-ES" dirty="0" err="1"/>
              <a:t>the</a:t>
            </a:r>
            <a:r>
              <a:rPr lang="es-ES" dirty="0"/>
              <a:t> </a:t>
            </a:r>
            <a:r>
              <a:rPr lang="es-ES" dirty="0" err="1"/>
              <a:t>mechanical</a:t>
            </a:r>
            <a:r>
              <a:rPr lang="es-ES" dirty="0"/>
              <a:t> </a:t>
            </a:r>
            <a:r>
              <a:rPr lang="es-ES" dirty="0" err="1"/>
              <a:t>properties</a:t>
            </a:r>
            <a:r>
              <a:rPr lang="es-ES" dirty="0"/>
              <a:t>.</a:t>
            </a:r>
            <a:endParaRPr dirty="0"/>
          </a:p>
        </p:txBody>
      </p:sp>
      <p:sp>
        <p:nvSpPr>
          <p:cNvPr id="107" name="Google Shape;107;p3: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1:notes"/>
          <p:cNvSpPr txBox="1">
            <a:spLocks noGrp="1"/>
          </p:cNvSpPr>
          <p:nvPr>
            <p:ph type="body" idx="1"/>
          </p:nvPr>
        </p:nvSpPr>
        <p:spPr>
          <a:xfrm>
            <a:off x="945910" y="4861074"/>
            <a:ext cx="5207481" cy="4605657"/>
          </a:xfrm>
          <a:prstGeom prst="rect">
            <a:avLst/>
          </a:prstGeom>
          <a:noFill/>
          <a:ln>
            <a:noFill/>
          </a:ln>
        </p:spPr>
        <p:txBody>
          <a:bodyPr spcFirstLastPara="1" wrap="square" lIns="94800" tIns="47400" rIns="94800" bIns="47400" anchor="t" anchorCtr="0">
            <a:noAutofit/>
          </a:bodyPr>
          <a:lstStyle/>
          <a:p>
            <a:pPr marL="0" lvl="0" indent="0" algn="l" rtl="0">
              <a:spcBef>
                <a:spcPts val="0"/>
              </a:spcBef>
              <a:spcAft>
                <a:spcPts val="0"/>
              </a:spcAft>
              <a:buNone/>
            </a:pPr>
            <a:r>
              <a:rPr lang="en-US" dirty="0"/>
              <a:t>And with this we end the presentation. Thanks for your attention.</a:t>
            </a:r>
            <a:endParaRPr dirty="0"/>
          </a:p>
        </p:txBody>
      </p:sp>
      <p:sp>
        <p:nvSpPr>
          <p:cNvPr id="91" name="Google Shape;91;p1:notes"/>
          <p:cNvSpPr txBox="1">
            <a:spLocks noGrp="1"/>
          </p:cNvSpPr>
          <p:nvPr>
            <p:ph type="sldNum" idx="12"/>
          </p:nvPr>
        </p:nvSpPr>
        <p:spPr>
          <a:xfrm>
            <a:off x="4022605" y="9722145"/>
            <a:ext cx="3076695" cy="512468"/>
          </a:xfrm>
          <a:prstGeom prst="rect">
            <a:avLst/>
          </a:prstGeom>
          <a:noFill/>
          <a:ln>
            <a:noFill/>
          </a:ln>
        </p:spPr>
        <p:txBody>
          <a:bodyPr spcFirstLastPara="1" wrap="square" lIns="94800" tIns="47400" rIns="94800" bIns="47400" anchor="b" anchorCtr="0">
            <a:noAutofit/>
          </a:bodyPr>
          <a:lstStyle/>
          <a:p>
            <a:pPr marL="0" lvl="0" indent="0" algn="r" rtl="0">
              <a:spcBef>
                <a:spcPts val="0"/>
              </a:spcBef>
              <a:spcAft>
                <a:spcPts val="0"/>
              </a:spcAft>
              <a:buNone/>
            </a:pPr>
            <a:fld id="{00000000-1234-1234-1234-123412341234}" type="slidenum">
              <a:rPr lang="es-ES"/>
              <a:t>33</a:t>
            </a:fld>
            <a:endParaRPr/>
          </a:p>
        </p:txBody>
      </p:sp>
    </p:spTree>
    <p:extLst>
      <p:ext uri="{BB962C8B-B14F-4D97-AF65-F5344CB8AC3E}">
        <p14:creationId xmlns:p14="http://schemas.microsoft.com/office/powerpoint/2010/main" val="280927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Different</a:t>
            </a:r>
            <a:r>
              <a:rPr lang="es-ES" dirty="0"/>
              <a:t> </a:t>
            </a:r>
            <a:r>
              <a:rPr lang="es-ES" dirty="0" err="1"/>
              <a:t>authors</a:t>
            </a:r>
            <a:r>
              <a:rPr lang="es-ES" dirty="0"/>
              <a:t> </a:t>
            </a:r>
            <a:r>
              <a:rPr lang="es-ES" dirty="0" err="1"/>
              <a:t>approached</a:t>
            </a:r>
            <a:r>
              <a:rPr lang="es-ES" dirty="0"/>
              <a:t> in </a:t>
            </a:r>
            <a:r>
              <a:rPr lang="es-ES" dirty="0" err="1"/>
              <a:t>the</a:t>
            </a:r>
            <a:r>
              <a:rPr lang="es-ES" dirty="0"/>
              <a:t> </a:t>
            </a:r>
            <a:r>
              <a:rPr lang="es-ES" dirty="0" err="1"/>
              <a:t>treatment</a:t>
            </a:r>
            <a:r>
              <a:rPr lang="es-ES" dirty="0"/>
              <a:t> </a:t>
            </a:r>
            <a:r>
              <a:rPr lang="es-ES" dirty="0" err="1"/>
              <a:t>of</a:t>
            </a:r>
            <a:r>
              <a:rPr lang="es-ES" dirty="0"/>
              <a:t> </a:t>
            </a:r>
            <a:r>
              <a:rPr lang="es-ES" dirty="0" err="1"/>
              <a:t>the</a:t>
            </a:r>
            <a:r>
              <a:rPr lang="es-ES" dirty="0"/>
              <a:t> </a:t>
            </a:r>
            <a:r>
              <a:rPr lang="es-ES" dirty="0" err="1"/>
              <a:t>degradation</a:t>
            </a:r>
            <a:r>
              <a:rPr lang="es-ES" dirty="0"/>
              <a:t> </a:t>
            </a:r>
            <a:r>
              <a:rPr lang="es-ES" dirty="0" err="1"/>
              <a:t>process</a:t>
            </a:r>
            <a:r>
              <a:rPr lang="es-ES" dirty="0"/>
              <a:t> in </a:t>
            </a:r>
            <a:r>
              <a:rPr lang="es-ES" dirty="0" err="1"/>
              <a:t>different</a:t>
            </a:r>
            <a:r>
              <a:rPr lang="es-ES" dirty="0"/>
              <a:t> </a:t>
            </a:r>
            <a:r>
              <a:rPr lang="es-ES" dirty="0" err="1"/>
              <a:t>ways</a:t>
            </a:r>
            <a:r>
              <a:rPr lang="es-ES" dirty="0"/>
              <a:t>. Chen </a:t>
            </a:r>
            <a:r>
              <a:rPr lang="es-ES" dirty="0" err="1"/>
              <a:t>proposed</a:t>
            </a:r>
            <a:r>
              <a:rPr lang="es-ES" dirty="0"/>
              <a:t> a </a:t>
            </a:r>
            <a:r>
              <a:rPr lang="es-ES" dirty="0" err="1"/>
              <a:t>methodology</a:t>
            </a:r>
            <a:r>
              <a:rPr lang="es-ES" dirty="0"/>
              <a:t> </a:t>
            </a:r>
            <a:r>
              <a:rPr lang="es-ES" dirty="0" err="1"/>
              <a:t>to</a:t>
            </a:r>
            <a:r>
              <a:rPr lang="es-ES" dirty="0"/>
              <a:t> control </a:t>
            </a:r>
            <a:r>
              <a:rPr lang="es-ES" dirty="0" err="1"/>
              <a:t>the</a:t>
            </a:r>
            <a:r>
              <a:rPr lang="es-ES" dirty="0"/>
              <a:t> </a:t>
            </a:r>
            <a:r>
              <a:rPr lang="es-ES" dirty="0" err="1"/>
              <a:t>degradation</a:t>
            </a:r>
            <a:r>
              <a:rPr lang="es-ES" dirty="0"/>
              <a:t> </a:t>
            </a:r>
            <a:r>
              <a:rPr lang="es-ES" dirty="0" err="1"/>
              <a:t>process</a:t>
            </a:r>
            <a:r>
              <a:rPr lang="es-ES" dirty="0"/>
              <a:t> </a:t>
            </a:r>
            <a:r>
              <a:rPr lang="es-ES" dirty="0" err="1"/>
              <a:t>by</a:t>
            </a:r>
            <a:r>
              <a:rPr lang="es-ES" dirty="0"/>
              <a:t> </a:t>
            </a:r>
            <a:r>
              <a:rPr lang="es-ES" dirty="0" err="1"/>
              <a:t>defining</a:t>
            </a:r>
            <a:r>
              <a:rPr lang="es-ES" dirty="0"/>
              <a:t> </a:t>
            </a:r>
            <a:r>
              <a:rPr lang="es-ES" dirty="0" err="1"/>
              <a:t>the</a:t>
            </a:r>
            <a:r>
              <a:rPr lang="es-ES" dirty="0"/>
              <a:t> </a:t>
            </a:r>
            <a:r>
              <a:rPr lang="es-ES" dirty="0" err="1"/>
              <a:t>optimum</a:t>
            </a:r>
            <a:r>
              <a:rPr lang="es-ES" dirty="0"/>
              <a:t> </a:t>
            </a:r>
            <a:r>
              <a:rPr lang="es-ES" dirty="0" err="1"/>
              <a:t>conditions</a:t>
            </a:r>
            <a:r>
              <a:rPr lang="es-ES" dirty="0"/>
              <a:t> </a:t>
            </a:r>
            <a:r>
              <a:rPr lang="es-ES" dirty="0" err="1"/>
              <a:t>to</a:t>
            </a:r>
            <a:r>
              <a:rPr lang="es-ES" dirty="0"/>
              <a:t> </a:t>
            </a:r>
            <a:r>
              <a:rPr lang="es-ES" dirty="0" err="1"/>
              <a:t>create</a:t>
            </a:r>
            <a:r>
              <a:rPr lang="es-ES" dirty="0"/>
              <a:t> a </a:t>
            </a:r>
            <a:r>
              <a:rPr lang="es-ES" dirty="0" err="1"/>
              <a:t>homogeneus</a:t>
            </a:r>
            <a:r>
              <a:rPr lang="es-ES" dirty="0"/>
              <a:t> </a:t>
            </a:r>
            <a:r>
              <a:rPr lang="es-ES" dirty="0" err="1"/>
              <a:t>shear</a:t>
            </a:r>
            <a:r>
              <a:rPr lang="es-ES" dirty="0"/>
              <a:t> stress. </a:t>
            </a:r>
            <a:r>
              <a:rPr lang="es-ES" dirty="0" err="1"/>
              <a:t>For</a:t>
            </a:r>
            <a:r>
              <a:rPr lang="es-ES" dirty="0"/>
              <a:t> </a:t>
            </a:r>
            <a:r>
              <a:rPr lang="es-ES" dirty="0" err="1"/>
              <a:t>his</a:t>
            </a:r>
            <a:r>
              <a:rPr lang="es-ES" dirty="0"/>
              <a:t> </a:t>
            </a:r>
            <a:r>
              <a:rPr lang="es-ES" dirty="0" err="1"/>
              <a:t>part</a:t>
            </a:r>
            <a:r>
              <a:rPr lang="es-ES" dirty="0"/>
              <a:t>, </a:t>
            </a:r>
            <a:r>
              <a:rPr lang="es-ES" dirty="0" err="1"/>
              <a:t>Erkizia</a:t>
            </a:r>
            <a:r>
              <a:rPr lang="es-ES" dirty="0"/>
              <a:t> </a:t>
            </a:r>
            <a:r>
              <a:rPr lang="es-ES" dirty="0" err="1"/>
              <a:t>performed</a:t>
            </a:r>
            <a:r>
              <a:rPr lang="es-ES" dirty="0"/>
              <a:t> a </a:t>
            </a:r>
            <a:r>
              <a:rPr lang="es-ES" dirty="0" err="1"/>
              <a:t>simulation</a:t>
            </a:r>
            <a:r>
              <a:rPr lang="es-ES" dirty="0"/>
              <a:t> </a:t>
            </a:r>
            <a:r>
              <a:rPr lang="es-ES" dirty="0" err="1"/>
              <a:t>with</a:t>
            </a:r>
            <a:r>
              <a:rPr lang="es-ES" dirty="0"/>
              <a:t> </a:t>
            </a:r>
            <a:r>
              <a:rPr lang="es-ES" dirty="0" err="1"/>
              <a:t>static</a:t>
            </a:r>
            <a:r>
              <a:rPr lang="es-ES" dirty="0"/>
              <a:t> Flow </a:t>
            </a:r>
            <a:r>
              <a:rPr lang="es-ES" dirty="0" err="1"/>
              <a:t>conditions</a:t>
            </a:r>
            <a:r>
              <a:rPr lang="es-ES" dirty="0"/>
              <a:t> and </a:t>
            </a:r>
            <a:r>
              <a:rPr lang="es-ES" dirty="0" err="1"/>
              <a:t>using</a:t>
            </a:r>
            <a:r>
              <a:rPr lang="es-ES" dirty="0"/>
              <a:t> </a:t>
            </a:r>
            <a:r>
              <a:rPr lang="es-ES" dirty="0" err="1"/>
              <a:t>the</a:t>
            </a:r>
            <a:r>
              <a:rPr lang="es-ES" dirty="0"/>
              <a:t> criterio </a:t>
            </a:r>
            <a:r>
              <a:rPr lang="es-ES" dirty="0" err="1"/>
              <a:t>of</a:t>
            </a:r>
            <a:r>
              <a:rPr lang="es-ES" dirty="0"/>
              <a:t> </a:t>
            </a:r>
            <a:r>
              <a:rPr lang="es-ES" dirty="0" err="1"/>
              <a:t>the</a:t>
            </a:r>
            <a:r>
              <a:rPr lang="es-ES" dirty="0"/>
              <a:t> </a:t>
            </a:r>
            <a:r>
              <a:rPr lang="es-ES" dirty="0" err="1"/>
              <a:t>exposure</a:t>
            </a:r>
            <a:r>
              <a:rPr lang="es-ES" dirty="0"/>
              <a:t> </a:t>
            </a:r>
            <a:r>
              <a:rPr lang="es-ES" dirty="0" err="1"/>
              <a:t>of</a:t>
            </a:r>
            <a:r>
              <a:rPr lang="es-ES" dirty="0"/>
              <a:t> </a:t>
            </a:r>
            <a:r>
              <a:rPr lang="es-ES" dirty="0" err="1"/>
              <a:t>the</a:t>
            </a:r>
            <a:r>
              <a:rPr lang="es-ES" dirty="0"/>
              <a:t> </a:t>
            </a:r>
            <a:r>
              <a:rPr lang="es-ES" dirty="0" err="1"/>
              <a:t>cells</a:t>
            </a:r>
            <a:r>
              <a:rPr lang="es-ES" dirty="0"/>
              <a:t> </a:t>
            </a:r>
            <a:r>
              <a:rPr lang="es-ES" dirty="0" err="1"/>
              <a:t>on</a:t>
            </a:r>
            <a:r>
              <a:rPr lang="es-ES" dirty="0"/>
              <a:t> </a:t>
            </a:r>
            <a:r>
              <a:rPr lang="es-ES" dirty="0" err="1"/>
              <a:t>the</a:t>
            </a:r>
            <a:r>
              <a:rPr lang="es-ES" dirty="0"/>
              <a:t> fluid. Saad </a:t>
            </a:r>
            <a:r>
              <a:rPr lang="es-ES" dirty="0" err="1"/>
              <a:t>made</a:t>
            </a:r>
            <a:r>
              <a:rPr lang="es-ES" dirty="0"/>
              <a:t> a </a:t>
            </a:r>
            <a:r>
              <a:rPr lang="es-ES" dirty="0" err="1"/>
              <a:t>different</a:t>
            </a:r>
            <a:r>
              <a:rPr lang="es-ES" dirty="0"/>
              <a:t> </a:t>
            </a:r>
            <a:r>
              <a:rPr lang="es-ES" dirty="0" err="1"/>
              <a:t>reconstructions</a:t>
            </a:r>
            <a:r>
              <a:rPr lang="es-ES" dirty="0"/>
              <a:t> </a:t>
            </a:r>
            <a:r>
              <a:rPr lang="es-ES" dirty="0" err="1"/>
              <a:t>of</a:t>
            </a:r>
            <a:r>
              <a:rPr lang="es-ES" dirty="0"/>
              <a:t> </a:t>
            </a:r>
            <a:r>
              <a:rPr lang="es-ES" dirty="0" err="1"/>
              <a:t>the</a:t>
            </a:r>
            <a:r>
              <a:rPr lang="es-ES" dirty="0"/>
              <a:t> </a:t>
            </a:r>
            <a:r>
              <a:rPr lang="es-ES" dirty="0" err="1"/>
              <a:t>degraded</a:t>
            </a:r>
            <a:r>
              <a:rPr lang="es-ES" dirty="0"/>
              <a:t> </a:t>
            </a:r>
            <a:r>
              <a:rPr lang="es-ES" dirty="0" err="1"/>
              <a:t>geometry</a:t>
            </a:r>
            <a:r>
              <a:rPr lang="es-ES" dirty="0"/>
              <a:t> in </a:t>
            </a:r>
            <a:r>
              <a:rPr lang="es-ES" dirty="0" err="1"/>
              <a:t>in-vitro</a:t>
            </a:r>
            <a:r>
              <a:rPr lang="es-ES" dirty="0"/>
              <a:t> </a:t>
            </a:r>
            <a:r>
              <a:rPr lang="es-ES" dirty="0" err="1"/>
              <a:t>tests</a:t>
            </a:r>
            <a:r>
              <a:rPr lang="es-ES" dirty="0"/>
              <a:t> and </a:t>
            </a:r>
            <a:r>
              <a:rPr lang="es-ES" dirty="0" err="1"/>
              <a:t>obtained</a:t>
            </a:r>
            <a:r>
              <a:rPr lang="es-ES" dirty="0"/>
              <a:t> </a:t>
            </a:r>
            <a:r>
              <a:rPr lang="es-ES" dirty="0" err="1"/>
              <a:t>the</a:t>
            </a:r>
            <a:r>
              <a:rPr lang="es-ES" dirty="0"/>
              <a:t> </a:t>
            </a:r>
            <a:r>
              <a:rPr lang="es-ES" dirty="0" err="1"/>
              <a:t>shear</a:t>
            </a:r>
            <a:r>
              <a:rPr lang="es-ES" dirty="0"/>
              <a:t> stress </a:t>
            </a:r>
            <a:r>
              <a:rPr lang="es-ES" dirty="0" err="1"/>
              <a:t>field</a:t>
            </a:r>
            <a:r>
              <a:rPr lang="es-ES" dirty="0"/>
              <a:t> at </a:t>
            </a:r>
            <a:r>
              <a:rPr lang="es-ES" dirty="0" err="1"/>
              <a:t>different</a:t>
            </a:r>
            <a:r>
              <a:rPr lang="es-ES" dirty="0"/>
              <a:t> </a:t>
            </a:r>
            <a:r>
              <a:rPr lang="es-ES" dirty="0" err="1"/>
              <a:t>degradation</a:t>
            </a:r>
            <a:r>
              <a:rPr lang="es-ES" dirty="0"/>
              <a:t> times. </a:t>
            </a:r>
            <a:r>
              <a:rPr lang="es-ES" dirty="0" err="1"/>
              <a:t>Finally</a:t>
            </a:r>
            <a:r>
              <a:rPr lang="es-ES" dirty="0"/>
              <a:t> </a:t>
            </a:r>
            <a:r>
              <a:rPr lang="es-ES" dirty="0" err="1"/>
              <a:t>Shirazi</a:t>
            </a:r>
            <a:r>
              <a:rPr lang="es-ES" dirty="0"/>
              <a:t> </a:t>
            </a:r>
            <a:r>
              <a:rPr lang="es-ES" dirty="0" err="1"/>
              <a:t>defined</a:t>
            </a:r>
            <a:r>
              <a:rPr lang="es-ES" dirty="0"/>
              <a:t> a </a:t>
            </a:r>
            <a:r>
              <a:rPr lang="es-ES" dirty="0" err="1"/>
              <a:t>numerical</a:t>
            </a:r>
            <a:r>
              <a:rPr lang="es-ES" dirty="0"/>
              <a:t> </a:t>
            </a:r>
            <a:r>
              <a:rPr lang="es-ES" dirty="0" err="1"/>
              <a:t>scheme</a:t>
            </a:r>
            <a:r>
              <a:rPr lang="es-ES" dirty="0"/>
              <a:t> </a:t>
            </a:r>
            <a:r>
              <a:rPr lang="es-ES" dirty="0" err="1"/>
              <a:t>to</a:t>
            </a:r>
            <a:r>
              <a:rPr lang="es-ES" dirty="0"/>
              <a:t> </a:t>
            </a:r>
            <a:r>
              <a:rPr lang="es-ES" dirty="0" err="1"/>
              <a:t>correlate</a:t>
            </a:r>
            <a:r>
              <a:rPr lang="es-ES" dirty="0"/>
              <a:t> </a:t>
            </a:r>
            <a:r>
              <a:rPr lang="es-ES" dirty="0" err="1"/>
              <a:t>the</a:t>
            </a:r>
            <a:r>
              <a:rPr lang="es-ES" dirty="0"/>
              <a:t> </a:t>
            </a:r>
            <a:r>
              <a:rPr lang="es-ES" dirty="0" err="1"/>
              <a:t>evolution</a:t>
            </a:r>
            <a:r>
              <a:rPr lang="es-ES" dirty="0"/>
              <a:t> </a:t>
            </a:r>
            <a:r>
              <a:rPr lang="es-ES" dirty="0" err="1"/>
              <a:t>of</a:t>
            </a:r>
            <a:r>
              <a:rPr lang="es-ES" dirty="0"/>
              <a:t> </a:t>
            </a:r>
            <a:r>
              <a:rPr lang="es-ES" dirty="0" err="1"/>
              <a:t>the</a:t>
            </a:r>
            <a:r>
              <a:rPr lang="es-ES" dirty="0"/>
              <a:t> </a:t>
            </a:r>
            <a:r>
              <a:rPr lang="es-ES" dirty="0" err="1"/>
              <a:t>mechanical</a:t>
            </a:r>
            <a:r>
              <a:rPr lang="es-ES" dirty="0"/>
              <a:t> </a:t>
            </a:r>
            <a:r>
              <a:rPr lang="es-ES" dirty="0" err="1"/>
              <a:t>loss</a:t>
            </a:r>
            <a:r>
              <a:rPr lang="es-ES" dirty="0"/>
              <a:t> </a:t>
            </a:r>
            <a:r>
              <a:rPr lang="es-ES" dirty="0" err="1"/>
              <a:t>properties</a:t>
            </a:r>
            <a:r>
              <a:rPr lang="es-ES" dirty="0"/>
              <a:t> </a:t>
            </a:r>
            <a:r>
              <a:rPr lang="es-ES" dirty="0" err="1"/>
              <a:t>using</a:t>
            </a:r>
            <a:r>
              <a:rPr lang="es-ES" dirty="0"/>
              <a:t> </a:t>
            </a:r>
            <a:r>
              <a:rPr lang="es-ES" dirty="0" err="1"/>
              <a:t>the</a:t>
            </a:r>
            <a:r>
              <a:rPr lang="es-ES" dirty="0"/>
              <a:t> </a:t>
            </a:r>
            <a:r>
              <a:rPr lang="es-ES" dirty="0" err="1"/>
              <a:t>reaction</a:t>
            </a:r>
            <a:r>
              <a:rPr lang="es-ES" dirty="0"/>
              <a:t>-difusión </a:t>
            </a:r>
            <a:r>
              <a:rPr lang="es-ES" dirty="0" err="1"/>
              <a:t>equation</a:t>
            </a:r>
            <a:r>
              <a:rPr lang="es-ES" dirty="0"/>
              <a:t>.</a:t>
            </a:r>
            <a:endParaRPr dirty="0"/>
          </a:p>
        </p:txBody>
      </p:sp>
      <p:sp>
        <p:nvSpPr>
          <p:cNvPr id="113" name="Google Shape;113;p4: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Biofluids like synovial fluids present enzymes that speeds up the degradation process. So, it is important that the materials of the scaffold would be capable to maintain its structure as long as the fluid passes through it. Indeed, it is important that scaffolds are biocompatible. Therefore, PLA scaffolds were considered. Another properties of the synovial fluid is that it doesn’t have Newtonian </a:t>
            </a:r>
            <a:r>
              <a:rPr lang="en-GB" dirty="0" err="1"/>
              <a:t>characterisitics</a:t>
            </a:r>
            <a:r>
              <a:rPr lang="en-GB" dirty="0"/>
              <a:t>. Therefore, </a:t>
            </a:r>
            <a:r>
              <a:rPr lang="en-GB" dirty="0" err="1"/>
              <a:t>Polybutilene</a:t>
            </a:r>
            <a:r>
              <a:rPr lang="en-GB" dirty="0"/>
              <a:t> succinate(PBS) is considered due to its similar behaviour and its Newtonian properties.</a:t>
            </a:r>
          </a:p>
          <a:p>
            <a:endParaRPr lang="en-GB" dirty="0"/>
          </a:p>
          <a:p>
            <a:r>
              <a:rPr lang="en-GB" dirty="0"/>
              <a:t> As the synovial fluid is non Newtonian, we are considered PBS as fluid because of its similar behaviour.</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Arial"/>
                <a:ea typeface="Arial"/>
                <a:cs typeface="Arial"/>
                <a:sym typeface="Arial"/>
              </a:rPr>
              <a:t>5</a:t>
            </a:fld>
            <a:endParaRPr lang="es-E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956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This</a:t>
            </a:r>
            <a:r>
              <a:rPr lang="es-ES" dirty="0"/>
              <a:t> </a:t>
            </a:r>
            <a:r>
              <a:rPr lang="es-ES" dirty="0" err="1"/>
              <a:t>is</a:t>
            </a:r>
            <a:r>
              <a:rPr lang="es-ES" dirty="0"/>
              <a:t> </a:t>
            </a:r>
            <a:r>
              <a:rPr lang="es-ES" dirty="0" err="1"/>
              <a:t>the</a:t>
            </a:r>
            <a:r>
              <a:rPr lang="es-ES" dirty="0"/>
              <a:t> </a:t>
            </a:r>
            <a:r>
              <a:rPr lang="es-ES" dirty="0" err="1"/>
              <a:t>scheme</a:t>
            </a:r>
            <a:r>
              <a:rPr lang="es-ES" dirty="0"/>
              <a:t> </a:t>
            </a:r>
            <a:r>
              <a:rPr lang="es-ES" dirty="0" err="1"/>
              <a:t>of</a:t>
            </a:r>
            <a:r>
              <a:rPr lang="es-ES" dirty="0"/>
              <a:t> </a:t>
            </a:r>
            <a:r>
              <a:rPr lang="es-ES" dirty="0" err="1"/>
              <a:t>the</a:t>
            </a:r>
            <a:r>
              <a:rPr lang="es-ES" dirty="0"/>
              <a:t> </a:t>
            </a:r>
            <a:r>
              <a:rPr lang="es-ES" dirty="0" err="1"/>
              <a:t>process</a:t>
            </a:r>
            <a:r>
              <a:rPr lang="es-ES" dirty="0"/>
              <a:t>, </a:t>
            </a:r>
            <a:r>
              <a:rPr lang="es-ES" dirty="0" err="1"/>
              <a:t>which</a:t>
            </a:r>
            <a:r>
              <a:rPr lang="es-ES" dirty="0"/>
              <a:t> i </a:t>
            </a:r>
            <a:r>
              <a:rPr lang="es-ES" dirty="0" err="1"/>
              <a:t>will</a:t>
            </a:r>
            <a:r>
              <a:rPr lang="es-ES" dirty="0"/>
              <a:t> </a:t>
            </a:r>
            <a:r>
              <a:rPr lang="es-ES" dirty="0" err="1"/>
              <a:t>explain</a:t>
            </a:r>
            <a:r>
              <a:rPr lang="es-ES" dirty="0"/>
              <a:t> </a:t>
            </a:r>
            <a:r>
              <a:rPr lang="es-ES" dirty="0" err="1"/>
              <a:t>below</a:t>
            </a:r>
            <a:r>
              <a:rPr lang="es-ES" dirty="0"/>
              <a:t> in more </a:t>
            </a:r>
            <a:r>
              <a:rPr lang="es-ES" dirty="0" err="1"/>
              <a:t>detail</a:t>
            </a:r>
            <a:r>
              <a:rPr lang="es-ES" dirty="0"/>
              <a:t>.</a:t>
            </a:r>
            <a:endParaRPr dirty="0"/>
          </a:p>
        </p:txBody>
      </p:sp>
      <p:sp>
        <p:nvSpPr>
          <p:cNvPr id="119" name="Google Shape;119;p5: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The</a:t>
            </a:r>
            <a:r>
              <a:rPr lang="es-ES" dirty="0"/>
              <a:t> </a:t>
            </a:r>
            <a:r>
              <a:rPr lang="es-ES" dirty="0" err="1"/>
              <a:t>modelisation</a:t>
            </a:r>
            <a:r>
              <a:rPr lang="es-ES" dirty="0"/>
              <a:t> and </a:t>
            </a:r>
            <a:r>
              <a:rPr lang="es-ES" dirty="0" err="1"/>
              <a:t>simulations</a:t>
            </a:r>
            <a:r>
              <a:rPr lang="es-ES" dirty="0"/>
              <a:t> </a:t>
            </a:r>
            <a:r>
              <a:rPr lang="es-ES" dirty="0" err="1"/>
              <a:t>were</a:t>
            </a:r>
            <a:r>
              <a:rPr lang="es-ES" dirty="0"/>
              <a:t> </a:t>
            </a:r>
            <a:r>
              <a:rPr lang="es-ES" dirty="0" err="1"/>
              <a:t>carried</a:t>
            </a:r>
            <a:r>
              <a:rPr lang="es-ES" dirty="0"/>
              <a:t> </a:t>
            </a:r>
            <a:r>
              <a:rPr lang="es-ES" dirty="0" err="1"/>
              <a:t>out</a:t>
            </a:r>
            <a:r>
              <a:rPr lang="es-ES" dirty="0"/>
              <a:t> </a:t>
            </a:r>
            <a:r>
              <a:rPr lang="es-ES" dirty="0" err="1"/>
              <a:t>using</a:t>
            </a:r>
            <a:r>
              <a:rPr lang="es-ES" dirty="0"/>
              <a:t> </a:t>
            </a:r>
            <a:r>
              <a:rPr lang="es-ES" dirty="0" err="1"/>
              <a:t>the</a:t>
            </a:r>
            <a:r>
              <a:rPr lang="es-ES" dirty="0"/>
              <a:t> </a:t>
            </a:r>
            <a:r>
              <a:rPr lang="es-ES" dirty="0" err="1"/>
              <a:t>following</a:t>
            </a:r>
            <a:r>
              <a:rPr lang="es-ES" dirty="0"/>
              <a:t> open-</a:t>
            </a:r>
            <a:r>
              <a:rPr lang="es-ES" dirty="0" err="1"/>
              <a:t>source</a:t>
            </a:r>
            <a:r>
              <a:rPr lang="es-ES" dirty="0"/>
              <a:t> softwares.</a:t>
            </a:r>
            <a:endParaRPr dirty="0"/>
          </a:p>
        </p:txBody>
      </p:sp>
      <p:sp>
        <p:nvSpPr>
          <p:cNvPr id="141" name="Google Shape;141;p6: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Our</a:t>
            </a:r>
            <a:r>
              <a:rPr lang="es-ES" dirty="0"/>
              <a:t> </a:t>
            </a:r>
            <a:r>
              <a:rPr lang="es-ES" dirty="0" err="1"/>
              <a:t>scaffold</a:t>
            </a:r>
            <a:r>
              <a:rPr lang="es-ES" dirty="0"/>
              <a:t> </a:t>
            </a:r>
            <a:r>
              <a:rPr lang="es-ES" dirty="0" err="1"/>
              <a:t>model</a:t>
            </a:r>
            <a:r>
              <a:rPr lang="es-ES" dirty="0"/>
              <a:t> has a 10 mm Depth, as </a:t>
            </a:r>
            <a:r>
              <a:rPr lang="es-ES" dirty="0" err="1"/>
              <a:t>well</a:t>
            </a:r>
            <a:r>
              <a:rPr lang="es-ES" dirty="0"/>
              <a:t> as </a:t>
            </a:r>
            <a:r>
              <a:rPr lang="es-ES" dirty="0" err="1"/>
              <a:t>its</a:t>
            </a:r>
            <a:r>
              <a:rPr lang="es-ES" dirty="0"/>
              <a:t> </a:t>
            </a:r>
            <a:r>
              <a:rPr lang="es-ES" dirty="0" err="1"/>
              <a:t>diameter</a:t>
            </a:r>
            <a:r>
              <a:rPr lang="es-ES" dirty="0"/>
              <a:t>, and a 0.5mm </a:t>
            </a:r>
            <a:r>
              <a:rPr lang="es-ES" dirty="0" err="1"/>
              <a:t>pore</a:t>
            </a:r>
            <a:r>
              <a:rPr lang="es-ES" dirty="0"/>
              <a:t> </a:t>
            </a:r>
            <a:r>
              <a:rPr lang="es-ES" dirty="0" err="1"/>
              <a:t>size</a:t>
            </a:r>
            <a:r>
              <a:rPr lang="es-ES" dirty="0"/>
              <a:t>.</a:t>
            </a:r>
            <a:endParaRPr dirty="0"/>
          </a:p>
        </p:txBody>
      </p:sp>
      <p:sp>
        <p:nvSpPr>
          <p:cNvPr id="151" name="Google Shape;151;p7: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945910" y="4861074"/>
            <a:ext cx="5207481" cy="4605657"/>
          </a:xfrm>
          <a:prstGeom prst="rect">
            <a:avLst/>
          </a:prstGeom>
        </p:spPr>
        <p:txBody>
          <a:bodyPr spcFirstLastPara="1" wrap="square" lIns="94800" tIns="47400" rIns="94800" bIns="47400" anchor="t" anchorCtr="0">
            <a:noAutofit/>
          </a:bodyPr>
          <a:lstStyle/>
          <a:p>
            <a:pPr marL="0" lvl="0" indent="0" algn="l" rtl="0">
              <a:spcBef>
                <a:spcPts val="360"/>
              </a:spcBef>
              <a:spcAft>
                <a:spcPts val="0"/>
              </a:spcAft>
              <a:buNone/>
            </a:pPr>
            <a:r>
              <a:rPr lang="es-ES" dirty="0" err="1"/>
              <a:t>For</a:t>
            </a:r>
            <a:r>
              <a:rPr lang="es-ES" dirty="0"/>
              <a:t> </a:t>
            </a:r>
            <a:r>
              <a:rPr lang="es-ES" dirty="0" err="1"/>
              <a:t>the</a:t>
            </a:r>
            <a:r>
              <a:rPr lang="es-ES" dirty="0"/>
              <a:t> </a:t>
            </a:r>
            <a:r>
              <a:rPr lang="es-ES" dirty="0" err="1"/>
              <a:t>simulation</a:t>
            </a:r>
            <a:r>
              <a:rPr lang="es-ES" dirty="0"/>
              <a:t>, </a:t>
            </a:r>
            <a:r>
              <a:rPr lang="es-ES" dirty="0" err="1"/>
              <a:t>according</a:t>
            </a:r>
            <a:r>
              <a:rPr lang="es-ES" dirty="0"/>
              <a:t> </a:t>
            </a:r>
            <a:r>
              <a:rPr lang="es-ES" dirty="0" err="1"/>
              <a:t>to</a:t>
            </a:r>
            <a:r>
              <a:rPr lang="es-ES" dirty="0"/>
              <a:t> Saad et al(2017). </a:t>
            </a:r>
            <a:r>
              <a:rPr lang="es-ES" dirty="0" err="1"/>
              <a:t>This</a:t>
            </a:r>
            <a:r>
              <a:rPr lang="es-ES" dirty="0"/>
              <a:t> </a:t>
            </a:r>
            <a:r>
              <a:rPr lang="es-ES" dirty="0" err="1"/>
              <a:t>scaffold</a:t>
            </a:r>
            <a:r>
              <a:rPr lang="es-ES" dirty="0"/>
              <a:t> </a:t>
            </a:r>
            <a:r>
              <a:rPr lang="es-ES" dirty="0" err="1"/>
              <a:t>will</a:t>
            </a:r>
            <a:r>
              <a:rPr lang="es-ES" dirty="0"/>
              <a:t> be placed in a </a:t>
            </a:r>
            <a:r>
              <a:rPr lang="es-ES" dirty="0" err="1"/>
              <a:t>small</a:t>
            </a:r>
            <a:r>
              <a:rPr lang="es-ES" dirty="0"/>
              <a:t> </a:t>
            </a:r>
            <a:r>
              <a:rPr lang="es-ES" dirty="0" err="1"/>
              <a:t>chamber</a:t>
            </a:r>
            <a:r>
              <a:rPr lang="es-ES" dirty="0"/>
              <a:t>, and </a:t>
            </a:r>
            <a:r>
              <a:rPr lang="es-ES" dirty="0" err="1"/>
              <a:t>the</a:t>
            </a:r>
            <a:r>
              <a:rPr lang="es-ES" dirty="0"/>
              <a:t> Flow </a:t>
            </a:r>
            <a:r>
              <a:rPr lang="es-ES" dirty="0" err="1"/>
              <a:t>condition</a:t>
            </a:r>
            <a:r>
              <a:rPr lang="es-ES" dirty="0"/>
              <a:t> </a:t>
            </a:r>
            <a:r>
              <a:rPr lang="es-ES" dirty="0" err="1"/>
              <a:t>is</a:t>
            </a:r>
            <a:r>
              <a:rPr lang="es-ES" dirty="0"/>
              <a:t> </a:t>
            </a:r>
            <a:r>
              <a:rPr lang="es-ES" dirty="0" err="1"/>
              <a:t>adjusted</a:t>
            </a:r>
            <a:r>
              <a:rPr lang="es-ES" dirty="0"/>
              <a:t> </a:t>
            </a:r>
            <a:r>
              <a:rPr lang="es-ES" dirty="0" err="1"/>
              <a:t>from</a:t>
            </a:r>
            <a:r>
              <a:rPr lang="es-ES" dirty="0"/>
              <a:t> </a:t>
            </a:r>
            <a:r>
              <a:rPr lang="es-ES" dirty="0" err="1"/>
              <a:t>the</a:t>
            </a:r>
            <a:r>
              <a:rPr lang="es-ES" dirty="0"/>
              <a:t> </a:t>
            </a:r>
            <a:r>
              <a:rPr lang="es-ES" dirty="0" err="1"/>
              <a:t>inlet</a:t>
            </a:r>
            <a:r>
              <a:rPr lang="es-ES" dirty="0"/>
              <a:t> and outlet </a:t>
            </a:r>
            <a:r>
              <a:rPr lang="es-ES" dirty="0" err="1"/>
              <a:t>channel</a:t>
            </a:r>
            <a:r>
              <a:rPr lang="es-ES" dirty="0"/>
              <a:t>. </a:t>
            </a:r>
            <a:endParaRPr dirty="0"/>
          </a:p>
        </p:txBody>
      </p:sp>
      <p:sp>
        <p:nvSpPr>
          <p:cNvPr id="158" name="Google Shape;158;p8:notes"/>
          <p:cNvSpPr>
            <a:spLocks noGrp="1" noRot="1" noChangeAspect="1"/>
          </p:cNvSpPr>
          <p:nvPr>
            <p:ph type="sldImg" idx="2"/>
          </p:nvPr>
        </p:nvSpPr>
        <p:spPr>
          <a:xfrm>
            <a:off x="992188" y="768350"/>
            <a:ext cx="5116512"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grpSp>
        <p:nvGrpSpPr>
          <p:cNvPr id="20" name="Google Shape;20;p18"/>
          <p:cNvGrpSpPr/>
          <p:nvPr/>
        </p:nvGrpSpPr>
        <p:grpSpPr>
          <a:xfrm>
            <a:off x="-64656" y="2"/>
            <a:ext cx="9208655" cy="6857998"/>
            <a:chOff x="-64656" y="2"/>
            <a:chExt cx="9208655" cy="6857998"/>
          </a:xfrm>
        </p:grpSpPr>
        <p:pic>
          <p:nvPicPr>
            <p:cNvPr id="21" name="Google Shape;21;p18"/>
            <p:cNvPicPr preferRelativeResize="0"/>
            <p:nvPr/>
          </p:nvPicPr>
          <p:blipFill rotWithShape="1">
            <a:blip r:embed="rId2">
              <a:alphaModFix/>
            </a:blip>
            <a:srcRect l="99" t="260" r="-98" b="-259"/>
            <a:stretch/>
          </p:blipFill>
          <p:spPr>
            <a:xfrm>
              <a:off x="-64656" y="2"/>
              <a:ext cx="9208655" cy="6857998"/>
            </a:xfrm>
            <a:prstGeom prst="rect">
              <a:avLst/>
            </a:prstGeom>
            <a:noFill/>
            <a:ln>
              <a:noFill/>
            </a:ln>
          </p:spPr>
        </p:pic>
        <p:pic>
          <p:nvPicPr>
            <p:cNvPr id="22" name="Google Shape;22;p18"/>
            <p:cNvPicPr preferRelativeResize="0"/>
            <p:nvPr/>
          </p:nvPicPr>
          <p:blipFill rotWithShape="1">
            <a:blip r:embed="rId3">
              <a:alphaModFix/>
            </a:blip>
            <a:srcRect l="1950" t="3602" r="3608" b="4717"/>
            <a:stretch/>
          </p:blipFill>
          <p:spPr>
            <a:xfrm>
              <a:off x="73317" y="83130"/>
              <a:ext cx="6650996" cy="2442327"/>
            </a:xfrm>
            <a:prstGeom prst="rect">
              <a:avLst/>
            </a:prstGeom>
            <a:noFill/>
            <a:ln>
              <a:noFill/>
            </a:ln>
          </p:spPr>
        </p:pic>
        <p:pic>
          <p:nvPicPr>
            <p:cNvPr id="23" name="Google Shape;23;p18"/>
            <p:cNvPicPr preferRelativeResize="0"/>
            <p:nvPr/>
          </p:nvPicPr>
          <p:blipFill rotWithShape="1">
            <a:blip r:embed="rId4">
              <a:alphaModFix/>
            </a:blip>
            <a:srcRect/>
            <a:stretch/>
          </p:blipFill>
          <p:spPr>
            <a:xfrm>
              <a:off x="0" y="5740538"/>
              <a:ext cx="3398815" cy="108975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body" idx="1"/>
          </p:nvPr>
        </p:nvSpPr>
        <p:spPr>
          <a:xfrm rot="5400000">
            <a:off x="2301876" y="-676275"/>
            <a:ext cx="4701721" cy="8550728"/>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61" name="Google Shape;61;p27"/>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rot="5400000">
            <a:off x="5410200" y="2590800"/>
            <a:ext cx="5486400" cy="1524000"/>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body" idx="1"/>
          </p:nvPr>
        </p:nvSpPr>
        <p:spPr>
          <a:xfrm rot="5400000">
            <a:off x="2286000" y="1143000"/>
            <a:ext cx="5486400" cy="4419600"/>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65" name="Google Shape;65;p28"/>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503238" y="765175"/>
            <a:ext cx="8424862"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texto e objecto" type="txAndObj">
  <p:cSld name="TEXT_AND_OBJEC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503238" y="765175"/>
            <a:ext cx="8424862"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body" idx="1"/>
          </p:nvPr>
        </p:nvSpPr>
        <p:spPr>
          <a:xfrm>
            <a:off x="539750" y="1233488"/>
            <a:ext cx="4117975" cy="4716462"/>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sp>
        <p:nvSpPr>
          <p:cNvPr id="71" name="Google Shape;71;p30"/>
          <p:cNvSpPr txBox="1">
            <a:spLocks noGrp="1"/>
          </p:cNvSpPr>
          <p:nvPr>
            <p:ph type="body" idx="2"/>
          </p:nvPr>
        </p:nvSpPr>
        <p:spPr>
          <a:xfrm>
            <a:off x="4810125" y="1233488"/>
            <a:ext cx="4117975" cy="4716462"/>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72" name="Google Shape;72;p30"/>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texto e 2 objectos" type="txAndTwoObj">
  <p:cSld name="TEXT_AND_TWO_OBJECTS">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503238" y="765175"/>
            <a:ext cx="8424862"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body" idx="1"/>
          </p:nvPr>
        </p:nvSpPr>
        <p:spPr>
          <a:xfrm>
            <a:off x="539750" y="1233488"/>
            <a:ext cx="4117975" cy="4716462"/>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sp>
        <p:nvSpPr>
          <p:cNvPr id="76" name="Google Shape;76;p31"/>
          <p:cNvSpPr txBox="1">
            <a:spLocks noGrp="1"/>
          </p:cNvSpPr>
          <p:nvPr>
            <p:ph type="body" idx="2"/>
          </p:nvPr>
        </p:nvSpPr>
        <p:spPr>
          <a:xfrm>
            <a:off x="4810125" y="1233488"/>
            <a:ext cx="4117975" cy="2281237"/>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sp>
        <p:nvSpPr>
          <p:cNvPr id="77" name="Google Shape;77;p31"/>
          <p:cNvSpPr txBox="1">
            <a:spLocks noGrp="1"/>
          </p:cNvSpPr>
          <p:nvPr>
            <p:ph type="body" idx="3"/>
          </p:nvPr>
        </p:nvSpPr>
        <p:spPr>
          <a:xfrm>
            <a:off x="4810125" y="3667125"/>
            <a:ext cx="4117975" cy="2282825"/>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78" name="Google Shape;78;p31"/>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a:off x="503238" y="765175"/>
            <a:ext cx="8424862"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2"/>
          <p:cNvSpPr txBox="1">
            <a:spLocks noGrp="1"/>
          </p:cNvSpPr>
          <p:nvPr>
            <p:ph type="body" idx="1"/>
          </p:nvPr>
        </p:nvSpPr>
        <p:spPr>
          <a:xfrm>
            <a:off x="539750" y="1233488"/>
            <a:ext cx="4117975" cy="4716462"/>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sp>
        <p:nvSpPr>
          <p:cNvPr id="82" name="Google Shape;82;p32"/>
          <p:cNvSpPr txBox="1">
            <a:spLocks noGrp="1"/>
          </p:cNvSpPr>
          <p:nvPr>
            <p:ph type="body" idx="2"/>
          </p:nvPr>
        </p:nvSpPr>
        <p:spPr>
          <a:xfrm>
            <a:off x="4810125" y="1233488"/>
            <a:ext cx="4117975" cy="2281237"/>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sp>
        <p:nvSpPr>
          <p:cNvPr id="83" name="Google Shape;83;p32"/>
          <p:cNvSpPr txBox="1">
            <a:spLocks noGrp="1"/>
          </p:cNvSpPr>
          <p:nvPr>
            <p:ph type="body" idx="3"/>
          </p:nvPr>
        </p:nvSpPr>
        <p:spPr>
          <a:xfrm>
            <a:off x="4810125" y="3667125"/>
            <a:ext cx="4117975" cy="2282825"/>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84" name="Google Shape;84;p32"/>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85"/>
        <p:cNvGrpSpPr/>
        <p:nvPr/>
      </p:nvGrpSpPr>
      <p:grpSpPr>
        <a:xfrm>
          <a:off x="0" y="0"/>
          <a:ext cx="0" cy="0"/>
          <a:chOff x="0" y="0"/>
          <a:chExt cx="0" cy="0"/>
        </a:xfrm>
      </p:grpSpPr>
      <p:sp>
        <p:nvSpPr>
          <p:cNvPr id="86" name="Google Shape;86;p33"/>
          <p:cNvSpPr txBox="1">
            <a:spLocks noGrp="1"/>
          </p:cNvSpPr>
          <p:nvPr>
            <p:ph type="body" idx="1"/>
          </p:nvPr>
        </p:nvSpPr>
        <p:spPr>
          <a:xfrm>
            <a:off x="503238" y="765175"/>
            <a:ext cx="8424862" cy="5184775"/>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1C1C1C"/>
              </a:buClr>
              <a:buSzPts val="1800"/>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87" name="Google Shape;87;p33"/>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cto" type="obj">
  <p:cSld name="OBJECT">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362857" y="1442381"/>
            <a:ext cx="8550728" cy="4489639"/>
          </a:xfrm>
          <a:prstGeom prst="rect">
            <a:avLst/>
          </a:prstGeom>
          <a:noFill/>
          <a:ln>
            <a:noFill/>
          </a:ln>
        </p:spPr>
        <p:txBody>
          <a:bodyPr spcFirstLastPara="1" wrap="square" lIns="92075" tIns="46025" rIns="92075" bIns="46025" anchor="t" anchorCtr="0">
            <a:normAutofit/>
          </a:bodyPr>
          <a:lstStyle>
            <a:lvl1pPr marL="457200" lvl="0" indent="-355600" algn="l">
              <a:lnSpc>
                <a:spcPct val="100000"/>
              </a:lnSpc>
              <a:spcBef>
                <a:spcPts val="400"/>
              </a:spcBef>
              <a:spcAft>
                <a:spcPts val="0"/>
              </a:spcAft>
              <a:buSzPts val="2000"/>
              <a:buFont typeface="Noto Sans Symbols"/>
              <a:buChar char="❑"/>
              <a:defRPr/>
            </a:lvl1pPr>
            <a:lvl2pPr marL="914400" lvl="1" indent="-406400" algn="l">
              <a:spcBef>
                <a:spcPts val="600"/>
              </a:spcBef>
              <a:spcAft>
                <a:spcPts val="0"/>
              </a:spcAft>
              <a:buSzPts val="2800"/>
              <a:buFont typeface="Noto Sans Symbols"/>
              <a:buChar char="⮚"/>
              <a:defRPr/>
            </a:lvl2pPr>
            <a:lvl3pPr marL="1371600" lvl="2" indent="-342900" algn="l">
              <a:spcBef>
                <a:spcPts val="360"/>
              </a:spcBef>
              <a:spcAft>
                <a:spcPts val="0"/>
              </a:spcAft>
              <a:buClr>
                <a:srgbClr val="1C1C1C"/>
              </a:buClr>
              <a:buSzPts val="1800"/>
              <a:buFont typeface="Noto Sans Symbols"/>
              <a:buChar char="▪"/>
              <a:defRPr/>
            </a:lvl3pPr>
            <a:lvl4pPr marL="1828800" lvl="3" indent="-342900" algn="l">
              <a:spcBef>
                <a:spcPts val="360"/>
              </a:spcBef>
              <a:spcAft>
                <a:spcPts val="0"/>
              </a:spcAft>
              <a:buClr>
                <a:srgbClr val="4D4D4D"/>
              </a:buClr>
              <a:buSzPts val="1800"/>
              <a:buChar char="–"/>
              <a:defRPr/>
            </a:lvl4pPr>
            <a:lvl5pPr marL="2286000" lvl="4" indent="-342900" algn="l">
              <a:spcBef>
                <a:spcPts val="360"/>
              </a:spcBef>
              <a:spcAft>
                <a:spcPts val="0"/>
              </a:spcAft>
              <a:buClr>
                <a:srgbClr val="4D4D4D"/>
              </a:buClr>
              <a:buSzPts val="1800"/>
              <a:buChar char="»"/>
              <a:defRPr/>
            </a:lvl5pPr>
            <a:lvl6pPr marL="2743200" lvl="5" indent="-342900" algn="l">
              <a:spcBef>
                <a:spcPts val="360"/>
              </a:spcBef>
              <a:spcAft>
                <a:spcPts val="0"/>
              </a:spcAft>
              <a:buClr>
                <a:srgbClr val="4D4D4D"/>
              </a:buClr>
              <a:buSzPts val="1800"/>
              <a:buChar char="»"/>
              <a:defRPr/>
            </a:lvl6pPr>
            <a:lvl7pPr marL="3200400" lvl="6" indent="-342900" algn="l">
              <a:spcBef>
                <a:spcPts val="360"/>
              </a:spcBef>
              <a:spcAft>
                <a:spcPts val="0"/>
              </a:spcAft>
              <a:buClr>
                <a:srgbClr val="4D4D4D"/>
              </a:buClr>
              <a:buSzPts val="1800"/>
              <a:buChar char="»"/>
              <a:defRPr/>
            </a:lvl7pPr>
            <a:lvl8pPr marL="3657600" lvl="7" indent="-342900" algn="l">
              <a:spcBef>
                <a:spcPts val="360"/>
              </a:spcBef>
              <a:spcAft>
                <a:spcPts val="0"/>
              </a:spcAft>
              <a:buClr>
                <a:srgbClr val="4D4D4D"/>
              </a:buClr>
              <a:buSzPts val="1800"/>
              <a:buChar char="»"/>
              <a:defRPr/>
            </a:lvl8pPr>
            <a:lvl9pPr marL="4114800" lvl="8" indent="-342900" algn="l">
              <a:spcBef>
                <a:spcPts val="360"/>
              </a:spcBef>
              <a:spcAft>
                <a:spcPts val="0"/>
              </a:spcAft>
              <a:buClr>
                <a:srgbClr val="4D4D4D"/>
              </a:buClr>
              <a:buSzPts val="1800"/>
              <a:buChar char="»"/>
              <a:defRPr/>
            </a:lvl9pPr>
          </a:lstStyle>
          <a:p>
            <a:endParaRPr/>
          </a:p>
        </p:txBody>
      </p:sp>
      <p:pic>
        <p:nvPicPr>
          <p:cNvPr id="27" name="Google Shape;27;p19"/>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rm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Arial"/>
              <a:buNone/>
              <a:defRPr sz="1800"/>
            </a:lvl2pPr>
            <a:lvl3pPr marL="1371600" lvl="2" indent="-228600" algn="l">
              <a:spcBef>
                <a:spcPts val="320"/>
              </a:spcBef>
              <a:spcAft>
                <a:spcPts val="0"/>
              </a:spcAft>
              <a:buClr>
                <a:srgbClr val="1C1C1C"/>
              </a:buClr>
              <a:buSzPts val="1600"/>
              <a:buNone/>
              <a:defRPr sz="1600"/>
            </a:lvl3pPr>
            <a:lvl4pPr marL="1828800" lvl="3" indent="-228600" algn="l">
              <a:spcBef>
                <a:spcPts val="280"/>
              </a:spcBef>
              <a:spcAft>
                <a:spcPts val="0"/>
              </a:spcAft>
              <a:buClr>
                <a:srgbClr val="4D4D4D"/>
              </a:buClr>
              <a:buSzPts val="1400"/>
              <a:buFont typeface="Arial"/>
              <a:buNone/>
              <a:defRPr sz="1400"/>
            </a:lvl4pPr>
            <a:lvl5pPr marL="2286000" lvl="4" indent="-228600" algn="l">
              <a:spcBef>
                <a:spcPts val="280"/>
              </a:spcBef>
              <a:spcAft>
                <a:spcPts val="0"/>
              </a:spcAft>
              <a:buClr>
                <a:srgbClr val="4D4D4D"/>
              </a:buClr>
              <a:buSzPts val="1400"/>
              <a:buFont typeface="Arial"/>
              <a:buNone/>
              <a:defRPr sz="1400"/>
            </a:lvl5pPr>
            <a:lvl6pPr marL="2743200" lvl="5" indent="-228600" algn="l">
              <a:spcBef>
                <a:spcPts val="280"/>
              </a:spcBef>
              <a:spcAft>
                <a:spcPts val="0"/>
              </a:spcAft>
              <a:buClr>
                <a:srgbClr val="4D4D4D"/>
              </a:buClr>
              <a:buSzPts val="1400"/>
              <a:buFont typeface="Arial"/>
              <a:buNone/>
              <a:defRPr sz="1400"/>
            </a:lvl6pPr>
            <a:lvl7pPr marL="3200400" lvl="6" indent="-228600" algn="l">
              <a:spcBef>
                <a:spcPts val="280"/>
              </a:spcBef>
              <a:spcAft>
                <a:spcPts val="0"/>
              </a:spcAft>
              <a:buClr>
                <a:srgbClr val="4D4D4D"/>
              </a:buClr>
              <a:buSzPts val="1400"/>
              <a:buFont typeface="Arial"/>
              <a:buNone/>
              <a:defRPr sz="1400"/>
            </a:lvl7pPr>
            <a:lvl8pPr marL="3657600" lvl="7" indent="-228600" algn="l">
              <a:spcBef>
                <a:spcPts val="280"/>
              </a:spcBef>
              <a:spcAft>
                <a:spcPts val="0"/>
              </a:spcAft>
              <a:buClr>
                <a:srgbClr val="4D4D4D"/>
              </a:buClr>
              <a:buSzPts val="1400"/>
              <a:buFont typeface="Arial"/>
              <a:buNone/>
              <a:defRPr sz="1400"/>
            </a:lvl8pPr>
            <a:lvl9pPr marL="4114800" lvl="8" indent="-228600" algn="l">
              <a:spcBef>
                <a:spcPts val="280"/>
              </a:spcBef>
              <a:spcAft>
                <a:spcPts val="0"/>
              </a:spcAft>
              <a:buClr>
                <a:srgbClr val="4D4D4D"/>
              </a:buClr>
              <a:buSzPts val="1400"/>
              <a:buFont typeface="Arial"/>
              <a:buNone/>
              <a:defRPr sz="1400"/>
            </a:lvl9pPr>
          </a:lstStyle>
          <a:p>
            <a:endParaRPr/>
          </a:p>
        </p:txBody>
      </p:sp>
      <p:pic>
        <p:nvPicPr>
          <p:cNvPr id="31" name="Google Shape;31;p20"/>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2819400" y="1981200"/>
            <a:ext cx="2971800" cy="4114800"/>
          </a:xfrm>
          <a:prstGeom prst="rect">
            <a:avLst/>
          </a:prstGeom>
          <a:noFill/>
          <a:ln>
            <a:noFill/>
          </a:ln>
        </p:spPr>
        <p:txBody>
          <a:bodyPr spcFirstLastPara="1" wrap="square" lIns="92075" tIns="46025" rIns="92075" bIns="46025"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Clr>
                <a:srgbClr val="1C1C1C"/>
              </a:buClr>
              <a:buSzPts val="2000"/>
              <a:buChar char="•"/>
              <a:defRPr sz="2000"/>
            </a:lvl3pPr>
            <a:lvl4pPr marL="1828800" lvl="3" indent="-342900" algn="l">
              <a:spcBef>
                <a:spcPts val="360"/>
              </a:spcBef>
              <a:spcAft>
                <a:spcPts val="0"/>
              </a:spcAft>
              <a:buClr>
                <a:srgbClr val="4D4D4D"/>
              </a:buClr>
              <a:buSzPts val="1800"/>
              <a:buFont typeface="Arial"/>
              <a:buChar char="–"/>
              <a:defRPr sz="1800"/>
            </a:lvl4pPr>
            <a:lvl5pPr marL="2286000" lvl="4" indent="-342900" algn="l">
              <a:spcBef>
                <a:spcPts val="360"/>
              </a:spcBef>
              <a:spcAft>
                <a:spcPts val="0"/>
              </a:spcAft>
              <a:buClr>
                <a:srgbClr val="4D4D4D"/>
              </a:buClr>
              <a:buSzPts val="1800"/>
              <a:buFont typeface="Arial"/>
              <a:buChar char="»"/>
              <a:defRPr sz="1800"/>
            </a:lvl5pPr>
            <a:lvl6pPr marL="2743200" lvl="5" indent="-342900" algn="l">
              <a:spcBef>
                <a:spcPts val="360"/>
              </a:spcBef>
              <a:spcAft>
                <a:spcPts val="0"/>
              </a:spcAft>
              <a:buClr>
                <a:srgbClr val="4D4D4D"/>
              </a:buClr>
              <a:buSzPts val="1800"/>
              <a:buFont typeface="Arial"/>
              <a:buChar char="»"/>
              <a:defRPr sz="1800"/>
            </a:lvl6pPr>
            <a:lvl7pPr marL="3200400" lvl="6" indent="-342900" algn="l">
              <a:spcBef>
                <a:spcPts val="360"/>
              </a:spcBef>
              <a:spcAft>
                <a:spcPts val="0"/>
              </a:spcAft>
              <a:buClr>
                <a:srgbClr val="4D4D4D"/>
              </a:buClr>
              <a:buSzPts val="1800"/>
              <a:buFont typeface="Arial"/>
              <a:buChar char="»"/>
              <a:defRPr sz="1800"/>
            </a:lvl7pPr>
            <a:lvl8pPr marL="3657600" lvl="7" indent="-342900" algn="l">
              <a:spcBef>
                <a:spcPts val="360"/>
              </a:spcBef>
              <a:spcAft>
                <a:spcPts val="0"/>
              </a:spcAft>
              <a:buClr>
                <a:srgbClr val="4D4D4D"/>
              </a:buClr>
              <a:buSzPts val="1800"/>
              <a:buFont typeface="Arial"/>
              <a:buChar char="»"/>
              <a:defRPr sz="1800"/>
            </a:lvl8pPr>
            <a:lvl9pPr marL="4114800" lvl="8" indent="-342900" algn="l">
              <a:spcBef>
                <a:spcPts val="360"/>
              </a:spcBef>
              <a:spcAft>
                <a:spcPts val="0"/>
              </a:spcAft>
              <a:buClr>
                <a:srgbClr val="4D4D4D"/>
              </a:buClr>
              <a:buSzPts val="1800"/>
              <a:buFont typeface="Arial"/>
              <a:buChar char="»"/>
              <a:defRPr sz="1800"/>
            </a:lvl9pPr>
          </a:lstStyle>
          <a:p>
            <a:endParaRPr/>
          </a:p>
        </p:txBody>
      </p:sp>
      <p:sp>
        <p:nvSpPr>
          <p:cNvPr id="35" name="Google Shape;35;p21"/>
          <p:cNvSpPr txBox="1">
            <a:spLocks noGrp="1"/>
          </p:cNvSpPr>
          <p:nvPr>
            <p:ph type="body" idx="2"/>
          </p:nvPr>
        </p:nvSpPr>
        <p:spPr>
          <a:xfrm>
            <a:off x="5943600" y="1981200"/>
            <a:ext cx="2971800" cy="4114800"/>
          </a:xfrm>
          <a:prstGeom prst="rect">
            <a:avLst/>
          </a:prstGeom>
          <a:noFill/>
          <a:ln>
            <a:noFill/>
          </a:ln>
        </p:spPr>
        <p:txBody>
          <a:bodyPr spcFirstLastPara="1" wrap="square" lIns="92075" tIns="46025" rIns="92075" bIns="46025"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Clr>
                <a:srgbClr val="1C1C1C"/>
              </a:buClr>
              <a:buSzPts val="2000"/>
              <a:buChar char="•"/>
              <a:defRPr sz="2000"/>
            </a:lvl3pPr>
            <a:lvl4pPr marL="1828800" lvl="3" indent="-342900" algn="l">
              <a:spcBef>
                <a:spcPts val="360"/>
              </a:spcBef>
              <a:spcAft>
                <a:spcPts val="0"/>
              </a:spcAft>
              <a:buClr>
                <a:srgbClr val="4D4D4D"/>
              </a:buClr>
              <a:buSzPts val="1800"/>
              <a:buFont typeface="Arial"/>
              <a:buChar char="–"/>
              <a:defRPr sz="1800"/>
            </a:lvl4pPr>
            <a:lvl5pPr marL="2286000" lvl="4" indent="-342900" algn="l">
              <a:spcBef>
                <a:spcPts val="360"/>
              </a:spcBef>
              <a:spcAft>
                <a:spcPts val="0"/>
              </a:spcAft>
              <a:buClr>
                <a:srgbClr val="4D4D4D"/>
              </a:buClr>
              <a:buSzPts val="1800"/>
              <a:buFont typeface="Arial"/>
              <a:buChar char="»"/>
              <a:defRPr sz="1800"/>
            </a:lvl5pPr>
            <a:lvl6pPr marL="2743200" lvl="5" indent="-342900" algn="l">
              <a:spcBef>
                <a:spcPts val="360"/>
              </a:spcBef>
              <a:spcAft>
                <a:spcPts val="0"/>
              </a:spcAft>
              <a:buClr>
                <a:srgbClr val="4D4D4D"/>
              </a:buClr>
              <a:buSzPts val="1800"/>
              <a:buFont typeface="Arial"/>
              <a:buChar char="»"/>
              <a:defRPr sz="1800"/>
            </a:lvl6pPr>
            <a:lvl7pPr marL="3200400" lvl="6" indent="-342900" algn="l">
              <a:spcBef>
                <a:spcPts val="360"/>
              </a:spcBef>
              <a:spcAft>
                <a:spcPts val="0"/>
              </a:spcAft>
              <a:buClr>
                <a:srgbClr val="4D4D4D"/>
              </a:buClr>
              <a:buSzPts val="1800"/>
              <a:buFont typeface="Arial"/>
              <a:buChar char="»"/>
              <a:defRPr sz="1800"/>
            </a:lvl7pPr>
            <a:lvl8pPr marL="3657600" lvl="7" indent="-342900" algn="l">
              <a:spcBef>
                <a:spcPts val="360"/>
              </a:spcBef>
              <a:spcAft>
                <a:spcPts val="0"/>
              </a:spcAft>
              <a:buClr>
                <a:srgbClr val="4D4D4D"/>
              </a:buClr>
              <a:buSzPts val="1800"/>
              <a:buFont typeface="Arial"/>
              <a:buChar char="»"/>
              <a:defRPr sz="1800"/>
            </a:lvl8pPr>
            <a:lvl9pPr marL="4114800" lvl="8" indent="-342900" algn="l">
              <a:spcBef>
                <a:spcPts val="360"/>
              </a:spcBef>
              <a:spcAft>
                <a:spcPts val="0"/>
              </a:spcAft>
              <a:buClr>
                <a:srgbClr val="4D4D4D"/>
              </a:buClr>
              <a:buSzPts val="1800"/>
              <a:buFont typeface="Arial"/>
              <a:buChar char="»"/>
              <a:defRPr sz="1800"/>
            </a:lvl9pPr>
          </a:lstStyle>
          <a:p>
            <a:endParaRPr/>
          </a:p>
        </p:txBody>
      </p:sp>
      <p:pic>
        <p:nvPicPr>
          <p:cNvPr id="36" name="Google Shape;36;p21"/>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Clr>
                <a:srgbClr val="1C1C1C"/>
              </a:buClr>
              <a:buSzPts val="1800"/>
              <a:buNone/>
              <a:defRPr sz="1800" b="1"/>
            </a:lvl3pPr>
            <a:lvl4pPr marL="1828800" lvl="3" indent="-228600" algn="l">
              <a:spcBef>
                <a:spcPts val="320"/>
              </a:spcBef>
              <a:spcAft>
                <a:spcPts val="0"/>
              </a:spcAft>
              <a:buClr>
                <a:srgbClr val="4D4D4D"/>
              </a:buClr>
              <a:buSzPts val="1600"/>
              <a:buFont typeface="Arial"/>
              <a:buNone/>
              <a:defRPr sz="1600" b="1"/>
            </a:lvl4pPr>
            <a:lvl5pPr marL="2286000" lvl="4" indent="-228600" algn="l">
              <a:spcBef>
                <a:spcPts val="320"/>
              </a:spcBef>
              <a:spcAft>
                <a:spcPts val="0"/>
              </a:spcAft>
              <a:buClr>
                <a:srgbClr val="4D4D4D"/>
              </a:buClr>
              <a:buSzPts val="1600"/>
              <a:buFont typeface="Arial"/>
              <a:buNone/>
              <a:defRPr sz="1600" b="1"/>
            </a:lvl5pPr>
            <a:lvl6pPr marL="2743200" lvl="5" indent="-228600" algn="l">
              <a:spcBef>
                <a:spcPts val="320"/>
              </a:spcBef>
              <a:spcAft>
                <a:spcPts val="0"/>
              </a:spcAft>
              <a:buClr>
                <a:srgbClr val="4D4D4D"/>
              </a:buClr>
              <a:buSzPts val="1600"/>
              <a:buFont typeface="Arial"/>
              <a:buNone/>
              <a:defRPr sz="1600" b="1"/>
            </a:lvl6pPr>
            <a:lvl7pPr marL="3200400" lvl="6" indent="-228600" algn="l">
              <a:spcBef>
                <a:spcPts val="320"/>
              </a:spcBef>
              <a:spcAft>
                <a:spcPts val="0"/>
              </a:spcAft>
              <a:buClr>
                <a:srgbClr val="4D4D4D"/>
              </a:buClr>
              <a:buSzPts val="1600"/>
              <a:buFont typeface="Arial"/>
              <a:buNone/>
              <a:defRPr sz="1600" b="1"/>
            </a:lvl7pPr>
            <a:lvl8pPr marL="3657600" lvl="7" indent="-228600" algn="l">
              <a:spcBef>
                <a:spcPts val="320"/>
              </a:spcBef>
              <a:spcAft>
                <a:spcPts val="0"/>
              </a:spcAft>
              <a:buClr>
                <a:srgbClr val="4D4D4D"/>
              </a:buClr>
              <a:buSzPts val="1600"/>
              <a:buFont typeface="Arial"/>
              <a:buNone/>
              <a:defRPr sz="1600" b="1"/>
            </a:lvl8pPr>
            <a:lvl9pPr marL="4114800" lvl="8" indent="-228600" algn="l">
              <a:spcBef>
                <a:spcPts val="320"/>
              </a:spcBef>
              <a:spcAft>
                <a:spcPts val="0"/>
              </a:spcAft>
              <a:buClr>
                <a:srgbClr val="4D4D4D"/>
              </a:buClr>
              <a:buSzPts val="1600"/>
              <a:buFont typeface="Arial"/>
              <a:buNone/>
              <a:defRPr sz="1600" b="1"/>
            </a:lvl9pPr>
          </a:lstStyle>
          <a:p>
            <a:endParaRPr/>
          </a:p>
        </p:txBody>
      </p:sp>
      <p:sp>
        <p:nvSpPr>
          <p:cNvPr id="40" name="Google Shape;40;p22"/>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Clr>
                <a:srgbClr val="1C1C1C"/>
              </a:buClr>
              <a:buSzPts val="1800"/>
              <a:buChar char="•"/>
              <a:defRPr sz="1800"/>
            </a:lvl3pPr>
            <a:lvl4pPr marL="1828800" lvl="3" indent="-330200" algn="l">
              <a:spcBef>
                <a:spcPts val="320"/>
              </a:spcBef>
              <a:spcAft>
                <a:spcPts val="0"/>
              </a:spcAft>
              <a:buClr>
                <a:srgbClr val="4D4D4D"/>
              </a:buClr>
              <a:buSzPts val="1600"/>
              <a:buFont typeface="Arial"/>
              <a:buChar char="–"/>
              <a:defRPr sz="1600"/>
            </a:lvl4pPr>
            <a:lvl5pPr marL="2286000" lvl="4" indent="-330200" algn="l">
              <a:spcBef>
                <a:spcPts val="320"/>
              </a:spcBef>
              <a:spcAft>
                <a:spcPts val="0"/>
              </a:spcAft>
              <a:buClr>
                <a:srgbClr val="4D4D4D"/>
              </a:buClr>
              <a:buSzPts val="1600"/>
              <a:buFont typeface="Arial"/>
              <a:buChar char="»"/>
              <a:defRPr sz="1600"/>
            </a:lvl5pPr>
            <a:lvl6pPr marL="2743200" lvl="5" indent="-330200" algn="l">
              <a:spcBef>
                <a:spcPts val="320"/>
              </a:spcBef>
              <a:spcAft>
                <a:spcPts val="0"/>
              </a:spcAft>
              <a:buClr>
                <a:srgbClr val="4D4D4D"/>
              </a:buClr>
              <a:buSzPts val="1600"/>
              <a:buFont typeface="Arial"/>
              <a:buChar char="»"/>
              <a:defRPr sz="1600"/>
            </a:lvl6pPr>
            <a:lvl7pPr marL="3200400" lvl="6" indent="-330200" algn="l">
              <a:spcBef>
                <a:spcPts val="320"/>
              </a:spcBef>
              <a:spcAft>
                <a:spcPts val="0"/>
              </a:spcAft>
              <a:buClr>
                <a:srgbClr val="4D4D4D"/>
              </a:buClr>
              <a:buSzPts val="1600"/>
              <a:buFont typeface="Arial"/>
              <a:buChar char="»"/>
              <a:defRPr sz="1600"/>
            </a:lvl7pPr>
            <a:lvl8pPr marL="3657600" lvl="7" indent="-330200" algn="l">
              <a:spcBef>
                <a:spcPts val="320"/>
              </a:spcBef>
              <a:spcAft>
                <a:spcPts val="0"/>
              </a:spcAft>
              <a:buClr>
                <a:srgbClr val="4D4D4D"/>
              </a:buClr>
              <a:buSzPts val="1600"/>
              <a:buFont typeface="Arial"/>
              <a:buChar char="»"/>
              <a:defRPr sz="1600"/>
            </a:lvl8pPr>
            <a:lvl9pPr marL="4114800" lvl="8" indent="-330200" algn="l">
              <a:spcBef>
                <a:spcPts val="320"/>
              </a:spcBef>
              <a:spcAft>
                <a:spcPts val="0"/>
              </a:spcAft>
              <a:buClr>
                <a:srgbClr val="4D4D4D"/>
              </a:buClr>
              <a:buSzPts val="1600"/>
              <a:buFont typeface="Arial"/>
              <a:buChar char="»"/>
              <a:defRPr sz="1600"/>
            </a:lvl9pPr>
          </a:lstStyle>
          <a:p>
            <a:endParaRPr/>
          </a:p>
        </p:txBody>
      </p:sp>
      <p:sp>
        <p:nvSpPr>
          <p:cNvPr id="41" name="Google Shape;41;p22"/>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Clr>
                <a:srgbClr val="1C1C1C"/>
              </a:buClr>
              <a:buSzPts val="1800"/>
              <a:buNone/>
              <a:defRPr sz="1800" b="1"/>
            </a:lvl3pPr>
            <a:lvl4pPr marL="1828800" lvl="3" indent="-228600" algn="l">
              <a:spcBef>
                <a:spcPts val="320"/>
              </a:spcBef>
              <a:spcAft>
                <a:spcPts val="0"/>
              </a:spcAft>
              <a:buClr>
                <a:srgbClr val="4D4D4D"/>
              </a:buClr>
              <a:buSzPts val="1600"/>
              <a:buFont typeface="Arial"/>
              <a:buNone/>
              <a:defRPr sz="1600" b="1"/>
            </a:lvl4pPr>
            <a:lvl5pPr marL="2286000" lvl="4" indent="-228600" algn="l">
              <a:spcBef>
                <a:spcPts val="320"/>
              </a:spcBef>
              <a:spcAft>
                <a:spcPts val="0"/>
              </a:spcAft>
              <a:buClr>
                <a:srgbClr val="4D4D4D"/>
              </a:buClr>
              <a:buSzPts val="1600"/>
              <a:buFont typeface="Arial"/>
              <a:buNone/>
              <a:defRPr sz="1600" b="1"/>
            </a:lvl5pPr>
            <a:lvl6pPr marL="2743200" lvl="5" indent="-228600" algn="l">
              <a:spcBef>
                <a:spcPts val="320"/>
              </a:spcBef>
              <a:spcAft>
                <a:spcPts val="0"/>
              </a:spcAft>
              <a:buClr>
                <a:srgbClr val="4D4D4D"/>
              </a:buClr>
              <a:buSzPts val="1600"/>
              <a:buFont typeface="Arial"/>
              <a:buNone/>
              <a:defRPr sz="1600" b="1"/>
            </a:lvl6pPr>
            <a:lvl7pPr marL="3200400" lvl="6" indent="-228600" algn="l">
              <a:spcBef>
                <a:spcPts val="320"/>
              </a:spcBef>
              <a:spcAft>
                <a:spcPts val="0"/>
              </a:spcAft>
              <a:buClr>
                <a:srgbClr val="4D4D4D"/>
              </a:buClr>
              <a:buSzPts val="1600"/>
              <a:buFont typeface="Arial"/>
              <a:buNone/>
              <a:defRPr sz="1600" b="1"/>
            </a:lvl7pPr>
            <a:lvl8pPr marL="3657600" lvl="7" indent="-228600" algn="l">
              <a:spcBef>
                <a:spcPts val="320"/>
              </a:spcBef>
              <a:spcAft>
                <a:spcPts val="0"/>
              </a:spcAft>
              <a:buClr>
                <a:srgbClr val="4D4D4D"/>
              </a:buClr>
              <a:buSzPts val="1600"/>
              <a:buFont typeface="Arial"/>
              <a:buNone/>
              <a:defRPr sz="1600" b="1"/>
            </a:lvl8pPr>
            <a:lvl9pPr marL="4114800" lvl="8" indent="-228600" algn="l">
              <a:spcBef>
                <a:spcPts val="320"/>
              </a:spcBef>
              <a:spcAft>
                <a:spcPts val="0"/>
              </a:spcAft>
              <a:buClr>
                <a:srgbClr val="4D4D4D"/>
              </a:buClr>
              <a:buSzPts val="1600"/>
              <a:buFont typeface="Arial"/>
              <a:buNone/>
              <a:defRPr sz="1600" b="1"/>
            </a:lvl9pPr>
          </a:lstStyle>
          <a:p>
            <a:endParaRPr/>
          </a:p>
        </p:txBody>
      </p:sp>
      <p:sp>
        <p:nvSpPr>
          <p:cNvPr id="42" name="Google Shape;42;p22"/>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Clr>
                <a:srgbClr val="1C1C1C"/>
              </a:buClr>
              <a:buSzPts val="1800"/>
              <a:buChar char="•"/>
              <a:defRPr sz="1800"/>
            </a:lvl3pPr>
            <a:lvl4pPr marL="1828800" lvl="3" indent="-330200" algn="l">
              <a:spcBef>
                <a:spcPts val="320"/>
              </a:spcBef>
              <a:spcAft>
                <a:spcPts val="0"/>
              </a:spcAft>
              <a:buClr>
                <a:srgbClr val="4D4D4D"/>
              </a:buClr>
              <a:buSzPts val="1600"/>
              <a:buFont typeface="Arial"/>
              <a:buChar char="–"/>
              <a:defRPr sz="1600"/>
            </a:lvl4pPr>
            <a:lvl5pPr marL="2286000" lvl="4" indent="-330200" algn="l">
              <a:spcBef>
                <a:spcPts val="320"/>
              </a:spcBef>
              <a:spcAft>
                <a:spcPts val="0"/>
              </a:spcAft>
              <a:buClr>
                <a:srgbClr val="4D4D4D"/>
              </a:buClr>
              <a:buSzPts val="1600"/>
              <a:buFont typeface="Arial"/>
              <a:buChar char="»"/>
              <a:defRPr sz="1600"/>
            </a:lvl5pPr>
            <a:lvl6pPr marL="2743200" lvl="5" indent="-330200" algn="l">
              <a:spcBef>
                <a:spcPts val="320"/>
              </a:spcBef>
              <a:spcAft>
                <a:spcPts val="0"/>
              </a:spcAft>
              <a:buClr>
                <a:srgbClr val="4D4D4D"/>
              </a:buClr>
              <a:buSzPts val="1600"/>
              <a:buFont typeface="Arial"/>
              <a:buChar char="»"/>
              <a:defRPr sz="1600"/>
            </a:lvl6pPr>
            <a:lvl7pPr marL="3200400" lvl="6" indent="-330200" algn="l">
              <a:spcBef>
                <a:spcPts val="320"/>
              </a:spcBef>
              <a:spcAft>
                <a:spcPts val="0"/>
              </a:spcAft>
              <a:buClr>
                <a:srgbClr val="4D4D4D"/>
              </a:buClr>
              <a:buSzPts val="1600"/>
              <a:buFont typeface="Arial"/>
              <a:buChar char="»"/>
              <a:defRPr sz="1600"/>
            </a:lvl7pPr>
            <a:lvl8pPr marL="3657600" lvl="7" indent="-330200" algn="l">
              <a:spcBef>
                <a:spcPts val="320"/>
              </a:spcBef>
              <a:spcAft>
                <a:spcPts val="0"/>
              </a:spcAft>
              <a:buClr>
                <a:srgbClr val="4D4D4D"/>
              </a:buClr>
              <a:buSzPts val="1600"/>
              <a:buFont typeface="Arial"/>
              <a:buChar char="»"/>
              <a:defRPr sz="1600"/>
            </a:lvl8pPr>
            <a:lvl9pPr marL="4114800" lvl="8" indent="-330200" algn="l">
              <a:spcBef>
                <a:spcPts val="320"/>
              </a:spcBef>
              <a:spcAft>
                <a:spcPts val="0"/>
              </a:spcAft>
              <a:buClr>
                <a:srgbClr val="4D4D4D"/>
              </a:buClr>
              <a:buSzPts val="1600"/>
              <a:buFont typeface="Arial"/>
              <a:buChar char="»"/>
              <a:defRPr sz="1600"/>
            </a:lvl9pPr>
          </a:lstStyle>
          <a:p>
            <a:endParaRPr/>
          </a:p>
        </p:txBody>
      </p:sp>
      <p:pic>
        <p:nvPicPr>
          <p:cNvPr id="43" name="Google Shape;43;p22"/>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6" name="Google Shape;46;p23"/>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7"/>
        <p:cNvGrpSpPr/>
        <p:nvPr/>
      </p:nvGrpSpPr>
      <p:grpSpPr>
        <a:xfrm>
          <a:off x="0" y="0"/>
          <a:ext cx="0" cy="0"/>
          <a:chOff x="0" y="0"/>
          <a:chExt cx="0" cy="0"/>
        </a:xfrm>
      </p:grpSpPr>
      <p:pic>
        <p:nvPicPr>
          <p:cNvPr id="48" name="Google Shape;48;p24"/>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Clr>
                <a:srgbClr val="1C1C1C"/>
              </a:buClr>
              <a:buSzPts val="2400"/>
              <a:buChar char="•"/>
              <a:defRPr sz="2400"/>
            </a:lvl3pPr>
            <a:lvl4pPr marL="1828800" lvl="3" indent="-355600" algn="l">
              <a:spcBef>
                <a:spcPts val="400"/>
              </a:spcBef>
              <a:spcAft>
                <a:spcPts val="0"/>
              </a:spcAft>
              <a:buClr>
                <a:srgbClr val="4D4D4D"/>
              </a:buClr>
              <a:buSzPts val="2000"/>
              <a:buFont typeface="Arial"/>
              <a:buChar char="–"/>
              <a:defRPr sz="2000"/>
            </a:lvl4pPr>
            <a:lvl5pPr marL="2286000" lvl="4" indent="-355600" algn="l">
              <a:spcBef>
                <a:spcPts val="400"/>
              </a:spcBef>
              <a:spcAft>
                <a:spcPts val="0"/>
              </a:spcAft>
              <a:buClr>
                <a:srgbClr val="4D4D4D"/>
              </a:buClr>
              <a:buSzPts val="2000"/>
              <a:buFont typeface="Arial"/>
              <a:buChar char="»"/>
              <a:defRPr sz="2000"/>
            </a:lvl5pPr>
            <a:lvl6pPr marL="2743200" lvl="5" indent="-355600" algn="l">
              <a:spcBef>
                <a:spcPts val="400"/>
              </a:spcBef>
              <a:spcAft>
                <a:spcPts val="0"/>
              </a:spcAft>
              <a:buClr>
                <a:srgbClr val="4D4D4D"/>
              </a:buClr>
              <a:buSzPts val="2000"/>
              <a:buFont typeface="Arial"/>
              <a:buChar char="»"/>
              <a:defRPr sz="2000"/>
            </a:lvl6pPr>
            <a:lvl7pPr marL="3200400" lvl="6" indent="-355600" algn="l">
              <a:spcBef>
                <a:spcPts val="400"/>
              </a:spcBef>
              <a:spcAft>
                <a:spcPts val="0"/>
              </a:spcAft>
              <a:buClr>
                <a:srgbClr val="4D4D4D"/>
              </a:buClr>
              <a:buSzPts val="2000"/>
              <a:buFont typeface="Arial"/>
              <a:buChar char="»"/>
              <a:defRPr sz="2000"/>
            </a:lvl7pPr>
            <a:lvl8pPr marL="3657600" lvl="7" indent="-355600" algn="l">
              <a:spcBef>
                <a:spcPts val="400"/>
              </a:spcBef>
              <a:spcAft>
                <a:spcPts val="0"/>
              </a:spcAft>
              <a:buClr>
                <a:srgbClr val="4D4D4D"/>
              </a:buClr>
              <a:buSzPts val="2000"/>
              <a:buFont typeface="Arial"/>
              <a:buChar char="»"/>
              <a:defRPr sz="2000"/>
            </a:lvl8pPr>
            <a:lvl9pPr marL="4114800" lvl="8" indent="-355600" algn="l">
              <a:spcBef>
                <a:spcPts val="400"/>
              </a:spcBef>
              <a:spcAft>
                <a:spcPts val="0"/>
              </a:spcAft>
              <a:buClr>
                <a:srgbClr val="4D4D4D"/>
              </a:buClr>
              <a:buSzPts val="2000"/>
              <a:buFont typeface="Arial"/>
              <a:buChar char="»"/>
              <a:defRPr sz="2000"/>
            </a:lvl9pPr>
          </a:lstStyle>
          <a:p>
            <a:endParaRPr/>
          </a:p>
        </p:txBody>
      </p:sp>
      <p:sp>
        <p:nvSpPr>
          <p:cNvPr id="52" name="Google Shape;52;p25"/>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Clr>
                <a:srgbClr val="1C1C1C"/>
              </a:buClr>
              <a:buSzPts val="1000"/>
              <a:buNone/>
              <a:defRPr sz="1000"/>
            </a:lvl3pPr>
            <a:lvl4pPr marL="1828800" lvl="3" indent="-228600" algn="l">
              <a:spcBef>
                <a:spcPts val="180"/>
              </a:spcBef>
              <a:spcAft>
                <a:spcPts val="0"/>
              </a:spcAft>
              <a:buClr>
                <a:srgbClr val="4D4D4D"/>
              </a:buClr>
              <a:buSzPts val="900"/>
              <a:buFont typeface="Arial"/>
              <a:buNone/>
              <a:defRPr sz="900"/>
            </a:lvl4pPr>
            <a:lvl5pPr marL="2286000" lvl="4" indent="-228600" algn="l">
              <a:spcBef>
                <a:spcPts val="180"/>
              </a:spcBef>
              <a:spcAft>
                <a:spcPts val="0"/>
              </a:spcAft>
              <a:buClr>
                <a:srgbClr val="4D4D4D"/>
              </a:buClr>
              <a:buSzPts val="900"/>
              <a:buFont typeface="Arial"/>
              <a:buNone/>
              <a:defRPr sz="900"/>
            </a:lvl5pPr>
            <a:lvl6pPr marL="2743200" lvl="5" indent="-228600" algn="l">
              <a:spcBef>
                <a:spcPts val="180"/>
              </a:spcBef>
              <a:spcAft>
                <a:spcPts val="0"/>
              </a:spcAft>
              <a:buClr>
                <a:srgbClr val="4D4D4D"/>
              </a:buClr>
              <a:buSzPts val="900"/>
              <a:buFont typeface="Arial"/>
              <a:buNone/>
              <a:defRPr sz="900"/>
            </a:lvl6pPr>
            <a:lvl7pPr marL="3200400" lvl="6" indent="-228600" algn="l">
              <a:spcBef>
                <a:spcPts val="180"/>
              </a:spcBef>
              <a:spcAft>
                <a:spcPts val="0"/>
              </a:spcAft>
              <a:buClr>
                <a:srgbClr val="4D4D4D"/>
              </a:buClr>
              <a:buSzPts val="900"/>
              <a:buFont typeface="Arial"/>
              <a:buNone/>
              <a:defRPr sz="900"/>
            </a:lvl7pPr>
            <a:lvl8pPr marL="3657600" lvl="7" indent="-228600" algn="l">
              <a:spcBef>
                <a:spcPts val="180"/>
              </a:spcBef>
              <a:spcAft>
                <a:spcPts val="0"/>
              </a:spcAft>
              <a:buClr>
                <a:srgbClr val="4D4D4D"/>
              </a:buClr>
              <a:buSzPts val="900"/>
              <a:buFont typeface="Arial"/>
              <a:buNone/>
              <a:defRPr sz="900"/>
            </a:lvl8pPr>
            <a:lvl9pPr marL="4114800" lvl="8" indent="-228600" algn="l">
              <a:spcBef>
                <a:spcPts val="180"/>
              </a:spcBef>
              <a:spcAft>
                <a:spcPts val="0"/>
              </a:spcAft>
              <a:buClr>
                <a:srgbClr val="4D4D4D"/>
              </a:buClr>
              <a:buSzPts val="900"/>
              <a:buFont typeface="Arial"/>
              <a:buNone/>
              <a:defRPr sz="900"/>
            </a:lvl9pPr>
          </a:lstStyle>
          <a:p>
            <a:endParaRPr/>
          </a:p>
        </p:txBody>
      </p:sp>
      <p:pic>
        <p:nvPicPr>
          <p:cNvPr id="53" name="Google Shape;53;p25"/>
          <p:cNvPicPr preferRelativeResize="0"/>
          <p:nvPr/>
        </p:nvPicPr>
        <p:blipFill rotWithShape="1">
          <a:blip r:embed="rId2">
            <a:alphaModFix/>
          </a:blip>
          <a:srcRect t="34781"/>
          <a:stretch/>
        </p:blipFill>
        <p:spPr>
          <a:xfrm>
            <a:off x="5718290" y="6147275"/>
            <a:ext cx="3398815" cy="7107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rmAutofit/>
          </a:bodyPr>
          <a:lstStyle>
            <a:lvl1pPr marR="0" lvl="0" algn="l" rtl="0">
              <a:spcBef>
                <a:spcPts val="640"/>
              </a:spcBef>
              <a:spcAft>
                <a:spcPts val="0"/>
              </a:spcAft>
              <a:buClr>
                <a:srgbClr val="1C1C1C"/>
              </a:buClr>
              <a:buSzPts val="3200"/>
              <a:buFont typeface="Noto Sans Symbols"/>
              <a:buNone/>
              <a:defRPr sz="3200" b="0" i="0" u="none" strike="noStrike" cap="none">
                <a:solidFill>
                  <a:srgbClr val="1C1C1C"/>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1C1C1C"/>
              </a:buClr>
              <a:buSzPts val="2400"/>
              <a:buFont typeface="Arial"/>
              <a:buNone/>
              <a:defRPr sz="2400" b="0" i="0" u="none" strike="noStrike" cap="none">
                <a:solidFill>
                  <a:srgbClr val="1C1C1C"/>
                </a:solidFill>
                <a:latin typeface="Arial"/>
                <a:ea typeface="Arial"/>
                <a:cs typeface="Arial"/>
                <a:sym typeface="Arial"/>
              </a:defRPr>
            </a:lvl3pPr>
            <a:lvl4pPr marR="0" lvl="3"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4pPr>
            <a:lvl5pPr marR="0" lvl="4"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5pPr>
            <a:lvl6pPr marR="0" lvl="5"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6pPr>
            <a:lvl7pPr marR="0" lvl="6"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7pPr>
            <a:lvl8pPr marR="0" lvl="7"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8pPr>
            <a:lvl9pPr marR="0" lvl="8" algn="l" rtl="0">
              <a:spcBef>
                <a:spcPts val="400"/>
              </a:spcBef>
              <a:spcAft>
                <a:spcPts val="0"/>
              </a:spcAft>
              <a:buClr>
                <a:srgbClr val="4D4D4D"/>
              </a:buClr>
              <a:buSzPts val="2000"/>
              <a:buFont typeface="Arial"/>
              <a:buNone/>
              <a:defRPr sz="2000" b="0" i="0" u="none" strike="noStrike" cap="none">
                <a:solidFill>
                  <a:srgbClr val="4D4D4D"/>
                </a:solidFill>
                <a:latin typeface="Arial"/>
                <a:ea typeface="Arial"/>
                <a:cs typeface="Arial"/>
                <a:sym typeface="Arial"/>
              </a:defRPr>
            </a:lvl9pPr>
          </a:lstStyle>
          <a:p>
            <a:endParaRPr/>
          </a:p>
        </p:txBody>
      </p:sp>
      <p:sp>
        <p:nvSpPr>
          <p:cNvPr id="57" name="Google Shape;57;p26"/>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Clr>
                <a:srgbClr val="1C1C1C"/>
              </a:buClr>
              <a:buSzPts val="1000"/>
              <a:buNone/>
              <a:defRPr sz="1000"/>
            </a:lvl3pPr>
            <a:lvl4pPr marL="1828800" lvl="3" indent="-228600" algn="l">
              <a:spcBef>
                <a:spcPts val="180"/>
              </a:spcBef>
              <a:spcAft>
                <a:spcPts val="0"/>
              </a:spcAft>
              <a:buClr>
                <a:srgbClr val="4D4D4D"/>
              </a:buClr>
              <a:buSzPts val="900"/>
              <a:buFont typeface="Arial"/>
              <a:buNone/>
              <a:defRPr sz="900"/>
            </a:lvl4pPr>
            <a:lvl5pPr marL="2286000" lvl="4" indent="-228600" algn="l">
              <a:spcBef>
                <a:spcPts val="180"/>
              </a:spcBef>
              <a:spcAft>
                <a:spcPts val="0"/>
              </a:spcAft>
              <a:buClr>
                <a:srgbClr val="4D4D4D"/>
              </a:buClr>
              <a:buSzPts val="900"/>
              <a:buFont typeface="Arial"/>
              <a:buNone/>
              <a:defRPr sz="900"/>
            </a:lvl5pPr>
            <a:lvl6pPr marL="2743200" lvl="5" indent="-228600" algn="l">
              <a:spcBef>
                <a:spcPts val="180"/>
              </a:spcBef>
              <a:spcAft>
                <a:spcPts val="0"/>
              </a:spcAft>
              <a:buClr>
                <a:srgbClr val="4D4D4D"/>
              </a:buClr>
              <a:buSzPts val="900"/>
              <a:buFont typeface="Arial"/>
              <a:buNone/>
              <a:defRPr sz="900"/>
            </a:lvl6pPr>
            <a:lvl7pPr marL="3200400" lvl="6" indent="-228600" algn="l">
              <a:spcBef>
                <a:spcPts val="180"/>
              </a:spcBef>
              <a:spcAft>
                <a:spcPts val="0"/>
              </a:spcAft>
              <a:buClr>
                <a:srgbClr val="4D4D4D"/>
              </a:buClr>
              <a:buSzPts val="900"/>
              <a:buFont typeface="Arial"/>
              <a:buNone/>
              <a:defRPr sz="900"/>
            </a:lvl7pPr>
            <a:lvl8pPr marL="3657600" lvl="7" indent="-228600" algn="l">
              <a:spcBef>
                <a:spcPts val="180"/>
              </a:spcBef>
              <a:spcAft>
                <a:spcPts val="0"/>
              </a:spcAft>
              <a:buClr>
                <a:srgbClr val="4D4D4D"/>
              </a:buClr>
              <a:buSzPts val="900"/>
              <a:buFont typeface="Arial"/>
              <a:buNone/>
              <a:defRPr sz="900"/>
            </a:lvl8pPr>
            <a:lvl9pPr marL="4114800" lvl="8" indent="-228600" algn="l">
              <a:spcBef>
                <a:spcPts val="180"/>
              </a:spcBef>
              <a:spcAft>
                <a:spcPts val="0"/>
              </a:spcAft>
              <a:buClr>
                <a:srgbClr val="4D4D4D"/>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17"/>
          <p:cNvCxnSpPr/>
          <p:nvPr/>
        </p:nvCxnSpPr>
        <p:spPr>
          <a:xfrm>
            <a:off x="0" y="1520825"/>
            <a:ext cx="9144000" cy="0"/>
          </a:xfrm>
          <a:prstGeom prst="straightConnector1">
            <a:avLst/>
          </a:prstGeom>
          <a:noFill/>
          <a:ln w="25400" cap="flat" cmpd="sng">
            <a:solidFill>
              <a:schemeClr val="lt1"/>
            </a:solidFill>
            <a:prstDash val="solid"/>
            <a:round/>
            <a:headEnd type="none" w="med" len="med"/>
            <a:tailEnd type="none" w="med" len="med"/>
          </a:ln>
        </p:spPr>
      </p:cxnSp>
      <p:sp>
        <p:nvSpPr>
          <p:cNvPr id="11" name="Google Shape;11;p17"/>
          <p:cNvSpPr txBox="1">
            <a:spLocks noGrp="1"/>
          </p:cNvSpPr>
          <p:nvPr>
            <p:ph type="body" idx="1"/>
          </p:nvPr>
        </p:nvSpPr>
        <p:spPr>
          <a:xfrm>
            <a:off x="377372" y="1248228"/>
            <a:ext cx="8550728" cy="4701721"/>
          </a:xfrm>
          <a:prstGeom prst="rect">
            <a:avLst/>
          </a:prstGeom>
          <a:noFill/>
          <a:ln>
            <a:noFill/>
          </a:ln>
        </p:spPr>
        <p:txBody>
          <a:bodyPr spcFirstLastPara="1" wrap="square" lIns="92075" tIns="46025" rIns="92075" bIns="46025" anchor="t" anchorCtr="0">
            <a:normAutofit/>
          </a:bodyPr>
          <a:lstStyle>
            <a:lvl1pPr marL="457200" marR="0" lvl="0" indent="-355600" algn="l" rtl="0">
              <a:spcBef>
                <a:spcPts val="400"/>
              </a:spcBef>
              <a:spcAft>
                <a:spcPts val="0"/>
              </a:spcAft>
              <a:buClr>
                <a:srgbClr val="1C1C1C"/>
              </a:buClr>
              <a:buSzPts val="2000"/>
              <a:buFont typeface="Noto Sans Symbols"/>
              <a:buChar char="▪"/>
              <a:defRPr sz="2000" b="0" i="0" u="none" strike="noStrike" cap="none">
                <a:solidFill>
                  <a:srgbClr val="1C1C1C"/>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3pPr>
            <a:lvl4pPr marL="1828800" marR="0" lvl="3"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4pPr>
            <a:lvl5pPr marL="2286000" marR="0" lvl="4"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5pPr>
            <a:lvl6pPr marL="2743200" marR="0" lvl="5"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6pPr>
            <a:lvl7pPr marL="3200400" marR="0" lvl="6"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7pPr>
            <a:lvl8pPr marL="3657600" marR="0" lvl="7"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8pPr>
            <a:lvl9pPr marL="4114800" marR="0" lvl="8" indent="-355600" algn="l" rtl="0">
              <a:spcBef>
                <a:spcPts val="400"/>
              </a:spcBef>
              <a:spcAft>
                <a:spcPts val="0"/>
              </a:spcAft>
              <a:buClr>
                <a:srgbClr val="4D4D4D"/>
              </a:buClr>
              <a:buSzPts val="2000"/>
              <a:buFont typeface="Arial"/>
              <a:buChar char="»"/>
              <a:defRPr sz="2000" b="0" i="0" u="none" strike="noStrike" cap="none">
                <a:solidFill>
                  <a:srgbClr val="4D4D4D"/>
                </a:solidFill>
                <a:latin typeface="Arial"/>
                <a:ea typeface="Arial"/>
                <a:cs typeface="Arial"/>
                <a:sym typeface="Arial"/>
              </a:defRPr>
            </a:lvl9pPr>
          </a:lstStyle>
          <a:p>
            <a:endParaRPr/>
          </a:p>
        </p:txBody>
      </p:sp>
      <p:sp>
        <p:nvSpPr>
          <p:cNvPr id="12" name="Google Shape;12;p17"/>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lvl1pPr marR="0" lvl="0" algn="l" rtl="0">
              <a:spcBef>
                <a:spcPts val="0"/>
              </a:spcBef>
              <a:spcAft>
                <a:spcPts val="0"/>
              </a:spcAft>
              <a:buSzPts val="1400"/>
              <a:buNone/>
              <a:defRPr sz="2800" b="1" i="0" u="none" strike="noStrike" cap="none">
                <a:solidFill>
                  <a:srgbClr val="3A66AA"/>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rgbClr val="3D9A4F"/>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rgbClr val="3D9A4F"/>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rgbClr val="3D9A4F"/>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rgbClr val="3D9A4F"/>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3D9A4F"/>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rgbClr val="3D9A4F"/>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rgbClr val="3D9A4F"/>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rgbClr val="3D9A4F"/>
                </a:solidFill>
                <a:latin typeface="Arial"/>
                <a:ea typeface="Arial"/>
                <a:cs typeface="Arial"/>
                <a:sym typeface="Arial"/>
              </a:defRPr>
            </a:lvl9pPr>
          </a:lstStyle>
          <a:p>
            <a:endParaRPr/>
          </a:p>
        </p:txBody>
      </p:sp>
      <p:pic>
        <p:nvPicPr>
          <p:cNvPr id="13" name="Google Shape;13;p17"/>
          <p:cNvPicPr preferRelativeResize="0"/>
          <p:nvPr/>
        </p:nvPicPr>
        <p:blipFill rotWithShape="1">
          <a:blip r:embed="rId18">
            <a:alphaModFix/>
          </a:blip>
          <a:srcRect/>
          <a:stretch/>
        </p:blipFill>
        <p:spPr>
          <a:xfrm>
            <a:off x="0" y="5949949"/>
            <a:ext cx="9144000" cy="975179"/>
          </a:xfrm>
          <a:prstGeom prst="rect">
            <a:avLst/>
          </a:prstGeom>
          <a:noFill/>
          <a:ln>
            <a:noFill/>
          </a:ln>
        </p:spPr>
      </p:pic>
      <p:pic>
        <p:nvPicPr>
          <p:cNvPr id="14" name="Google Shape;14;p17"/>
          <p:cNvPicPr preferRelativeResize="0"/>
          <p:nvPr/>
        </p:nvPicPr>
        <p:blipFill rotWithShape="1">
          <a:blip r:embed="rId19">
            <a:alphaModFix/>
          </a:blip>
          <a:srcRect l="2231" t="6213" r="5974" b="8261"/>
          <a:stretch/>
        </p:blipFill>
        <p:spPr>
          <a:xfrm>
            <a:off x="362857" y="6061311"/>
            <a:ext cx="2247298" cy="792000"/>
          </a:xfrm>
          <a:prstGeom prst="rect">
            <a:avLst/>
          </a:prstGeom>
          <a:noFill/>
          <a:ln>
            <a:noFill/>
          </a:ln>
        </p:spPr>
      </p:pic>
      <p:grpSp>
        <p:nvGrpSpPr>
          <p:cNvPr id="15" name="Google Shape;15;p17"/>
          <p:cNvGrpSpPr/>
          <p:nvPr/>
        </p:nvGrpSpPr>
        <p:grpSpPr>
          <a:xfrm>
            <a:off x="0" y="-12021"/>
            <a:ext cx="9144000" cy="570140"/>
            <a:chOff x="0" y="2490207"/>
            <a:chExt cx="9144000" cy="570140"/>
          </a:xfrm>
        </p:grpSpPr>
        <p:pic>
          <p:nvPicPr>
            <p:cNvPr id="16" name="Google Shape;16;p17"/>
            <p:cNvPicPr preferRelativeResize="0"/>
            <p:nvPr/>
          </p:nvPicPr>
          <p:blipFill rotWithShape="1">
            <a:blip r:embed="rId18">
              <a:alphaModFix/>
            </a:blip>
            <a:srcRect/>
            <a:stretch/>
          </p:blipFill>
          <p:spPr>
            <a:xfrm>
              <a:off x="0" y="2496005"/>
              <a:ext cx="9144000" cy="540000"/>
            </a:xfrm>
            <a:prstGeom prst="rect">
              <a:avLst/>
            </a:prstGeom>
            <a:noFill/>
            <a:ln>
              <a:noFill/>
            </a:ln>
          </p:spPr>
        </p:pic>
        <p:cxnSp>
          <p:nvCxnSpPr>
            <p:cNvPr id="17" name="Google Shape;17;p17"/>
            <p:cNvCxnSpPr/>
            <p:nvPr/>
          </p:nvCxnSpPr>
          <p:spPr>
            <a:xfrm>
              <a:off x="6761018" y="2490207"/>
              <a:ext cx="18473" cy="570140"/>
            </a:xfrm>
            <a:prstGeom prst="straightConnector1">
              <a:avLst/>
            </a:prstGeom>
            <a:solidFill>
              <a:schemeClr val="accent1"/>
            </a:solidFill>
            <a:ln w="9525" cap="flat" cmpd="sng">
              <a:solidFill>
                <a:srgbClr val="D8D8D8"/>
              </a:solidFill>
              <a:prstDash val="solid"/>
              <a:round/>
              <a:headEnd type="none" w="sm" len="sm"/>
              <a:tailEnd type="none" w="sm" len="sm"/>
            </a:ln>
          </p:spPr>
        </p:cxnSp>
        <p:cxnSp>
          <p:nvCxnSpPr>
            <p:cNvPr id="18" name="Google Shape;18;p17"/>
            <p:cNvCxnSpPr/>
            <p:nvPr/>
          </p:nvCxnSpPr>
          <p:spPr>
            <a:xfrm>
              <a:off x="0" y="3036005"/>
              <a:ext cx="9144000" cy="0"/>
            </a:xfrm>
            <a:prstGeom prst="straightConnector1">
              <a:avLst/>
            </a:prstGeom>
            <a:solidFill>
              <a:schemeClr val="accent1"/>
            </a:solidFill>
            <a:ln w="38100" cap="flat" cmpd="sng">
              <a:solidFill>
                <a:srgbClr val="BFBFBF"/>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645920" y="2433782"/>
            <a:ext cx="725793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i="0" u="none" strike="noStrike" cap="none" dirty="0">
                <a:solidFill>
                  <a:schemeClr val="dk1"/>
                </a:solidFill>
                <a:latin typeface="Arial"/>
                <a:ea typeface="Arial"/>
                <a:cs typeface="Arial"/>
                <a:sym typeface="Arial"/>
              </a:rPr>
              <a:t>MODELISATION AND SIMULATION OF THE DEGRADATION</a:t>
            </a:r>
            <a:br>
              <a:rPr lang="es-ES" sz="2400" b="1" i="0" u="none" strike="noStrike" cap="none" dirty="0">
                <a:solidFill>
                  <a:schemeClr val="dk1"/>
                </a:solidFill>
                <a:latin typeface="Arial"/>
                <a:ea typeface="Arial"/>
                <a:cs typeface="Arial"/>
                <a:sym typeface="Arial"/>
              </a:rPr>
            </a:br>
            <a:r>
              <a:rPr lang="es-ES" sz="2400" b="1" i="0" u="none" strike="noStrike" cap="none" dirty="0">
                <a:solidFill>
                  <a:schemeClr val="dk1"/>
                </a:solidFill>
                <a:latin typeface="Arial"/>
                <a:ea typeface="Arial"/>
                <a:cs typeface="Arial"/>
                <a:sym typeface="Arial"/>
              </a:rPr>
              <a:t> PROCESS OF SCAFFOLDS DEVELOPED BY ADITIVE MANUFACTURING AND BIOMATERIALS</a:t>
            </a:r>
            <a:endParaRPr sz="2400" b="1" i="0" u="none" strike="noStrike" cap="none" dirty="0">
              <a:solidFill>
                <a:srgbClr val="F2F2F2"/>
              </a:solidFill>
              <a:latin typeface="Arial"/>
              <a:ea typeface="Arial"/>
              <a:cs typeface="Arial"/>
              <a:sym typeface="Arial"/>
            </a:endParaRPr>
          </a:p>
        </p:txBody>
      </p:sp>
      <p:sp>
        <p:nvSpPr>
          <p:cNvPr id="94" name="Google Shape;94;p1"/>
          <p:cNvSpPr txBox="1"/>
          <p:nvPr/>
        </p:nvSpPr>
        <p:spPr>
          <a:xfrm>
            <a:off x="3251198" y="4424218"/>
            <a:ext cx="2133600"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i="0" u="none" strike="noStrike" cap="none" dirty="0">
                <a:solidFill>
                  <a:srgbClr val="F2F2F2"/>
                </a:solidFill>
                <a:latin typeface="Arial"/>
                <a:ea typeface="Arial"/>
                <a:cs typeface="Arial"/>
                <a:sym typeface="Arial"/>
              </a:rPr>
              <a:t>Jacob Abdelfatah</a:t>
            </a:r>
          </a:p>
          <a:p>
            <a:pPr marL="0" marR="0" lvl="0" indent="0" algn="l" rtl="0">
              <a:lnSpc>
                <a:spcPct val="100000"/>
              </a:lnSpc>
              <a:spcBef>
                <a:spcPts val="0"/>
              </a:spcBef>
              <a:spcAft>
                <a:spcPts val="0"/>
              </a:spcAft>
              <a:buClr>
                <a:srgbClr val="F2F2F2"/>
              </a:buClr>
              <a:buSzPts val="1600"/>
              <a:buFont typeface="Arial"/>
              <a:buNone/>
            </a:pPr>
            <a:r>
              <a:rPr lang="es-ES" sz="1600" b="1" dirty="0">
                <a:solidFill>
                  <a:srgbClr val="F2F2F2"/>
                </a:solidFill>
                <a:latin typeface="Arial"/>
                <a:ea typeface="Arial"/>
                <a:cs typeface="Arial"/>
                <a:sym typeface="Arial"/>
              </a:rPr>
              <a:t>Rubén Paz</a:t>
            </a:r>
            <a:endParaRPr sz="1600" dirty="0"/>
          </a:p>
          <a:p>
            <a:pPr marL="0" marR="0" lvl="0" indent="0" algn="l" rtl="0">
              <a:lnSpc>
                <a:spcPct val="100000"/>
              </a:lnSpc>
              <a:spcBef>
                <a:spcPts val="0"/>
              </a:spcBef>
              <a:spcAft>
                <a:spcPts val="0"/>
              </a:spcAft>
              <a:buClr>
                <a:srgbClr val="F2F2F2"/>
              </a:buClr>
              <a:buSzPts val="1600"/>
              <a:buFont typeface="Arial"/>
              <a:buNone/>
            </a:pPr>
            <a:r>
              <a:rPr lang="es-ES" sz="1600" b="1" dirty="0">
                <a:solidFill>
                  <a:srgbClr val="F2F2F2"/>
                </a:solidFill>
                <a:latin typeface="Arial"/>
                <a:ea typeface="Arial"/>
                <a:cs typeface="Arial"/>
                <a:sym typeface="Arial"/>
              </a:rPr>
              <a:t>Mario Monzón</a:t>
            </a:r>
          </a:p>
          <a:p>
            <a:pPr>
              <a:buClr>
                <a:srgbClr val="F2F2F2"/>
              </a:buClr>
              <a:buSzPts val="1600"/>
            </a:pPr>
            <a:r>
              <a:rPr lang="es-ES" sz="1600" b="1" dirty="0">
                <a:solidFill>
                  <a:srgbClr val="F2F2F2"/>
                </a:solidFill>
              </a:rPr>
              <a:t>Gabriel Winter</a:t>
            </a:r>
            <a:endParaRPr lang="es-ES" sz="1600" dirty="0"/>
          </a:p>
          <a:p>
            <a:pPr marL="0" marR="0" lvl="0" indent="0" algn="l" rtl="0">
              <a:lnSpc>
                <a:spcPct val="100000"/>
              </a:lnSpc>
              <a:spcBef>
                <a:spcPts val="0"/>
              </a:spcBef>
              <a:spcAft>
                <a:spcPts val="0"/>
              </a:spcAft>
              <a:buClr>
                <a:srgbClr val="F2F2F2"/>
              </a:buClr>
              <a:buSzPts val="1600"/>
              <a:buFont typeface="Arial"/>
              <a:buNone/>
            </a:pPr>
            <a:endParaRPr lang="es-ES" sz="1600" b="1" dirty="0">
              <a:solidFill>
                <a:srgbClr val="F2F2F2"/>
              </a:solidFill>
              <a:latin typeface="Arial"/>
              <a:ea typeface="Arial"/>
              <a:cs typeface="Arial"/>
              <a:sym typeface="Arial"/>
            </a:endParaRPr>
          </a:p>
          <a:p>
            <a:pPr marL="0" marR="0" lvl="0" indent="0" algn="l" rtl="0">
              <a:lnSpc>
                <a:spcPct val="100000"/>
              </a:lnSpc>
              <a:spcBef>
                <a:spcPts val="0"/>
              </a:spcBef>
              <a:spcAft>
                <a:spcPts val="0"/>
              </a:spcAft>
              <a:buClr>
                <a:srgbClr val="F2F2F2"/>
              </a:buClr>
              <a:buSzPts val="1600"/>
              <a:buFont typeface="Arial"/>
              <a:buNone/>
            </a:pPr>
            <a:endParaRPr dirty="0"/>
          </a:p>
          <a:p>
            <a:pPr marL="0" marR="0" lvl="0" indent="0" algn="l" rtl="0">
              <a:spcBef>
                <a:spcPts val="0"/>
              </a:spcBef>
              <a:spcAft>
                <a:spcPts val="0"/>
              </a:spcAft>
              <a:buNone/>
            </a:pPr>
            <a:endParaRPr sz="1600" b="1" dirty="0">
              <a:solidFill>
                <a:srgbClr val="F2F2F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Mesh</a:t>
            </a:r>
            <a:endParaRPr/>
          </a:p>
        </p:txBody>
      </p:sp>
      <p:pic>
        <p:nvPicPr>
          <p:cNvPr id="169" name="Google Shape;169;p9" descr="Imagen que contiene ropa&#10;&#10;Descripción generada automáticamente"/>
          <p:cNvPicPr preferRelativeResize="0"/>
          <p:nvPr/>
        </p:nvPicPr>
        <p:blipFill rotWithShape="1">
          <a:blip r:embed="rId3">
            <a:alphaModFix/>
          </a:blip>
          <a:srcRect/>
          <a:stretch/>
        </p:blipFill>
        <p:spPr>
          <a:xfrm>
            <a:off x="1384442" y="2093292"/>
            <a:ext cx="6375115" cy="3600000"/>
          </a:xfrm>
          <a:prstGeom prst="rect">
            <a:avLst/>
          </a:prstGeom>
          <a:noFill/>
          <a:ln>
            <a:noFill/>
          </a:ln>
        </p:spPr>
      </p:pic>
      <p:sp>
        <p:nvSpPr>
          <p:cNvPr id="5" name="Google Shape;155;p7">
            <a:extLst>
              <a:ext uri="{FF2B5EF4-FFF2-40B4-BE49-F238E27FC236}">
                <a16:creationId xmlns:a16="http://schemas.microsoft.com/office/drawing/2014/main" id="{A595E2D9-E96E-4980-8498-0091E65E29F4}"/>
              </a:ext>
            </a:extLst>
          </p:cNvPr>
          <p:cNvSpPr txBox="1"/>
          <p:nvPr/>
        </p:nvSpPr>
        <p:spPr>
          <a:xfrm>
            <a:off x="496996" y="2255576"/>
            <a:ext cx="3288211" cy="369291"/>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rPr>
              <a:t>Uniform</a:t>
            </a:r>
            <a:r>
              <a:rPr lang="es-ES" sz="1800" b="1" dirty="0">
                <a:solidFill>
                  <a:schemeClr val="lt1"/>
                </a:solidFill>
              </a:rPr>
              <a:t> </a:t>
            </a:r>
            <a:r>
              <a:rPr lang="es-ES" sz="1800" b="1" dirty="0" err="1">
                <a:solidFill>
                  <a:schemeClr val="lt1"/>
                </a:solidFill>
              </a:rPr>
              <a:t>mesh</a:t>
            </a:r>
            <a:r>
              <a:rPr lang="es-ES" sz="1800" b="1" dirty="0">
                <a:solidFill>
                  <a:schemeClr val="lt1"/>
                </a:solidFill>
              </a:rPr>
              <a:t> size:0.1 mm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Mesh</a:t>
            </a:r>
            <a:endParaRPr/>
          </a:p>
        </p:txBody>
      </p:sp>
      <p:pic>
        <p:nvPicPr>
          <p:cNvPr id="176" name="Google Shape;176;p10" descr="Imagen que contiene béisbol, bate&#10;&#10;Descripción generada automáticamente"/>
          <p:cNvPicPr preferRelativeResize="0">
            <a:picLocks noGrp="1"/>
          </p:cNvPicPr>
          <p:nvPr>
            <p:ph type="body" idx="1"/>
          </p:nvPr>
        </p:nvPicPr>
        <p:blipFill rotWithShape="1">
          <a:blip r:embed="rId3">
            <a:alphaModFix/>
          </a:blip>
          <a:srcRect/>
          <a:stretch/>
        </p:blipFill>
        <p:spPr>
          <a:xfrm>
            <a:off x="663571" y="1443038"/>
            <a:ext cx="7950209" cy="4489450"/>
          </a:xfrm>
          <a:prstGeom prst="rect">
            <a:avLst/>
          </a:prstGeom>
          <a:noFill/>
          <a:ln>
            <a:noFill/>
          </a:ln>
        </p:spPr>
      </p:pic>
      <p:sp>
        <p:nvSpPr>
          <p:cNvPr id="4" name="Google Shape;155;p7">
            <a:extLst>
              <a:ext uri="{FF2B5EF4-FFF2-40B4-BE49-F238E27FC236}">
                <a16:creationId xmlns:a16="http://schemas.microsoft.com/office/drawing/2014/main" id="{D5F9665E-D672-4593-8FED-6E71E4DD93AD}"/>
              </a:ext>
            </a:extLst>
          </p:cNvPr>
          <p:cNvSpPr txBox="1"/>
          <p:nvPr/>
        </p:nvSpPr>
        <p:spPr>
          <a:xfrm>
            <a:off x="603295" y="1691640"/>
            <a:ext cx="3288211" cy="646290"/>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rPr>
              <a:t>External</a:t>
            </a:r>
            <a:r>
              <a:rPr lang="es-ES" sz="1800" b="1" dirty="0">
                <a:solidFill>
                  <a:schemeClr val="lt1"/>
                </a:solidFill>
              </a:rPr>
              <a:t> </a:t>
            </a:r>
            <a:r>
              <a:rPr lang="es-ES" sz="1800" b="1" dirty="0" err="1">
                <a:solidFill>
                  <a:schemeClr val="lt1"/>
                </a:solidFill>
              </a:rPr>
              <a:t>mesh</a:t>
            </a:r>
            <a:r>
              <a:rPr lang="es-ES" sz="1800" b="1" dirty="0">
                <a:solidFill>
                  <a:schemeClr val="lt1"/>
                </a:solidFill>
              </a:rPr>
              <a:t> size:0.5mm</a:t>
            </a:r>
          </a:p>
          <a:p>
            <a:pPr marL="0" marR="0" lvl="0" indent="0" algn="l" rtl="0">
              <a:spcBef>
                <a:spcPts val="0"/>
              </a:spcBef>
              <a:spcAft>
                <a:spcPts val="0"/>
              </a:spcAft>
              <a:buNone/>
            </a:pPr>
            <a:r>
              <a:rPr lang="es-ES" sz="1800" b="1" dirty="0" err="1">
                <a:solidFill>
                  <a:schemeClr val="lt1"/>
                </a:solidFill>
              </a:rPr>
              <a:t>Internal</a:t>
            </a:r>
            <a:r>
              <a:rPr lang="es-ES" sz="1800" b="1" dirty="0">
                <a:solidFill>
                  <a:schemeClr val="lt1"/>
                </a:solidFill>
              </a:rPr>
              <a:t> </a:t>
            </a:r>
            <a:r>
              <a:rPr lang="es-ES" sz="1800" b="1" dirty="0" err="1">
                <a:solidFill>
                  <a:schemeClr val="lt1"/>
                </a:solidFill>
              </a:rPr>
              <a:t>mesh</a:t>
            </a:r>
            <a:r>
              <a:rPr lang="es-ES" sz="1800" b="1" dirty="0">
                <a:solidFill>
                  <a:schemeClr val="lt1"/>
                </a:solidFill>
              </a:rPr>
              <a:t> size:0.1 </a:t>
            </a:r>
            <a:r>
              <a:rPr lang="es-ES" sz="1800" b="1" dirty="0" err="1">
                <a:solidFill>
                  <a:schemeClr val="lt1"/>
                </a:solidFill>
              </a:rPr>
              <a:t>mm.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Mesh</a:t>
            </a:r>
            <a:endParaRPr/>
          </a:p>
        </p:txBody>
      </p:sp>
      <p:pic>
        <p:nvPicPr>
          <p:cNvPr id="3" name="Imagen 2">
            <a:extLst>
              <a:ext uri="{FF2B5EF4-FFF2-40B4-BE49-F238E27FC236}">
                <a16:creationId xmlns:a16="http://schemas.microsoft.com/office/drawing/2014/main" id="{373D843B-349A-4467-9F81-7336D1AC959F}"/>
              </a:ext>
            </a:extLst>
          </p:cNvPr>
          <p:cNvPicPr>
            <a:picLocks noChangeAspect="1"/>
          </p:cNvPicPr>
          <p:nvPr/>
        </p:nvPicPr>
        <p:blipFill>
          <a:blip r:embed="rId3"/>
          <a:stretch>
            <a:fillRect/>
          </a:stretch>
        </p:blipFill>
        <p:spPr>
          <a:xfrm>
            <a:off x="694776" y="1237670"/>
            <a:ext cx="7754447" cy="4382659"/>
          </a:xfrm>
          <a:prstGeom prst="rect">
            <a:avLst/>
          </a:prstGeom>
        </p:spPr>
      </p:pic>
      <p:sp>
        <p:nvSpPr>
          <p:cNvPr id="9" name="Google Shape;155;p7">
            <a:extLst>
              <a:ext uri="{FF2B5EF4-FFF2-40B4-BE49-F238E27FC236}">
                <a16:creationId xmlns:a16="http://schemas.microsoft.com/office/drawing/2014/main" id="{5A5ABDD3-9910-4CE7-895D-74A2C78FC05F}"/>
              </a:ext>
            </a:extLst>
          </p:cNvPr>
          <p:cNvSpPr txBox="1"/>
          <p:nvPr/>
        </p:nvSpPr>
        <p:spPr>
          <a:xfrm>
            <a:off x="603295" y="1691640"/>
            <a:ext cx="3288211" cy="646290"/>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rPr>
              <a:t>External</a:t>
            </a:r>
            <a:r>
              <a:rPr lang="es-ES" sz="1800" b="1" dirty="0">
                <a:solidFill>
                  <a:schemeClr val="lt1"/>
                </a:solidFill>
              </a:rPr>
              <a:t> </a:t>
            </a:r>
            <a:r>
              <a:rPr lang="es-ES" sz="1800" b="1" dirty="0" err="1">
                <a:solidFill>
                  <a:schemeClr val="lt1"/>
                </a:solidFill>
              </a:rPr>
              <a:t>mesh</a:t>
            </a:r>
            <a:r>
              <a:rPr lang="es-ES" sz="1800" b="1" dirty="0">
                <a:solidFill>
                  <a:schemeClr val="lt1"/>
                </a:solidFill>
              </a:rPr>
              <a:t> size:0.5mm</a:t>
            </a:r>
          </a:p>
          <a:p>
            <a:pPr marL="0" marR="0" lvl="0" indent="0" algn="l" rtl="0">
              <a:spcBef>
                <a:spcPts val="0"/>
              </a:spcBef>
              <a:spcAft>
                <a:spcPts val="0"/>
              </a:spcAft>
              <a:buNone/>
            </a:pPr>
            <a:r>
              <a:rPr lang="es-ES" sz="1800" b="1" dirty="0" err="1">
                <a:solidFill>
                  <a:schemeClr val="lt1"/>
                </a:solidFill>
              </a:rPr>
              <a:t>Internal</a:t>
            </a:r>
            <a:r>
              <a:rPr lang="es-ES" sz="1800" b="1" dirty="0">
                <a:solidFill>
                  <a:schemeClr val="lt1"/>
                </a:solidFill>
              </a:rPr>
              <a:t> </a:t>
            </a:r>
            <a:r>
              <a:rPr lang="es-ES" sz="1800" b="1" dirty="0" err="1">
                <a:solidFill>
                  <a:schemeClr val="lt1"/>
                </a:solidFill>
              </a:rPr>
              <a:t>mesh</a:t>
            </a:r>
            <a:r>
              <a:rPr lang="es-ES" sz="1800" b="1" dirty="0">
                <a:solidFill>
                  <a:schemeClr val="lt1"/>
                </a:solidFill>
              </a:rPr>
              <a:t> size:0.1 </a:t>
            </a:r>
            <a:r>
              <a:rPr lang="es-ES" sz="1800" b="1" dirty="0" err="1">
                <a:solidFill>
                  <a:schemeClr val="lt1"/>
                </a:solidFill>
              </a:rPr>
              <a:t>mm.</a:t>
            </a:r>
            <a:endParaRPr dirty="0"/>
          </a:p>
        </p:txBody>
      </p:sp>
    </p:spTree>
    <p:extLst>
      <p:ext uri="{BB962C8B-B14F-4D97-AF65-F5344CB8AC3E}">
        <p14:creationId xmlns:p14="http://schemas.microsoft.com/office/powerpoint/2010/main" val="316657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19802-3329-48A7-8920-8E9A2F69341E}"/>
              </a:ext>
            </a:extLst>
          </p:cNvPr>
          <p:cNvSpPr>
            <a:spLocks noGrp="1"/>
          </p:cNvSpPr>
          <p:nvPr>
            <p:ph type="title"/>
          </p:nvPr>
        </p:nvSpPr>
        <p:spPr/>
        <p:txBody>
          <a:bodyPr/>
          <a:lstStyle/>
          <a:p>
            <a:r>
              <a:rPr lang="es-ES" dirty="0" err="1"/>
              <a:t>Simulation</a:t>
            </a:r>
            <a:r>
              <a:rPr lang="es-ES" dirty="0"/>
              <a:t> </a:t>
            </a:r>
            <a:r>
              <a:rPr lang="es-ES" dirty="0" err="1"/>
              <a:t>Algorithm</a:t>
            </a:r>
            <a:endParaRPr lang="es-ES" dirty="0"/>
          </a:p>
        </p:txBody>
      </p:sp>
      <p:sp>
        <p:nvSpPr>
          <p:cNvPr id="3" name="Marcador de texto 2">
            <a:extLst>
              <a:ext uri="{FF2B5EF4-FFF2-40B4-BE49-F238E27FC236}">
                <a16:creationId xmlns:a16="http://schemas.microsoft.com/office/drawing/2014/main" id="{89B212F1-7238-48CA-8419-3F5B3BC8C005}"/>
              </a:ext>
            </a:extLst>
          </p:cNvPr>
          <p:cNvSpPr>
            <a:spLocks noGrp="1"/>
          </p:cNvSpPr>
          <p:nvPr>
            <p:ph type="body" idx="1"/>
          </p:nvPr>
        </p:nvSpPr>
        <p:spPr/>
        <p:txBody>
          <a:bodyPr/>
          <a:lstStyle/>
          <a:p>
            <a:pPr marL="101600" indent="0">
              <a:buNone/>
            </a:pPr>
            <a:r>
              <a:rPr lang="es-ES" dirty="0" err="1"/>
              <a:t>The</a:t>
            </a:r>
            <a:r>
              <a:rPr lang="es-ES" dirty="0"/>
              <a:t> </a:t>
            </a:r>
            <a:r>
              <a:rPr lang="es-ES" dirty="0" err="1"/>
              <a:t>flow</a:t>
            </a:r>
            <a:r>
              <a:rPr lang="es-ES" dirty="0"/>
              <a:t> </a:t>
            </a:r>
            <a:r>
              <a:rPr lang="es-ES" dirty="0" err="1"/>
              <a:t>simulation</a:t>
            </a:r>
            <a:r>
              <a:rPr lang="es-ES" dirty="0"/>
              <a:t> </a:t>
            </a:r>
            <a:r>
              <a:rPr lang="es-ES" dirty="0" err="1"/>
              <a:t>was</a:t>
            </a:r>
            <a:r>
              <a:rPr lang="es-ES" dirty="0"/>
              <a:t> </a:t>
            </a:r>
            <a:r>
              <a:rPr lang="es-ES" dirty="0" err="1"/>
              <a:t>carried</a:t>
            </a:r>
            <a:r>
              <a:rPr lang="es-ES" dirty="0"/>
              <a:t> </a:t>
            </a:r>
            <a:r>
              <a:rPr lang="es-ES" dirty="0" err="1"/>
              <a:t>out</a:t>
            </a:r>
            <a:r>
              <a:rPr lang="es-ES" dirty="0"/>
              <a:t> </a:t>
            </a:r>
            <a:r>
              <a:rPr lang="es-ES" dirty="0" err="1"/>
              <a:t>with</a:t>
            </a:r>
            <a:r>
              <a:rPr lang="es-ES" dirty="0"/>
              <a:t> </a:t>
            </a:r>
            <a:r>
              <a:rPr lang="es-ES" dirty="0" err="1"/>
              <a:t>two</a:t>
            </a:r>
            <a:r>
              <a:rPr lang="es-ES" dirty="0"/>
              <a:t> Navier Stokes-</a:t>
            </a:r>
            <a:r>
              <a:rPr lang="es-ES" dirty="0" err="1"/>
              <a:t>based</a:t>
            </a:r>
            <a:r>
              <a:rPr lang="es-ES" dirty="0"/>
              <a:t> </a:t>
            </a:r>
            <a:r>
              <a:rPr lang="es-ES" dirty="0" err="1"/>
              <a:t>mathematical</a:t>
            </a:r>
            <a:r>
              <a:rPr lang="es-ES" dirty="0"/>
              <a:t> </a:t>
            </a:r>
            <a:r>
              <a:rPr lang="es-ES" dirty="0" err="1"/>
              <a:t>models</a:t>
            </a:r>
            <a:r>
              <a:rPr lang="es-ES" dirty="0"/>
              <a:t>: </a:t>
            </a:r>
          </a:p>
          <a:p>
            <a:r>
              <a:rPr lang="es-ES" b="1" dirty="0" err="1"/>
              <a:t>Chorin-Rannacher</a:t>
            </a:r>
            <a:r>
              <a:rPr lang="es-ES" b="1" dirty="0"/>
              <a:t> </a:t>
            </a:r>
            <a:r>
              <a:rPr lang="es-ES" b="1" dirty="0" err="1"/>
              <a:t>Projection</a:t>
            </a:r>
            <a:r>
              <a:rPr lang="es-ES" b="1" dirty="0"/>
              <a:t> </a:t>
            </a:r>
            <a:r>
              <a:rPr lang="es-ES" b="1" dirty="0" err="1"/>
              <a:t>Method</a:t>
            </a:r>
            <a:r>
              <a:rPr lang="es-ES" b="1" dirty="0"/>
              <a:t> </a:t>
            </a:r>
          </a:p>
          <a:p>
            <a:r>
              <a:rPr lang="es-ES" b="1" dirty="0" err="1"/>
              <a:t>Uzawa</a:t>
            </a:r>
            <a:r>
              <a:rPr lang="es-ES" b="1" dirty="0"/>
              <a:t> </a:t>
            </a:r>
            <a:r>
              <a:rPr lang="es-ES" b="1" dirty="0" err="1"/>
              <a:t>Conjugate</a:t>
            </a:r>
            <a:r>
              <a:rPr lang="es-ES" b="1" dirty="0"/>
              <a:t> </a:t>
            </a:r>
            <a:r>
              <a:rPr lang="es-ES" b="1" dirty="0" err="1"/>
              <a:t>Gradient</a:t>
            </a:r>
            <a:r>
              <a:rPr lang="es-ES" b="1" dirty="0"/>
              <a:t> </a:t>
            </a:r>
            <a:r>
              <a:rPr lang="es-ES" b="1" dirty="0" err="1"/>
              <a:t>with</a:t>
            </a:r>
            <a:r>
              <a:rPr lang="es-ES" b="1" dirty="0"/>
              <a:t> </a:t>
            </a:r>
            <a:r>
              <a:rPr lang="es-ES" b="1" dirty="0" err="1"/>
              <a:t>preconditioner</a:t>
            </a:r>
            <a:r>
              <a:rPr lang="es-ES" b="1" dirty="0"/>
              <a:t> </a:t>
            </a:r>
            <a:r>
              <a:rPr lang="es-ES" b="1" dirty="0" err="1"/>
              <a:t>of</a:t>
            </a:r>
            <a:r>
              <a:rPr lang="es-ES" b="1" dirty="0"/>
              <a:t> </a:t>
            </a:r>
            <a:r>
              <a:rPr lang="es-ES" b="1" dirty="0" err="1"/>
              <a:t>Cahouet-Chabart</a:t>
            </a:r>
            <a:r>
              <a:rPr lang="es-ES" b="1" dirty="0"/>
              <a:t>.</a:t>
            </a:r>
          </a:p>
          <a:p>
            <a:endParaRPr lang="es-ES" dirty="0"/>
          </a:p>
        </p:txBody>
      </p:sp>
    </p:spTree>
    <p:extLst>
      <p:ext uri="{BB962C8B-B14F-4D97-AF65-F5344CB8AC3E}">
        <p14:creationId xmlns:p14="http://schemas.microsoft.com/office/powerpoint/2010/main" val="235660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19802-3329-48A7-8920-8E9A2F69341E}"/>
              </a:ext>
            </a:extLst>
          </p:cNvPr>
          <p:cNvSpPr>
            <a:spLocks noGrp="1"/>
          </p:cNvSpPr>
          <p:nvPr>
            <p:ph type="title"/>
          </p:nvPr>
        </p:nvSpPr>
        <p:spPr/>
        <p:txBody>
          <a:bodyPr/>
          <a:lstStyle/>
          <a:p>
            <a:r>
              <a:rPr lang="es-ES" dirty="0" err="1"/>
              <a:t>Simulation</a:t>
            </a:r>
            <a:r>
              <a:rPr lang="es-ES" dirty="0"/>
              <a:t> </a:t>
            </a:r>
            <a:r>
              <a:rPr lang="es-ES" dirty="0" err="1"/>
              <a:t>Algorithm</a:t>
            </a:r>
            <a:endParaRPr lang="es-ES" dirty="0"/>
          </a:p>
        </p:txBody>
      </p:sp>
      <mc:AlternateContent xmlns:mc="http://schemas.openxmlformats.org/markup-compatibility/2006">
        <mc:Choice xmlns:a14="http://schemas.microsoft.com/office/drawing/2010/main" Requires="a14">
          <p:sp>
            <p:nvSpPr>
              <p:cNvPr id="3" name="Marcador de texto 2">
                <a:extLst>
                  <a:ext uri="{FF2B5EF4-FFF2-40B4-BE49-F238E27FC236}">
                    <a16:creationId xmlns:a16="http://schemas.microsoft.com/office/drawing/2014/main" id="{89B212F1-7238-48CA-8419-3F5B3BC8C005}"/>
                  </a:ext>
                </a:extLst>
              </p:cNvPr>
              <p:cNvSpPr>
                <a:spLocks noGrp="1"/>
              </p:cNvSpPr>
              <p:nvPr>
                <p:ph type="body" idx="1"/>
              </p:nvPr>
            </p:nvSpPr>
            <p:spPr>
              <a:xfrm>
                <a:off x="362857" y="1442381"/>
                <a:ext cx="8331964" cy="4489639"/>
              </a:xfrm>
            </p:spPr>
            <p:txBody>
              <a:bodyPr/>
              <a:lstStyle/>
              <a:p>
                <a:r>
                  <a:rPr lang="es-ES" b="1" dirty="0"/>
                  <a:t>Chorin-Rannacher </a:t>
                </a:r>
                <a:r>
                  <a:rPr lang="es-ES" b="1" dirty="0" err="1"/>
                  <a:t>Projection</a:t>
                </a:r>
                <a:r>
                  <a:rPr lang="es-ES" b="1" dirty="0"/>
                  <a:t> </a:t>
                </a:r>
                <a:r>
                  <a:rPr lang="es-ES" b="1" dirty="0" err="1"/>
                  <a:t>Method</a:t>
                </a:r>
                <a:r>
                  <a:rPr lang="es-ES" b="1" dirty="0"/>
                  <a:t> </a:t>
                </a:r>
              </a:p>
              <a:p>
                <a:pPr marL="101600" indent="0">
                  <a:buNone/>
                </a:pPr>
                <a:r>
                  <a:rPr lang="es-ES" dirty="0" err="1"/>
                  <a:t>We</a:t>
                </a:r>
                <a:r>
                  <a:rPr lang="es-ES" dirty="0"/>
                  <a:t> use a </a:t>
                </a:r>
                <a:r>
                  <a:rPr lang="es-ES" dirty="0" err="1"/>
                  <a:t>modified</a:t>
                </a:r>
                <a:r>
                  <a:rPr lang="es-ES" dirty="0"/>
                  <a:t> </a:t>
                </a:r>
                <a:r>
                  <a:rPr lang="es-ES" dirty="0" err="1"/>
                  <a:t>Chorin</a:t>
                </a:r>
                <a:r>
                  <a:rPr lang="es-ES" dirty="0"/>
                  <a:t> </a:t>
                </a:r>
                <a:r>
                  <a:rPr lang="es-ES" dirty="0" err="1"/>
                  <a:t>projection</a:t>
                </a:r>
                <a:r>
                  <a:rPr lang="es-ES" dirty="0"/>
                  <a:t> </a:t>
                </a:r>
                <a:r>
                  <a:rPr lang="es-ES" dirty="0" err="1"/>
                  <a:t>method</a:t>
                </a:r>
                <a:r>
                  <a:rPr lang="es-ES" dirty="0"/>
                  <a:t> </a:t>
                </a:r>
                <a:r>
                  <a:rPr lang="es-ES" dirty="0" err="1"/>
                  <a:t>with</a:t>
                </a:r>
                <a:r>
                  <a:rPr lang="es-ES" dirty="0"/>
                  <a:t> </a:t>
                </a:r>
                <a:r>
                  <a:rPr lang="es-ES" dirty="0" err="1"/>
                  <a:t>improvement</a:t>
                </a:r>
                <a:r>
                  <a:rPr lang="es-ES" dirty="0"/>
                  <a:t> </a:t>
                </a:r>
                <a:r>
                  <a:rPr lang="es-ES" dirty="0" err="1"/>
                  <a:t>accuracy</a:t>
                </a:r>
                <a:r>
                  <a:rPr lang="es-ES" dirty="0"/>
                  <a:t> in </a:t>
                </a:r>
                <a:r>
                  <a:rPr lang="es-ES" dirty="0" err="1"/>
                  <a:t>the</a:t>
                </a:r>
                <a:r>
                  <a:rPr lang="es-ES" dirty="0"/>
                  <a:t> </a:t>
                </a:r>
                <a:r>
                  <a:rPr lang="es-ES" dirty="0" err="1"/>
                  <a:t>pressure</a:t>
                </a:r>
                <a:r>
                  <a:rPr lang="es-ES" dirty="0"/>
                  <a:t> :</a:t>
                </a:r>
              </a:p>
              <a:p>
                <a14:m>
                  <m:oMath xmlns:m="http://schemas.openxmlformats.org/officeDocument/2006/math">
                    <m:f>
                      <m:fPr>
                        <m:ctrlPr>
                          <a:rPr lang="es-ES" i="1" smtClean="0">
                            <a:latin typeface="Cambria Math" panose="02040503050406030204" pitchFamily="18" charset="0"/>
                          </a:rPr>
                        </m:ctrlPr>
                      </m:fPr>
                      <m:num>
                        <m:r>
                          <a:rPr lang="es-ES" i="1" smtClean="0">
                            <a:latin typeface="Cambria Math" panose="02040503050406030204" pitchFamily="18" charset="0"/>
                          </a:rPr>
                          <m:t>𝜕</m:t>
                        </m:r>
                        <m:r>
                          <a:rPr lang="es-ES" b="0" i="1" smtClean="0">
                            <a:latin typeface="Cambria Math" panose="02040503050406030204" pitchFamily="18" charset="0"/>
                          </a:rPr>
                          <m:t>𝑢</m:t>
                        </m:r>
                      </m:num>
                      <m:den>
                        <m:r>
                          <a:rPr lang="es-ES" i="1" smtClean="0">
                            <a:latin typeface="Cambria Math" panose="02040503050406030204" pitchFamily="18" charset="0"/>
                          </a:rPr>
                          <m:t>𝜕</m:t>
                        </m:r>
                        <m:r>
                          <a:rPr lang="es-ES" b="0" i="1" smtClean="0">
                            <a:latin typeface="Cambria Math" panose="02040503050406030204" pitchFamily="18" charset="0"/>
                          </a:rPr>
                          <m:t>𝑡</m:t>
                        </m:r>
                      </m:den>
                    </m:f>
                    <m:r>
                      <a:rPr lang="es-ES" b="0" i="1" smtClean="0">
                        <a:latin typeface="Cambria Math" panose="02040503050406030204" pitchFamily="18" charset="0"/>
                      </a:rPr>
                      <m:t>+</m:t>
                    </m:r>
                    <m:r>
                      <a:rPr lang="es-ES" b="0" i="1" smtClean="0">
                        <a:latin typeface="Cambria Math" panose="02040503050406030204" pitchFamily="18" charset="0"/>
                      </a:rPr>
                      <m:t>𝑢</m:t>
                    </m:r>
                    <m:r>
                      <a:rPr lang="es-ES" b="1" i="1" smtClean="0">
                        <a:latin typeface="Cambria Math" panose="02040503050406030204" pitchFamily="18" charset="0"/>
                        <a:ea typeface="Cambria Math" panose="02040503050406030204" pitchFamily="18" charset="0"/>
                      </a:rPr>
                      <m:t>𝜵</m:t>
                    </m:r>
                    <m:r>
                      <a:rPr lang="es-ES" b="1" i="1" smtClean="0">
                        <a:latin typeface="Cambria Math" panose="02040503050406030204" pitchFamily="18" charset="0"/>
                        <a:ea typeface="Cambria Math" panose="02040503050406030204" pitchFamily="18" charset="0"/>
                      </a:rPr>
                      <m:t>𝒖</m:t>
                    </m:r>
                  </m:oMath>
                </a14:m>
                <a:r>
                  <a:rPr lang="es-ES" b="1" dirty="0"/>
                  <a:t> </a:t>
                </a:r>
                <a:r>
                  <a:rPr lang="es-ES" dirty="0" err="1"/>
                  <a:t>is</a:t>
                </a:r>
                <a:r>
                  <a:rPr lang="es-ES" dirty="0"/>
                  <a:t> </a:t>
                </a:r>
                <a:r>
                  <a:rPr lang="es-ES" dirty="0" err="1"/>
                  <a:t>approximated</a:t>
                </a:r>
                <a:r>
                  <a:rPr lang="es-ES" dirty="0"/>
                  <a:t> </a:t>
                </a:r>
                <a:r>
                  <a:rPr lang="es-ES" dirty="0" err="1"/>
                  <a:t>by</a:t>
                </a:r>
                <a:r>
                  <a:rPr lang="es-ES" dirty="0"/>
                  <a:t> </a:t>
                </a:r>
                <a:r>
                  <a:rPr lang="es-ES" dirty="0" err="1"/>
                  <a:t>the</a:t>
                </a:r>
                <a:r>
                  <a:rPr lang="es-ES" dirty="0"/>
                  <a:t> </a:t>
                </a:r>
                <a:r>
                  <a:rPr lang="es-ES" dirty="0" err="1"/>
                  <a:t>method</a:t>
                </a:r>
                <a:r>
                  <a:rPr lang="es-ES" dirty="0"/>
                  <a:t> </a:t>
                </a:r>
                <a:r>
                  <a:rPr lang="es-ES" dirty="0" err="1"/>
                  <a:t>of</a:t>
                </a:r>
                <a:r>
                  <a:rPr lang="es-ES" dirty="0"/>
                  <a:t> </a:t>
                </a:r>
                <a:r>
                  <a:rPr lang="es-ES" dirty="0" err="1"/>
                  <a:t>characterisitics</a:t>
                </a:r>
                <a:endParaRPr lang="es-ES" dirty="0"/>
              </a:p>
              <a:p>
                <a:endParaRPr lang="es-ES" dirty="0"/>
              </a:p>
              <a:p>
                <a:pPr marL="101600" indent="0" algn="ctr">
                  <a:buNone/>
                </a:pPr>
                <a:endParaRPr lang="es-ES" dirty="0"/>
              </a:p>
              <a:p>
                <a:pPr marL="101600" indent="0" algn="ctr">
                  <a:buNone/>
                </a:pPr>
                <a:endParaRPr lang="es-ES" i="1" dirty="0">
                  <a:solidFill>
                    <a:schemeClr val="tx1"/>
                  </a:solidFill>
                  <a:latin typeface="Cambria Math" panose="02040503050406030204" pitchFamily="18" charset="0"/>
                </a:endParaRPr>
              </a:p>
              <a:p>
                <a:pPr marL="101600" indent="0" algn="ctr">
                  <a:buNone/>
                </a:pPr>
                <a14:m>
                  <m:oMathPara xmlns:m="http://schemas.openxmlformats.org/officeDocument/2006/math">
                    <m:oMathParaPr>
                      <m:jc m:val="centerGroup"/>
                    </m:oMathParaPr>
                    <m:oMath xmlns:m="http://schemas.openxmlformats.org/officeDocument/2006/math">
                      <m:r>
                        <a:rPr lang="es-ES" i="1" smtClean="0">
                          <a:solidFill>
                            <a:schemeClr val="tx1"/>
                          </a:solidFill>
                          <a:latin typeface="Cambria Math" panose="02040503050406030204" pitchFamily="18" charset="0"/>
                        </a:rPr>
                        <m:t>−</m:t>
                      </m:r>
                      <m:r>
                        <a:rPr lang="es-ES" i="1" smtClean="0">
                          <a:solidFill>
                            <a:schemeClr val="tx1"/>
                          </a:solidFill>
                          <a:latin typeface="Cambria Math" panose="02040503050406030204" pitchFamily="18" charset="0"/>
                          <a:ea typeface="Cambria Math" panose="02040503050406030204" pitchFamily="18" charset="0"/>
                        </a:rPr>
                        <m:t>∆</m:t>
                      </m:r>
                      <m:sSup>
                        <m:sSupPr>
                          <m:ctrlPr>
                            <a:rPr lang="es-ES" i="1">
                              <a:solidFill>
                                <a:schemeClr val="tx1"/>
                              </a:solidFill>
                              <a:latin typeface="Cambria Math" panose="02040503050406030204" pitchFamily="18" charset="0"/>
                              <a:ea typeface="Cambria Math" panose="02040503050406030204" pitchFamily="18" charset="0"/>
                            </a:rPr>
                          </m:ctrlPr>
                        </m:sSupPr>
                        <m:e>
                          <m:r>
                            <a:rPr lang="es-ES" i="1" smtClean="0">
                              <a:solidFill>
                                <a:schemeClr val="tx1"/>
                              </a:solidFill>
                              <a:latin typeface="Cambria Math" panose="02040503050406030204" pitchFamily="18" charset="0"/>
                              <a:ea typeface="Cambria Math" panose="02040503050406030204" pitchFamily="18" charset="0"/>
                            </a:rPr>
                            <m:t>𝑝</m:t>
                          </m:r>
                        </m:e>
                        <m:sup>
                          <m:r>
                            <a:rPr lang="es-ES" i="1" smtClean="0">
                              <a:solidFill>
                                <a:schemeClr val="tx1"/>
                              </a:solidFill>
                              <a:latin typeface="Cambria Math" panose="02040503050406030204" pitchFamily="18" charset="0"/>
                              <a:ea typeface="Cambria Math" panose="02040503050406030204" pitchFamily="18" charset="0"/>
                            </a:rPr>
                            <m:t>𝑚</m:t>
                          </m:r>
                          <m:r>
                            <a:rPr lang="es-ES" i="1" smtClean="0">
                              <a:solidFill>
                                <a:schemeClr val="tx1"/>
                              </a:solidFill>
                              <a:latin typeface="Cambria Math" panose="02040503050406030204" pitchFamily="18" charset="0"/>
                              <a:ea typeface="Cambria Math" panose="02040503050406030204" pitchFamily="18" charset="0"/>
                            </a:rPr>
                            <m:t>+1</m:t>
                          </m:r>
                        </m:sup>
                      </m:sSup>
                      <m:r>
                        <a:rPr lang="es-ES" i="1" smtClean="0">
                          <a:solidFill>
                            <a:schemeClr val="tx1"/>
                          </a:solidFill>
                          <a:latin typeface="Cambria Math" panose="02040503050406030204" pitchFamily="18" charset="0"/>
                          <a:ea typeface="Cambria Math" panose="02040503050406030204" pitchFamily="18" charset="0"/>
                        </a:rPr>
                        <m:t>=−</m:t>
                      </m:r>
                      <m:r>
                        <a:rPr lang="es-ES" i="1" smtClean="0">
                          <a:solidFill>
                            <a:schemeClr val="tx1"/>
                          </a:solidFill>
                          <a:latin typeface="Cambria Math" panose="02040503050406030204" pitchFamily="18" charset="0"/>
                          <a:ea typeface="Cambria Math" panose="02040503050406030204" pitchFamily="18" charset="0"/>
                        </a:rPr>
                        <m:t>𝛻</m:t>
                      </m:r>
                      <m:r>
                        <a:rPr lang="es-ES" i="1" smtClean="0">
                          <a:solidFill>
                            <a:schemeClr val="tx1"/>
                          </a:solidFill>
                          <a:latin typeface="Cambria Math" panose="02040503050406030204" pitchFamily="18" charset="0"/>
                          <a:ea typeface="Cambria Math" panose="02040503050406030204" pitchFamily="18" charset="0"/>
                        </a:rPr>
                        <m:t>∙</m:t>
                      </m:r>
                      <m:sSup>
                        <m:sSupPr>
                          <m:ctrlPr>
                            <a:rPr lang="es-ES" i="1">
                              <a:solidFill>
                                <a:schemeClr val="tx1"/>
                              </a:solidFill>
                              <a:latin typeface="Cambria Math" panose="02040503050406030204" pitchFamily="18" charset="0"/>
                              <a:ea typeface="Cambria Math" panose="02040503050406030204" pitchFamily="18" charset="0"/>
                            </a:rPr>
                          </m:ctrlPr>
                        </m:sSupPr>
                        <m:e>
                          <m:r>
                            <a:rPr lang="es-ES" i="1" smtClean="0">
                              <a:solidFill>
                                <a:schemeClr val="tx1"/>
                              </a:solidFill>
                              <a:latin typeface="Cambria Math" panose="02040503050406030204" pitchFamily="18" charset="0"/>
                              <a:ea typeface="Cambria Math" panose="02040503050406030204" pitchFamily="18" charset="0"/>
                            </a:rPr>
                            <m:t>𝑢</m:t>
                          </m:r>
                        </m:e>
                        <m:sup>
                          <m:r>
                            <a:rPr lang="es-ES" i="1" smtClean="0">
                              <a:solidFill>
                                <a:schemeClr val="tx1"/>
                              </a:solidFill>
                              <a:latin typeface="Cambria Math" panose="02040503050406030204" pitchFamily="18" charset="0"/>
                              <a:ea typeface="Cambria Math" panose="02040503050406030204" pitchFamily="18" charset="0"/>
                            </a:rPr>
                            <m:t>𝑚</m:t>
                          </m:r>
                        </m:sup>
                      </m:sSup>
                      <m:r>
                        <a:rPr lang="es-ES" i="1" smtClean="0">
                          <a:solidFill>
                            <a:schemeClr val="tx1"/>
                          </a:solidFill>
                          <a:latin typeface="Cambria Math" panose="02040503050406030204" pitchFamily="18" charset="0"/>
                          <a:ea typeface="Cambria Math" panose="02040503050406030204" pitchFamily="18" charset="0"/>
                        </a:rPr>
                        <m:t>𝑜</m:t>
                      </m:r>
                      <m:sSup>
                        <m:sSupPr>
                          <m:ctrlPr>
                            <a:rPr lang="es-ES" i="1">
                              <a:solidFill>
                                <a:schemeClr val="tx1"/>
                              </a:solidFill>
                              <a:latin typeface="Cambria Math" panose="02040503050406030204" pitchFamily="18" charset="0"/>
                              <a:ea typeface="Cambria Math" panose="02040503050406030204" pitchFamily="18" charset="0"/>
                            </a:rPr>
                          </m:ctrlPr>
                        </m:sSupPr>
                        <m:e>
                          <m:r>
                            <a:rPr lang="es-ES" i="1" smtClean="0">
                              <a:solidFill>
                                <a:schemeClr val="tx1"/>
                              </a:solidFill>
                              <a:latin typeface="Cambria Math" panose="02040503050406030204" pitchFamily="18" charset="0"/>
                              <a:ea typeface="Cambria Math" panose="02040503050406030204" pitchFamily="18" charset="0"/>
                            </a:rPr>
                            <m:t>𝑋</m:t>
                          </m:r>
                        </m:e>
                        <m:sup>
                          <m:r>
                            <a:rPr lang="es-ES" i="1" smtClean="0">
                              <a:solidFill>
                                <a:schemeClr val="tx1"/>
                              </a:solidFill>
                              <a:latin typeface="Cambria Math" panose="02040503050406030204" pitchFamily="18" charset="0"/>
                              <a:ea typeface="Cambria Math" panose="02040503050406030204" pitchFamily="18" charset="0"/>
                            </a:rPr>
                            <m:t>𝑚</m:t>
                          </m:r>
                        </m:sup>
                      </m:sSup>
                      <m:r>
                        <a:rPr lang="es-ES" i="1" smtClean="0">
                          <a:solidFill>
                            <a:schemeClr val="tx1"/>
                          </a:solidFill>
                          <a:latin typeface="Cambria Math" panose="02040503050406030204" pitchFamily="18" charset="0"/>
                          <a:ea typeface="Cambria Math" panose="02040503050406030204" pitchFamily="18" charset="0"/>
                        </a:rPr>
                        <m:t>,  </m:t>
                      </m:r>
                      <m:sSub>
                        <m:sSubPr>
                          <m:ctrlPr>
                            <a:rPr lang="es-ES" i="1">
                              <a:solidFill>
                                <a:schemeClr val="tx1"/>
                              </a:solidFill>
                              <a:latin typeface="Cambria Math" panose="02040503050406030204" pitchFamily="18" charset="0"/>
                              <a:ea typeface="Cambria Math" panose="02040503050406030204" pitchFamily="18" charset="0"/>
                            </a:rPr>
                          </m:ctrlPr>
                        </m:sSubPr>
                        <m:e>
                          <m:r>
                            <a:rPr lang="es-ES" i="1" smtClean="0">
                              <a:solidFill>
                                <a:schemeClr val="tx1"/>
                              </a:solidFill>
                              <a:latin typeface="Cambria Math" panose="02040503050406030204" pitchFamily="18" charset="0"/>
                              <a:ea typeface="Cambria Math" panose="02040503050406030204" pitchFamily="18" charset="0"/>
                            </a:rPr>
                            <m:t>𝜃</m:t>
                          </m:r>
                        </m:e>
                        <m:sub>
                          <m:r>
                            <a:rPr lang="es-ES" i="1" smtClean="0">
                              <a:solidFill>
                                <a:schemeClr val="tx1"/>
                              </a:solidFill>
                              <a:latin typeface="Cambria Math" panose="02040503050406030204" pitchFamily="18" charset="0"/>
                              <a:ea typeface="Cambria Math" panose="02040503050406030204" pitchFamily="18" charset="0"/>
                            </a:rPr>
                            <m:t>𝑛</m:t>
                          </m:r>
                        </m:sub>
                      </m:sSub>
                      <m:sSup>
                        <m:sSupPr>
                          <m:ctrlPr>
                            <a:rPr lang="es-ES" i="1">
                              <a:solidFill>
                                <a:schemeClr val="tx1"/>
                              </a:solidFill>
                              <a:latin typeface="Cambria Math" panose="02040503050406030204" pitchFamily="18" charset="0"/>
                              <a:ea typeface="Cambria Math" panose="02040503050406030204" pitchFamily="18" charset="0"/>
                            </a:rPr>
                          </m:ctrlPr>
                        </m:sSupPr>
                        <m:e>
                          <m:r>
                            <a:rPr lang="es-ES" i="1" smtClean="0">
                              <a:solidFill>
                                <a:schemeClr val="tx1"/>
                              </a:solidFill>
                              <a:latin typeface="Cambria Math" panose="02040503050406030204" pitchFamily="18" charset="0"/>
                              <a:ea typeface="Cambria Math" panose="02040503050406030204" pitchFamily="18" charset="0"/>
                            </a:rPr>
                            <m:t>𝑝</m:t>
                          </m:r>
                        </m:e>
                        <m:sup>
                          <m:r>
                            <a:rPr lang="es-ES" i="1" smtClean="0">
                              <a:solidFill>
                                <a:schemeClr val="tx1"/>
                              </a:solidFill>
                              <a:latin typeface="Cambria Math" panose="02040503050406030204" pitchFamily="18" charset="0"/>
                              <a:ea typeface="Cambria Math" panose="02040503050406030204" pitchFamily="18" charset="0"/>
                            </a:rPr>
                            <m:t>𝑚</m:t>
                          </m:r>
                          <m:r>
                            <a:rPr lang="es-ES" i="1" smtClean="0">
                              <a:solidFill>
                                <a:schemeClr val="tx1"/>
                              </a:solidFill>
                              <a:latin typeface="Cambria Math" panose="02040503050406030204" pitchFamily="18" charset="0"/>
                              <a:ea typeface="Cambria Math" panose="02040503050406030204" pitchFamily="18" charset="0"/>
                            </a:rPr>
                            <m:t>+1</m:t>
                          </m:r>
                        </m:sup>
                      </m:sSup>
                      <m:r>
                        <a:rPr lang="es-ES" i="1" smtClean="0">
                          <a:solidFill>
                            <a:schemeClr val="tx1"/>
                          </a:solidFill>
                          <a:latin typeface="Cambria Math" panose="02040503050406030204" pitchFamily="18" charset="0"/>
                          <a:ea typeface="Cambria Math" panose="02040503050406030204" pitchFamily="18" charset="0"/>
                        </a:rPr>
                        <m:t>=0</m:t>
                      </m:r>
                    </m:oMath>
                  </m:oMathPara>
                </a14:m>
                <a:endParaRPr lang="es-ES" dirty="0">
                  <a:solidFill>
                    <a:schemeClr val="tx1"/>
                  </a:solidFill>
                </a:endParaRPr>
              </a:p>
              <a:p>
                <a:pPr marL="101600" indent="0" algn="ctr">
                  <a:buNone/>
                </a:pPr>
                <a:endParaRPr lang="es-ES" i="1" dirty="0">
                  <a:solidFill>
                    <a:schemeClr val="tx1"/>
                  </a:solidFill>
                  <a:latin typeface="Cambria Math" panose="02040503050406030204" pitchFamily="18" charset="0"/>
                </a:endParaRPr>
              </a:p>
              <a:p>
                <a:pPr marL="101600" indent="0" algn="ctr">
                  <a:buNone/>
                </a:pPr>
                <a14:m>
                  <m:oMathPara xmlns:m="http://schemas.openxmlformats.org/officeDocument/2006/math">
                    <m:oMathParaPr>
                      <m:jc m:val="centerGroup"/>
                    </m:oMathParaPr>
                    <m:oMath xmlns:m="http://schemas.openxmlformats.org/officeDocument/2006/math">
                      <m:r>
                        <a:rPr lang="es-ES" i="1" smtClean="0">
                          <a:solidFill>
                            <a:schemeClr val="tx1"/>
                          </a:solidFill>
                          <a:latin typeface="Cambria Math" panose="02040503050406030204" pitchFamily="18" charset="0"/>
                        </a:rPr>
                        <m:t>𝑢𝑜𝑋</m:t>
                      </m:r>
                      <m:d>
                        <m:dPr>
                          <m:ctrlPr>
                            <a:rPr lang="es-ES" i="1">
                              <a:solidFill>
                                <a:schemeClr val="tx1"/>
                              </a:solidFill>
                              <a:latin typeface="Cambria Math" panose="02040503050406030204" pitchFamily="18" charset="0"/>
                            </a:rPr>
                          </m:ctrlPr>
                        </m:dPr>
                        <m:e>
                          <m:r>
                            <a:rPr lang="es-ES" i="1" smtClean="0">
                              <a:solidFill>
                                <a:schemeClr val="tx1"/>
                              </a:solidFill>
                              <a:latin typeface="Cambria Math" panose="02040503050406030204" pitchFamily="18" charset="0"/>
                            </a:rPr>
                            <m:t>𝑥</m:t>
                          </m:r>
                        </m:e>
                      </m:d>
                      <m:r>
                        <a:rPr lang="es-ES" i="1" smtClean="0">
                          <a:solidFill>
                            <a:schemeClr val="tx1"/>
                          </a:solidFill>
                          <a:latin typeface="Cambria Math" panose="02040503050406030204" pitchFamily="18" charset="0"/>
                        </a:rPr>
                        <m:t>=</m:t>
                      </m:r>
                      <m:r>
                        <a:rPr lang="es-ES" i="1" smtClean="0">
                          <a:solidFill>
                            <a:schemeClr val="tx1"/>
                          </a:solidFill>
                          <a:latin typeface="Cambria Math" panose="02040503050406030204" pitchFamily="18" charset="0"/>
                        </a:rPr>
                        <m:t>𝑢</m:t>
                      </m:r>
                      <m:d>
                        <m:dPr>
                          <m:ctrlPr>
                            <a:rPr lang="es-ES" i="1">
                              <a:solidFill>
                                <a:schemeClr val="tx1"/>
                              </a:solidFill>
                              <a:latin typeface="Cambria Math" panose="02040503050406030204" pitchFamily="18" charset="0"/>
                            </a:rPr>
                          </m:ctrlPr>
                        </m:dPr>
                        <m:e>
                          <m:r>
                            <a:rPr lang="es-ES" i="1" smtClean="0">
                              <a:solidFill>
                                <a:schemeClr val="tx1"/>
                              </a:solidFill>
                              <a:latin typeface="Cambria Math" panose="02040503050406030204" pitchFamily="18" charset="0"/>
                            </a:rPr>
                            <m:t>𝑥</m:t>
                          </m:r>
                          <m:r>
                            <a:rPr lang="es-ES" i="1" smtClean="0">
                              <a:solidFill>
                                <a:schemeClr val="tx1"/>
                              </a:solidFill>
                              <a:latin typeface="Cambria Math" panose="02040503050406030204" pitchFamily="18" charset="0"/>
                            </a:rPr>
                            <m:t>−</m:t>
                          </m:r>
                          <m:r>
                            <a:rPr lang="es-ES" i="1" smtClean="0">
                              <a:solidFill>
                                <a:schemeClr val="tx1"/>
                              </a:solidFill>
                              <a:latin typeface="Cambria Math" panose="02040503050406030204" pitchFamily="18" charset="0"/>
                            </a:rPr>
                            <m:t>𝑢</m:t>
                          </m:r>
                          <m:d>
                            <m:dPr>
                              <m:ctrlPr>
                                <a:rPr lang="es-ES" i="1">
                                  <a:solidFill>
                                    <a:schemeClr val="tx1"/>
                                  </a:solidFill>
                                  <a:latin typeface="Cambria Math" panose="02040503050406030204" pitchFamily="18" charset="0"/>
                                </a:rPr>
                              </m:ctrlPr>
                            </m:dPr>
                            <m:e>
                              <m:r>
                                <a:rPr lang="es-ES" i="1" smtClean="0">
                                  <a:solidFill>
                                    <a:schemeClr val="tx1"/>
                                  </a:solidFill>
                                  <a:latin typeface="Cambria Math" panose="02040503050406030204" pitchFamily="18" charset="0"/>
                                </a:rPr>
                                <m:t>𝑥</m:t>
                              </m:r>
                            </m:e>
                          </m:d>
                          <m:r>
                            <a:rPr lang="es-ES" i="1" smtClean="0">
                              <a:solidFill>
                                <a:schemeClr val="tx1"/>
                              </a:solidFill>
                              <a:latin typeface="Cambria Math" panose="02040503050406030204" pitchFamily="18" charset="0"/>
                              <a:ea typeface="Cambria Math" panose="02040503050406030204" pitchFamily="18" charset="0"/>
                            </a:rPr>
                            <m:t>𝛿</m:t>
                          </m:r>
                          <m:r>
                            <a:rPr lang="es-ES" i="1" smtClean="0">
                              <a:solidFill>
                                <a:schemeClr val="tx1"/>
                              </a:solidFill>
                              <a:latin typeface="Cambria Math" panose="02040503050406030204" pitchFamily="18" charset="0"/>
                              <a:ea typeface="Cambria Math" panose="02040503050406030204" pitchFamily="18" charset="0"/>
                            </a:rPr>
                            <m:t>𝑡</m:t>
                          </m:r>
                        </m:e>
                      </m:d>
                    </m:oMath>
                  </m:oMathPara>
                </a14:m>
                <a:endParaRPr lang="es-ES" dirty="0">
                  <a:solidFill>
                    <a:schemeClr val="tx1"/>
                  </a:solidFill>
                </a:endParaRPr>
              </a:p>
              <a:p>
                <a:pPr marL="101600" indent="0" algn="ctr">
                  <a:buNone/>
                </a:pPr>
                <a:endParaRPr lang="es-ES" dirty="0"/>
              </a:p>
            </p:txBody>
          </p:sp>
        </mc:Choice>
        <mc:Fallback>
          <p:sp>
            <p:nvSpPr>
              <p:cNvPr id="3" name="Marcador de texto 2">
                <a:extLst>
                  <a:ext uri="{FF2B5EF4-FFF2-40B4-BE49-F238E27FC236}">
                    <a16:creationId xmlns:a16="http://schemas.microsoft.com/office/drawing/2014/main" id="{89B212F1-7238-48CA-8419-3F5B3BC8C005}"/>
                  </a:ext>
                </a:extLst>
              </p:cNvPr>
              <p:cNvSpPr>
                <a:spLocks noGrp="1" noRot="1" noChangeAspect="1" noMove="1" noResize="1" noEditPoints="1" noAdjustHandles="1" noChangeArrowheads="1" noChangeShapeType="1" noTextEdit="1"/>
              </p:cNvSpPr>
              <p:nvPr>
                <p:ph type="body" idx="1"/>
              </p:nvPr>
            </p:nvSpPr>
            <p:spPr>
              <a:xfrm>
                <a:off x="362857" y="1442381"/>
                <a:ext cx="8331964" cy="4489639"/>
              </a:xfrm>
              <a:blipFill>
                <a:blip r:embed="rId3"/>
                <a:stretch>
                  <a:fillRect t="-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446A7E4-B3E0-4692-A61E-34B8CF7B9605}"/>
                  </a:ext>
                </a:extLst>
              </p:cNvPr>
              <p:cNvSpPr txBox="1"/>
              <p:nvPr/>
            </p:nvSpPr>
            <p:spPr>
              <a:xfrm>
                <a:off x="1607831" y="3139914"/>
                <a:ext cx="6058966"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000" i="1" smtClean="0">
                              <a:solidFill>
                                <a:schemeClr val="tx1"/>
                              </a:solidFill>
                              <a:latin typeface="Cambria Math" panose="02040503050406030204" pitchFamily="18" charset="0"/>
                            </a:rPr>
                          </m:ctrlPr>
                        </m:fPr>
                        <m:num>
                          <m:r>
                            <a:rPr lang="es-ES" sz="2000" b="0" i="1" smtClean="0">
                              <a:solidFill>
                                <a:schemeClr val="tx1"/>
                              </a:solidFill>
                              <a:latin typeface="Cambria Math" panose="02040503050406030204" pitchFamily="18" charset="0"/>
                            </a:rPr>
                            <m:t>1</m:t>
                          </m:r>
                        </m:num>
                        <m:den>
                          <m:r>
                            <a:rPr lang="es-ES" sz="2000" i="1" smtClean="0">
                              <a:solidFill>
                                <a:schemeClr val="tx1"/>
                              </a:solidFill>
                              <a:latin typeface="Cambria Math" panose="02040503050406030204" pitchFamily="18" charset="0"/>
                              <a:ea typeface="Cambria Math" panose="02040503050406030204" pitchFamily="18" charset="0"/>
                            </a:rPr>
                            <m:t>𝛿</m:t>
                          </m:r>
                          <m:r>
                            <a:rPr lang="es-ES" sz="2000" b="0" i="1" smtClean="0">
                              <a:solidFill>
                                <a:schemeClr val="tx1"/>
                              </a:solidFill>
                              <a:latin typeface="Cambria Math" panose="02040503050406030204" pitchFamily="18" charset="0"/>
                              <a:ea typeface="Cambria Math" panose="02040503050406030204" pitchFamily="18" charset="0"/>
                            </a:rPr>
                            <m:t>𝑡</m:t>
                          </m:r>
                        </m:den>
                      </m:f>
                      <m:d>
                        <m:dPr>
                          <m:begChr m:val="["/>
                          <m:endChr m:val="]"/>
                          <m:ctrlPr>
                            <a:rPr lang="es-ES" sz="2000" b="0" i="1" smtClean="0">
                              <a:solidFill>
                                <a:schemeClr val="tx1"/>
                              </a:solidFill>
                              <a:latin typeface="Cambria Math" panose="02040503050406030204" pitchFamily="18" charset="0"/>
                            </a:rPr>
                          </m:ctrlPr>
                        </m:dPr>
                        <m:e>
                          <m:sSup>
                            <m:sSupPr>
                              <m:ctrlPr>
                                <a:rPr lang="es-ES" sz="2000" b="0" i="1" smtClean="0">
                                  <a:solidFill>
                                    <a:schemeClr val="tx1"/>
                                  </a:solidFill>
                                  <a:latin typeface="Cambria Math" panose="02040503050406030204" pitchFamily="18" charset="0"/>
                                </a:rPr>
                              </m:ctrlPr>
                            </m:sSupPr>
                            <m:e>
                              <m:r>
                                <a:rPr lang="es-ES" sz="2000" b="0" i="1" smtClean="0">
                                  <a:solidFill>
                                    <a:schemeClr val="tx1"/>
                                  </a:solidFill>
                                  <a:latin typeface="Cambria Math" panose="02040503050406030204" pitchFamily="18" charset="0"/>
                                </a:rPr>
                                <m:t>𝑢</m:t>
                              </m:r>
                            </m:e>
                            <m:sup>
                              <m:r>
                                <a:rPr lang="es-ES" sz="2000" b="0" i="1" smtClean="0">
                                  <a:solidFill>
                                    <a:schemeClr val="tx1"/>
                                  </a:solidFill>
                                  <a:latin typeface="Cambria Math" panose="02040503050406030204" pitchFamily="18" charset="0"/>
                                </a:rPr>
                                <m:t>𝑚</m:t>
                              </m:r>
                              <m:r>
                                <a:rPr lang="es-ES" sz="2000" b="0" i="1" smtClean="0">
                                  <a:solidFill>
                                    <a:schemeClr val="tx1"/>
                                  </a:solidFill>
                                  <a:latin typeface="Cambria Math" panose="02040503050406030204" pitchFamily="18" charset="0"/>
                                </a:rPr>
                                <m:t>+1</m:t>
                              </m:r>
                            </m:sup>
                          </m:sSup>
                          <m:r>
                            <a:rPr lang="es-ES" sz="2000" b="0" i="1" smtClean="0">
                              <a:solidFill>
                                <a:schemeClr val="tx1"/>
                              </a:solidFill>
                              <a:latin typeface="Cambria Math" panose="02040503050406030204" pitchFamily="18" charset="0"/>
                            </a:rPr>
                            <m:t>−</m:t>
                          </m:r>
                          <m:sSup>
                            <m:sSupPr>
                              <m:ctrlPr>
                                <a:rPr lang="es-ES" sz="2000" b="0" i="1" smtClean="0">
                                  <a:solidFill>
                                    <a:schemeClr val="tx1"/>
                                  </a:solidFill>
                                  <a:latin typeface="Cambria Math" panose="02040503050406030204" pitchFamily="18" charset="0"/>
                                </a:rPr>
                              </m:ctrlPr>
                            </m:sSupPr>
                            <m:e>
                              <m:r>
                                <a:rPr lang="es-ES" sz="2000" b="0" i="1" smtClean="0">
                                  <a:solidFill>
                                    <a:schemeClr val="tx1"/>
                                  </a:solidFill>
                                  <a:latin typeface="Cambria Math" panose="02040503050406030204" pitchFamily="18" charset="0"/>
                                </a:rPr>
                                <m:t>𝑢</m:t>
                              </m:r>
                            </m:e>
                            <m:sup>
                              <m:r>
                                <a:rPr lang="es-ES" sz="2000" b="0" i="1" smtClean="0">
                                  <a:solidFill>
                                    <a:schemeClr val="tx1"/>
                                  </a:solidFill>
                                  <a:latin typeface="Cambria Math" panose="02040503050406030204" pitchFamily="18" charset="0"/>
                                </a:rPr>
                                <m:t>𝑚</m:t>
                              </m:r>
                            </m:sup>
                          </m:sSup>
                          <m:r>
                            <a:rPr lang="es-ES" sz="2000" b="0" i="1" smtClean="0">
                              <a:solidFill>
                                <a:schemeClr val="tx1"/>
                              </a:solidFill>
                              <a:latin typeface="Cambria Math" panose="02040503050406030204" pitchFamily="18" charset="0"/>
                            </a:rPr>
                            <m:t>𝑜</m:t>
                          </m:r>
                          <m:sSup>
                            <m:sSupPr>
                              <m:ctrlPr>
                                <a:rPr lang="es-ES" sz="2000" b="0" i="1" smtClean="0">
                                  <a:solidFill>
                                    <a:schemeClr val="tx1"/>
                                  </a:solidFill>
                                  <a:latin typeface="Cambria Math" panose="02040503050406030204" pitchFamily="18" charset="0"/>
                                </a:rPr>
                              </m:ctrlPr>
                            </m:sSupPr>
                            <m:e>
                              <m:r>
                                <a:rPr lang="es-ES" sz="2000" b="0" i="1" smtClean="0">
                                  <a:solidFill>
                                    <a:schemeClr val="tx1"/>
                                  </a:solidFill>
                                  <a:latin typeface="Cambria Math" panose="02040503050406030204" pitchFamily="18" charset="0"/>
                                </a:rPr>
                                <m:t>𝑋</m:t>
                              </m:r>
                            </m:e>
                            <m:sup>
                              <m:r>
                                <a:rPr lang="es-ES" sz="2000" b="0" i="1" smtClean="0">
                                  <a:solidFill>
                                    <a:schemeClr val="tx1"/>
                                  </a:solidFill>
                                  <a:latin typeface="Cambria Math" panose="02040503050406030204" pitchFamily="18" charset="0"/>
                                </a:rPr>
                                <m:t>𝑚</m:t>
                              </m:r>
                            </m:sup>
                          </m:sSup>
                        </m:e>
                      </m:d>
                      <m:r>
                        <a:rPr lang="es-ES" sz="2000" b="0" i="1" smtClean="0">
                          <a:solidFill>
                            <a:schemeClr val="tx1"/>
                          </a:solidFill>
                          <a:latin typeface="Cambria Math" panose="02040503050406030204" pitchFamily="18" charset="0"/>
                        </a:rPr>
                        <m:t>+</m:t>
                      </m:r>
                      <m:r>
                        <a:rPr lang="es-ES" sz="2000" b="0" i="1" smtClean="0">
                          <a:solidFill>
                            <a:schemeClr val="tx1"/>
                          </a:solidFill>
                          <a:latin typeface="Cambria Math" panose="02040503050406030204" pitchFamily="18" charset="0"/>
                          <a:ea typeface="Cambria Math" panose="02040503050406030204" pitchFamily="18" charset="0"/>
                        </a:rPr>
                        <m:t>𝛻</m:t>
                      </m:r>
                      <m:sSup>
                        <m:sSupPr>
                          <m:ctrlPr>
                            <a:rPr lang="es-ES" sz="2000" b="0" i="1" smtClean="0">
                              <a:solidFill>
                                <a:schemeClr val="tx1"/>
                              </a:solidFill>
                              <a:latin typeface="Cambria Math" panose="02040503050406030204" pitchFamily="18" charset="0"/>
                              <a:ea typeface="Cambria Math" panose="02040503050406030204" pitchFamily="18" charset="0"/>
                            </a:rPr>
                          </m:ctrlPr>
                        </m:sSupPr>
                        <m:e>
                          <m:r>
                            <a:rPr lang="es-ES" sz="2000" b="0" i="1" smtClean="0">
                              <a:solidFill>
                                <a:schemeClr val="tx1"/>
                              </a:solidFill>
                              <a:latin typeface="Cambria Math" panose="02040503050406030204" pitchFamily="18" charset="0"/>
                              <a:ea typeface="Cambria Math" panose="02040503050406030204" pitchFamily="18" charset="0"/>
                            </a:rPr>
                            <m:t>𝑝</m:t>
                          </m:r>
                        </m:e>
                        <m:sup>
                          <m:r>
                            <a:rPr lang="es-ES" sz="2000" b="0" i="1" smtClean="0">
                              <a:solidFill>
                                <a:schemeClr val="tx1"/>
                              </a:solidFill>
                              <a:latin typeface="Cambria Math" panose="02040503050406030204" pitchFamily="18" charset="0"/>
                              <a:ea typeface="Cambria Math" panose="02040503050406030204" pitchFamily="18" charset="0"/>
                            </a:rPr>
                            <m:t>𝑚</m:t>
                          </m:r>
                        </m:sup>
                      </m:sSup>
                      <m:r>
                        <a:rPr lang="es-ES" sz="2000" b="0" i="1" smtClean="0">
                          <a:solidFill>
                            <a:schemeClr val="tx1"/>
                          </a:solidFill>
                          <a:latin typeface="Cambria Math" panose="02040503050406030204" pitchFamily="18" charset="0"/>
                          <a:ea typeface="Cambria Math" panose="02040503050406030204" pitchFamily="18" charset="0"/>
                        </a:rPr>
                        <m:t>−</m:t>
                      </m:r>
                      <m:r>
                        <a:rPr lang="es-ES" sz="2000" b="0" i="1" smtClean="0">
                          <a:solidFill>
                            <a:schemeClr val="tx1"/>
                          </a:solidFill>
                          <a:latin typeface="Cambria Math" panose="02040503050406030204" pitchFamily="18" charset="0"/>
                          <a:ea typeface="Cambria Math" panose="02040503050406030204" pitchFamily="18" charset="0"/>
                        </a:rPr>
                        <m:t>𝑣</m:t>
                      </m:r>
                      <m:r>
                        <a:rPr lang="es-ES" sz="2000" b="0" i="1" smtClean="0">
                          <a:solidFill>
                            <a:schemeClr val="tx1"/>
                          </a:solidFill>
                          <a:latin typeface="Cambria Math" panose="02040503050406030204" pitchFamily="18" charset="0"/>
                          <a:ea typeface="Cambria Math" panose="02040503050406030204" pitchFamily="18" charset="0"/>
                        </a:rPr>
                        <m:t>∆</m:t>
                      </m:r>
                      <m:sSup>
                        <m:sSupPr>
                          <m:ctrlPr>
                            <a:rPr lang="es-ES" sz="2000" b="0" i="1" smtClean="0">
                              <a:solidFill>
                                <a:schemeClr val="tx1"/>
                              </a:solidFill>
                              <a:latin typeface="Cambria Math" panose="02040503050406030204" pitchFamily="18" charset="0"/>
                              <a:ea typeface="Cambria Math" panose="02040503050406030204" pitchFamily="18" charset="0"/>
                            </a:rPr>
                          </m:ctrlPr>
                        </m:sSupPr>
                        <m:e>
                          <m:r>
                            <a:rPr lang="es-ES" sz="2000" b="0" i="1" smtClean="0">
                              <a:solidFill>
                                <a:schemeClr val="tx1"/>
                              </a:solidFill>
                              <a:latin typeface="Cambria Math" panose="02040503050406030204" pitchFamily="18" charset="0"/>
                              <a:ea typeface="Cambria Math" panose="02040503050406030204" pitchFamily="18" charset="0"/>
                            </a:rPr>
                            <m:t>𝑢</m:t>
                          </m:r>
                        </m:e>
                        <m:sup>
                          <m:r>
                            <a:rPr lang="es-ES" sz="2000" b="0" i="1" smtClean="0">
                              <a:solidFill>
                                <a:schemeClr val="tx1"/>
                              </a:solidFill>
                              <a:latin typeface="Cambria Math" panose="02040503050406030204" pitchFamily="18" charset="0"/>
                              <a:ea typeface="Cambria Math" panose="02040503050406030204" pitchFamily="18" charset="0"/>
                            </a:rPr>
                            <m:t>𝑚</m:t>
                          </m:r>
                        </m:sup>
                      </m:sSup>
                      <m:r>
                        <a:rPr lang="es-ES" sz="2000" b="0" i="1" smtClean="0">
                          <a:solidFill>
                            <a:schemeClr val="tx1"/>
                          </a:solidFill>
                          <a:latin typeface="Cambria Math" panose="02040503050406030204" pitchFamily="18" charset="0"/>
                          <a:ea typeface="Cambria Math" panose="02040503050406030204" pitchFamily="18" charset="0"/>
                        </a:rPr>
                        <m:t>=0,  </m:t>
                      </m:r>
                      <m:r>
                        <a:rPr lang="es-ES" sz="2000" b="0" i="1" smtClean="0">
                          <a:solidFill>
                            <a:schemeClr val="tx1"/>
                          </a:solidFill>
                          <a:latin typeface="Cambria Math" panose="02040503050406030204" pitchFamily="18" charset="0"/>
                          <a:ea typeface="Cambria Math" panose="02040503050406030204" pitchFamily="18" charset="0"/>
                        </a:rPr>
                        <m:t>𝑢</m:t>
                      </m:r>
                      <m:d>
                        <m:dPr>
                          <m:begChr m:val="|"/>
                          <m:endChr m:val=""/>
                          <m:ctrlPr>
                            <a:rPr lang="es-ES" sz="2000" b="0" i="1" smtClean="0">
                              <a:solidFill>
                                <a:schemeClr val="tx1"/>
                              </a:solidFill>
                              <a:latin typeface="Cambria Math" panose="02040503050406030204" pitchFamily="18" charset="0"/>
                              <a:ea typeface="Cambria Math" panose="02040503050406030204" pitchFamily="18" charset="0"/>
                            </a:rPr>
                          </m:ctrlPr>
                        </m:dPr>
                        <m:e>
                          <m:r>
                            <m:rPr>
                              <m:sty m:val="p"/>
                            </m:rPr>
                            <a:rPr lang="el-GR" sz="2000" b="0" i="1" smtClean="0">
                              <a:solidFill>
                                <a:schemeClr val="tx1"/>
                              </a:solidFill>
                              <a:latin typeface="Cambria Math" panose="02040503050406030204" pitchFamily="18" charset="0"/>
                              <a:ea typeface="Cambria Math" panose="02040503050406030204" pitchFamily="18" charset="0"/>
                            </a:rPr>
                            <m:t>Γ</m:t>
                          </m:r>
                          <m:r>
                            <a:rPr lang="es-ES" sz="2000" b="0" i="1" smtClean="0">
                              <a:solidFill>
                                <a:schemeClr val="tx1"/>
                              </a:solidFill>
                              <a:latin typeface="Cambria Math" panose="02040503050406030204" pitchFamily="18" charset="0"/>
                              <a:ea typeface="Cambria Math" panose="02040503050406030204" pitchFamily="18" charset="0"/>
                            </a:rPr>
                            <m:t>=</m:t>
                          </m:r>
                          <m:sSub>
                            <m:sSubPr>
                              <m:ctrlPr>
                                <a:rPr lang="es-ES" sz="2000" b="0" i="1" smtClean="0">
                                  <a:solidFill>
                                    <a:schemeClr val="tx1"/>
                                  </a:solidFill>
                                  <a:latin typeface="Cambria Math" panose="02040503050406030204" pitchFamily="18" charset="0"/>
                                  <a:ea typeface="Cambria Math" panose="02040503050406030204" pitchFamily="18" charset="0"/>
                                </a:rPr>
                              </m:ctrlPr>
                            </m:sSubPr>
                            <m:e>
                              <m:r>
                                <a:rPr lang="es-ES" sz="2000" i="1">
                                  <a:solidFill>
                                    <a:schemeClr val="tx1"/>
                                  </a:solidFill>
                                  <a:latin typeface="Cambria Math" panose="02040503050406030204" pitchFamily="18" charset="0"/>
                                  <a:ea typeface="Cambria Math" panose="02040503050406030204" pitchFamily="18" charset="0"/>
                                </a:rPr>
                                <m:t>𝑢</m:t>
                              </m:r>
                            </m:e>
                            <m:sub>
                              <m:r>
                                <m:rPr>
                                  <m:sty m:val="p"/>
                                </m:rPr>
                                <a:rPr lang="el-GR" sz="2000" i="1">
                                  <a:solidFill>
                                    <a:schemeClr val="tx1"/>
                                  </a:solidFill>
                                  <a:latin typeface="Cambria Math" panose="02040503050406030204" pitchFamily="18" charset="0"/>
                                  <a:ea typeface="Cambria Math" panose="02040503050406030204" pitchFamily="18" charset="0"/>
                                </a:rPr>
                                <m:t>Γ</m:t>
                              </m:r>
                            </m:sub>
                          </m:sSub>
                        </m:e>
                      </m:d>
                    </m:oMath>
                  </m:oMathPara>
                </a14:m>
                <a:endParaRPr lang="es-ES" sz="2000" dirty="0">
                  <a:solidFill>
                    <a:schemeClr val="tx1"/>
                  </a:solidFill>
                </a:endParaRPr>
              </a:p>
            </p:txBody>
          </p:sp>
        </mc:Choice>
        <mc:Fallback xmlns="">
          <p:sp>
            <p:nvSpPr>
              <p:cNvPr id="7" name="CuadroTexto 6">
                <a:extLst>
                  <a:ext uri="{FF2B5EF4-FFF2-40B4-BE49-F238E27FC236}">
                    <a16:creationId xmlns:a16="http://schemas.microsoft.com/office/drawing/2014/main" id="{9446A7E4-B3E0-4692-A61E-34B8CF7B9605}"/>
                  </a:ext>
                </a:extLst>
              </p:cNvPr>
              <p:cNvSpPr txBox="1">
                <a:spLocks noRot="1" noChangeAspect="1" noMove="1" noResize="1" noEditPoints="1" noAdjustHandles="1" noChangeArrowheads="1" noChangeShapeType="1" noTextEdit="1"/>
              </p:cNvSpPr>
              <p:nvPr/>
            </p:nvSpPr>
            <p:spPr>
              <a:xfrm>
                <a:off x="1607831" y="3139914"/>
                <a:ext cx="6058966" cy="578172"/>
              </a:xfrm>
              <a:prstGeom prst="rect">
                <a:avLst/>
              </a:prstGeom>
              <a:blipFill>
                <a:blip r:embed="rId4"/>
                <a:stretch>
                  <a:fillRect/>
                </a:stretch>
              </a:blipFill>
            </p:spPr>
            <p:txBody>
              <a:bodyPr/>
              <a:lstStyle/>
              <a:p>
                <a:r>
                  <a:rPr lang="es-ES">
                    <a:noFill/>
                  </a:rPr>
                  <a:t> </a:t>
                </a:r>
              </a:p>
            </p:txBody>
          </p:sp>
        </mc:Fallback>
      </mc:AlternateContent>
      <p:sp>
        <p:nvSpPr>
          <p:cNvPr id="8" name="CuadroTexto 7">
            <a:extLst>
              <a:ext uri="{FF2B5EF4-FFF2-40B4-BE49-F238E27FC236}">
                <a16:creationId xmlns:a16="http://schemas.microsoft.com/office/drawing/2014/main" id="{F924F371-E3B9-4A5E-BA5D-27B920C18AC7}"/>
              </a:ext>
            </a:extLst>
          </p:cNvPr>
          <p:cNvSpPr txBox="1"/>
          <p:nvPr/>
        </p:nvSpPr>
        <p:spPr>
          <a:xfrm>
            <a:off x="8107375" y="3216114"/>
            <a:ext cx="673768" cy="1877437"/>
          </a:xfrm>
          <a:prstGeom prst="rect">
            <a:avLst/>
          </a:prstGeom>
          <a:noFill/>
        </p:spPr>
        <p:txBody>
          <a:bodyPr wrap="square" rtlCol="0">
            <a:spAutoFit/>
          </a:bodyPr>
          <a:lstStyle/>
          <a:p>
            <a:r>
              <a:rPr lang="es-ES" sz="2000" dirty="0"/>
              <a:t>(1)</a:t>
            </a:r>
          </a:p>
          <a:p>
            <a:endParaRPr lang="es-ES" dirty="0"/>
          </a:p>
          <a:p>
            <a:endParaRPr lang="es-ES" dirty="0"/>
          </a:p>
          <a:p>
            <a:r>
              <a:rPr lang="es-ES" sz="2000" dirty="0"/>
              <a:t>(2)</a:t>
            </a:r>
          </a:p>
          <a:p>
            <a:endParaRPr lang="es-ES" dirty="0"/>
          </a:p>
          <a:p>
            <a:endParaRPr lang="es-ES" dirty="0"/>
          </a:p>
          <a:p>
            <a:r>
              <a:rPr lang="es-ES" sz="2000" dirty="0"/>
              <a:t>(3)</a:t>
            </a:r>
          </a:p>
        </p:txBody>
      </p:sp>
    </p:spTree>
    <p:extLst>
      <p:ext uri="{BB962C8B-B14F-4D97-AF65-F5344CB8AC3E}">
        <p14:creationId xmlns:p14="http://schemas.microsoft.com/office/powerpoint/2010/main" val="24436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19802-3329-48A7-8920-8E9A2F69341E}"/>
              </a:ext>
            </a:extLst>
          </p:cNvPr>
          <p:cNvSpPr>
            <a:spLocks noGrp="1"/>
          </p:cNvSpPr>
          <p:nvPr>
            <p:ph type="title"/>
          </p:nvPr>
        </p:nvSpPr>
        <p:spPr/>
        <p:txBody>
          <a:bodyPr/>
          <a:lstStyle/>
          <a:p>
            <a:r>
              <a:rPr lang="es-ES" dirty="0" err="1"/>
              <a:t>Simulation</a:t>
            </a:r>
            <a:r>
              <a:rPr lang="es-ES" dirty="0"/>
              <a:t> </a:t>
            </a:r>
            <a:r>
              <a:rPr lang="es-ES" dirty="0" err="1"/>
              <a:t>Algorithm</a:t>
            </a:r>
            <a:endParaRPr lang="es-ES" dirty="0"/>
          </a:p>
        </p:txBody>
      </p:sp>
      <mc:AlternateContent xmlns:mc="http://schemas.openxmlformats.org/markup-compatibility/2006">
        <mc:Choice xmlns:a14="http://schemas.microsoft.com/office/drawing/2010/main" Requires="a14">
          <p:sp>
            <p:nvSpPr>
              <p:cNvPr id="3" name="Marcador de texto 2">
                <a:extLst>
                  <a:ext uri="{FF2B5EF4-FFF2-40B4-BE49-F238E27FC236}">
                    <a16:creationId xmlns:a16="http://schemas.microsoft.com/office/drawing/2014/main" id="{89B212F1-7238-48CA-8419-3F5B3BC8C005}"/>
                  </a:ext>
                </a:extLst>
              </p:cNvPr>
              <p:cNvSpPr>
                <a:spLocks noGrp="1"/>
              </p:cNvSpPr>
              <p:nvPr>
                <p:ph type="body" idx="1"/>
              </p:nvPr>
            </p:nvSpPr>
            <p:spPr>
              <a:xfrm>
                <a:off x="362857" y="1442381"/>
                <a:ext cx="8267796" cy="4489639"/>
              </a:xfrm>
            </p:spPr>
            <p:txBody>
              <a:bodyPr/>
              <a:lstStyle/>
              <a:p>
                <a:r>
                  <a:rPr lang="es-ES" b="1" dirty="0"/>
                  <a:t>Chorin-Rannacher </a:t>
                </a:r>
                <a:r>
                  <a:rPr lang="es-ES" b="1" dirty="0" err="1"/>
                  <a:t>Projection</a:t>
                </a:r>
                <a:r>
                  <a:rPr lang="es-ES" b="1" dirty="0"/>
                  <a:t> </a:t>
                </a:r>
                <a:r>
                  <a:rPr lang="es-ES" b="1" dirty="0" err="1"/>
                  <a:t>Method</a:t>
                </a:r>
                <a:r>
                  <a:rPr lang="es-ES" b="1" dirty="0"/>
                  <a:t> </a:t>
                </a:r>
              </a:p>
              <a:p>
                <a:pPr marL="101600" indent="0">
                  <a:buNone/>
                </a:pPr>
                <a:r>
                  <a:rPr lang="es-ES" dirty="0" err="1"/>
                  <a:t>An</a:t>
                </a:r>
                <a:r>
                  <a:rPr lang="es-ES" dirty="0"/>
                  <a:t> </a:t>
                </a:r>
                <a:r>
                  <a:rPr lang="es-ES" dirty="0" err="1"/>
                  <a:t>improvement</a:t>
                </a:r>
                <a:r>
                  <a:rPr lang="es-ES" dirty="0"/>
                  <a:t> </a:t>
                </a:r>
                <a:r>
                  <a:rPr lang="es-ES" dirty="0" err="1"/>
                  <a:t>of</a:t>
                </a:r>
                <a:r>
                  <a:rPr lang="es-ES" dirty="0"/>
                  <a:t> </a:t>
                </a:r>
                <a:r>
                  <a:rPr lang="es-ES" dirty="0" err="1"/>
                  <a:t>the</a:t>
                </a:r>
                <a:r>
                  <a:rPr lang="es-ES" dirty="0"/>
                  <a:t> original </a:t>
                </a:r>
                <a:r>
                  <a:rPr lang="es-ES" dirty="0" err="1"/>
                  <a:t>chorin</a:t>
                </a:r>
                <a:r>
                  <a:rPr lang="es-ES" dirty="0"/>
                  <a:t> </a:t>
                </a:r>
                <a:r>
                  <a:rPr lang="es-ES" dirty="0" err="1"/>
                  <a:t>algorithm</a:t>
                </a:r>
                <a:r>
                  <a:rPr lang="es-ES" dirty="0"/>
                  <a:t> </a:t>
                </a:r>
                <a:r>
                  <a:rPr lang="es-ES" dirty="0" err="1"/>
                  <a:t>consists</a:t>
                </a:r>
                <a:r>
                  <a:rPr lang="es-ES" dirty="0"/>
                  <a:t> in </a:t>
                </a:r>
                <a:r>
                  <a:rPr lang="es-ES" dirty="0" err="1"/>
                  <a:t>considering</a:t>
                </a:r>
                <a:r>
                  <a:rPr lang="es-ES" dirty="0"/>
                  <a:t> “</a:t>
                </a:r>
                <a:r>
                  <a:rPr lang="es-ES" dirty="0" err="1"/>
                  <a:t>pressure</a:t>
                </a:r>
                <a:r>
                  <a:rPr lang="es-ES" dirty="0"/>
                  <a:t> </a:t>
                </a:r>
                <a:r>
                  <a:rPr lang="es-ES" dirty="0" err="1"/>
                  <a:t>stabilization</a:t>
                </a:r>
                <a:r>
                  <a:rPr lang="es-ES" dirty="0"/>
                  <a:t>”</a:t>
                </a:r>
              </a:p>
              <a:p>
                <a:pPr marL="101600" indent="0" algn="ctr">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𝑢</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𝑢</m:t>
                          </m:r>
                        </m:e>
                      </m:acc>
                    </m:oMath>
                  </m:oMathPara>
                </a14:m>
                <a:endParaRPr lang="es-ES" b="0" dirty="0"/>
              </a:p>
              <a:p>
                <a:pPr marL="101600" indent="0">
                  <a:buNone/>
                </a:pPr>
                <a:r>
                  <a:rPr lang="es-ES" dirty="0"/>
                  <a:t>And </a:t>
                </a:r>
                <a:r>
                  <a:rPr lang="es-ES" dirty="0" err="1"/>
                  <a:t>then</a:t>
                </a:r>
                <a:r>
                  <a:rPr lang="es-ES" dirty="0"/>
                  <a:t>:</a:t>
                </a:r>
              </a:p>
              <a:p>
                <a:pPr marL="101600" indent="0">
                  <a:buNone/>
                </a:pPr>
                <a:endParaRPr lang="es-ES" dirty="0"/>
              </a:p>
              <a:p>
                <a:pPr marL="101600" indent="0" algn="ctr">
                  <a:buNone/>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𝑢</m:t>
                          </m:r>
                        </m:e>
                        <m:sup>
                          <m:r>
                            <a:rPr lang="es-ES" b="0" i="1" smtClean="0">
                              <a:latin typeface="Cambria Math" panose="02040503050406030204" pitchFamily="18" charset="0"/>
                            </a:rPr>
                            <m:t>𝑚</m:t>
                          </m:r>
                          <m:r>
                            <a:rPr lang="es-ES" b="0" i="1" smtClean="0">
                              <a:latin typeface="Cambria Math" panose="02040503050406030204" pitchFamily="18" charset="0"/>
                            </a:rPr>
                            <m:t>+1</m:t>
                          </m:r>
                        </m:sup>
                      </m:sSup>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𝛿</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 </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𝑝</m:t>
                          </m:r>
                        </m:e>
                        <m:sup>
                          <m:r>
                            <a:rPr lang="es-ES" b="0" i="1" smtClean="0">
                              <a:latin typeface="Cambria Math" panose="02040503050406030204" pitchFamily="18" charset="0"/>
                              <a:ea typeface="Cambria Math" panose="02040503050406030204" pitchFamily="18" charset="0"/>
                            </a:rPr>
                            <m:t>𝑚</m:t>
                          </m:r>
                          <m:r>
                            <a:rPr lang="es-ES" b="0" i="1" smtClean="0">
                              <a:latin typeface="Cambria Math" panose="02040503050406030204" pitchFamily="18" charset="0"/>
                              <a:ea typeface="Cambria Math" panose="02040503050406030204" pitchFamily="18" charset="0"/>
                            </a:rPr>
                            <m:t>+1</m:t>
                          </m:r>
                        </m:sup>
                      </m:sSup>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𝑝</m:t>
                          </m:r>
                        </m:e>
                        <m:sup>
                          <m:r>
                            <a:rPr lang="es-ES" b="0" i="1" smtClean="0">
                              <a:latin typeface="Cambria Math" panose="02040503050406030204" pitchFamily="18" charset="0"/>
                              <a:ea typeface="Cambria Math" panose="02040503050406030204" pitchFamily="18" charset="0"/>
                            </a:rPr>
                            <m:t>𝑚</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𝑝</m:t>
                              </m:r>
                            </m:e>
                            <m:sup>
                              <m:r>
                                <a:rPr lang="es-ES" i="1">
                                  <a:latin typeface="Cambria Math" panose="02040503050406030204" pitchFamily="18" charset="0"/>
                                  <a:ea typeface="Cambria Math" panose="02040503050406030204" pitchFamily="18" charset="0"/>
                                </a:rPr>
                                <m:t>𝑚</m:t>
                              </m:r>
                            </m:sup>
                          </m:sSup>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𝑞</m:t>
                          </m:r>
                        </m:e>
                      </m:acc>
                    </m:oMath>
                  </m:oMathPara>
                </a14:m>
                <a:endParaRPr lang="es-ES" dirty="0"/>
              </a:p>
              <a:p>
                <a:pPr marL="101600" indent="0" algn="ctr">
                  <a:buNone/>
                </a:pPr>
                <a:endParaRPr lang="es-ES" dirty="0"/>
              </a:p>
              <a:p>
                <a:pPr marL="101600" indent="0" algn="ctr">
                  <a:buNone/>
                </a:pPr>
                <a:endParaRPr lang="es-ES" dirty="0"/>
              </a:p>
              <a:p>
                <a:pPr marL="101600" indent="0" algn="ctr">
                  <a:buNone/>
                </a:pPr>
                <a:endParaRPr lang="es-ES" dirty="0"/>
              </a:p>
              <a:p>
                <a:pPr marL="101600" indent="0" algn="ctr">
                  <a:buNone/>
                </a:pPr>
                <a:endParaRPr lang="es-ES" dirty="0"/>
              </a:p>
              <a:p>
                <a:pPr marL="101600" indent="0" algn="ctr">
                  <a:buNone/>
                </a:pPr>
                <a:endParaRPr lang="es-ES" dirty="0"/>
              </a:p>
            </p:txBody>
          </p:sp>
        </mc:Choice>
        <mc:Fallback>
          <p:sp>
            <p:nvSpPr>
              <p:cNvPr id="3" name="Marcador de texto 2">
                <a:extLst>
                  <a:ext uri="{FF2B5EF4-FFF2-40B4-BE49-F238E27FC236}">
                    <a16:creationId xmlns:a16="http://schemas.microsoft.com/office/drawing/2014/main" id="{89B212F1-7238-48CA-8419-3F5B3BC8C005}"/>
                  </a:ext>
                </a:extLst>
              </p:cNvPr>
              <p:cNvSpPr>
                <a:spLocks noGrp="1" noRot="1" noChangeAspect="1" noMove="1" noResize="1" noEditPoints="1" noAdjustHandles="1" noChangeArrowheads="1" noChangeShapeType="1" noTextEdit="1"/>
              </p:cNvSpPr>
              <p:nvPr>
                <p:ph type="body" idx="1"/>
              </p:nvPr>
            </p:nvSpPr>
            <p:spPr>
              <a:xfrm>
                <a:off x="362857" y="1442381"/>
                <a:ext cx="8267796" cy="4489639"/>
              </a:xfrm>
              <a:blipFill>
                <a:blip r:embed="rId3"/>
                <a:stretch>
                  <a:fillRect t="-408" r="-295"/>
                </a:stretch>
              </a:blipFill>
            </p:spPr>
            <p:txBody>
              <a:bodyPr/>
              <a:lstStyle/>
              <a:p>
                <a:r>
                  <a:rPr lang="en-GB">
                    <a:noFill/>
                  </a:rPr>
                  <a:t> </a:t>
                </a:r>
              </a:p>
            </p:txBody>
          </p:sp>
        </mc:Fallback>
      </mc:AlternateContent>
      <p:pic>
        <p:nvPicPr>
          <p:cNvPr id="4" name="Imagen 3">
            <a:extLst>
              <a:ext uri="{FF2B5EF4-FFF2-40B4-BE49-F238E27FC236}">
                <a16:creationId xmlns:a16="http://schemas.microsoft.com/office/drawing/2014/main" id="{7764090C-11A0-4BC8-9FD6-B803425ACE06}"/>
              </a:ext>
            </a:extLst>
          </p:cNvPr>
          <p:cNvPicPr>
            <a:picLocks noChangeAspect="1"/>
          </p:cNvPicPr>
          <p:nvPr/>
        </p:nvPicPr>
        <p:blipFill>
          <a:blip r:embed="rId4"/>
          <a:stretch>
            <a:fillRect/>
          </a:stretch>
        </p:blipFill>
        <p:spPr>
          <a:xfrm>
            <a:off x="1860633" y="3994986"/>
            <a:ext cx="5133975" cy="857250"/>
          </a:xfrm>
          <a:prstGeom prst="rect">
            <a:avLst/>
          </a:prstGeom>
        </p:spPr>
      </p:pic>
      <p:sp>
        <p:nvSpPr>
          <p:cNvPr id="8" name="CuadroTexto 7">
            <a:extLst>
              <a:ext uri="{FF2B5EF4-FFF2-40B4-BE49-F238E27FC236}">
                <a16:creationId xmlns:a16="http://schemas.microsoft.com/office/drawing/2014/main" id="{3DF90CEE-578F-4924-BF4F-E042CB2EE167}"/>
              </a:ext>
            </a:extLst>
          </p:cNvPr>
          <p:cNvSpPr txBox="1"/>
          <p:nvPr/>
        </p:nvSpPr>
        <p:spPr>
          <a:xfrm>
            <a:off x="8293769" y="2490281"/>
            <a:ext cx="673768" cy="2092881"/>
          </a:xfrm>
          <a:prstGeom prst="rect">
            <a:avLst/>
          </a:prstGeom>
          <a:noFill/>
        </p:spPr>
        <p:txBody>
          <a:bodyPr wrap="square" rtlCol="0">
            <a:spAutoFit/>
          </a:bodyPr>
          <a:lstStyle/>
          <a:p>
            <a:r>
              <a:rPr lang="es-ES" sz="2000" dirty="0"/>
              <a:t>(3)</a:t>
            </a:r>
          </a:p>
          <a:p>
            <a:endParaRPr lang="es-ES" dirty="0"/>
          </a:p>
          <a:p>
            <a:endParaRPr lang="es-ES" dirty="0"/>
          </a:p>
          <a:p>
            <a:endParaRPr lang="es-ES" dirty="0"/>
          </a:p>
          <a:p>
            <a:r>
              <a:rPr lang="es-ES" sz="2000" dirty="0"/>
              <a:t>(4)</a:t>
            </a:r>
          </a:p>
          <a:p>
            <a:endParaRPr lang="es-ES" dirty="0"/>
          </a:p>
          <a:p>
            <a:endParaRPr lang="es-ES" dirty="0"/>
          </a:p>
          <a:p>
            <a:r>
              <a:rPr lang="es-ES" sz="2000" dirty="0"/>
              <a:t>(5)</a:t>
            </a:r>
          </a:p>
        </p:txBody>
      </p:sp>
    </p:spTree>
    <p:extLst>
      <p:ext uri="{BB962C8B-B14F-4D97-AF65-F5344CB8AC3E}">
        <p14:creationId xmlns:p14="http://schemas.microsoft.com/office/powerpoint/2010/main" val="46984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19802-3329-48A7-8920-8E9A2F69341E}"/>
              </a:ext>
            </a:extLst>
          </p:cNvPr>
          <p:cNvSpPr>
            <a:spLocks noGrp="1"/>
          </p:cNvSpPr>
          <p:nvPr>
            <p:ph type="title"/>
          </p:nvPr>
        </p:nvSpPr>
        <p:spPr/>
        <p:txBody>
          <a:bodyPr/>
          <a:lstStyle/>
          <a:p>
            <a:r>
              <a:rPr lang="es-ES" dirty="0" err="1"/>
              <a:t>Simulation</a:t>
            </a:r>
            <a:r>
              <a:rPr lang="es-ES" dirty="0"/>
              <a:t> </a:t>
            </a:r>
            <a:r>
              <a:rPr lang="es-ES" dirty="0" err="1"/>
              <a:t>Algorithm</a:t>
            </a:r>
            <a:endParaRPr lang="es-ES" dirty="0"/>
          </a:p>
        </p:txBody>
      </p:sp>
      <mc:AlternateContent xmlns:mc="http://schemas.openxmlformats.org/markup-compatibility/2006">
        <mc:Choice xmlns:a14="http://schemas.microsoft.com/office/drawing/2010/main" Requires="a14">
          <p:sp>
            <p:nvSpPr>
              <p:cNvPr id="3" name="Marcador de texto 2">
                <a:extLst>
                  <a:ext uri="{FF2B5EF4-FFF2-40B4-BE49-F238E27FC236}">
                    <a16:creationId xmlns:a16="http://schemas.microsoft.com/office/drawing/2014/main" id="{89B212F1-7238-48CA-8419-3F5B3BC8C005}"/>
                  </a:ext>
                </a:extLst>
              </p:cNvPr>
              <p:cNvSpPr>
                <a:spLocks noGrp="1"/>
              </p:cNvSpPr>
              <p:nvPr>
                <p:ph type="body" idx="1"/>
              </p:nvPr>
            </p:nvSpPr>
            <p:spPr/>
            <p:txBody>
              <a:bodyPr/>
              <a:lstStyle/>
              <a:p>
                <a:r>
                  <a:rPr lang="es-ES" b="1" dirty="0"/>
                  <a:t>Chorin-Rannacher </a:t>
                </a:r>
                <a:r>
                  <a:rPr lang="es-ES" b="1" dirty="0" err="1"/>
                  <a:t>Projection</a:t>
                </a:r>
                <a:r>
                  <a:rPr lang="es-ES" b="1" dirty="0"/>
                  <a:t> </a:t>
                </a:r>
                <a:r>
                  <a:rPr lang="es-ES" b="1" dirty="0" err="1"/>
                  <a:t>Method</a:t>
                </a:r>
                <a:r>
                  <a:rPr lang="es-ES" b="1" dirty="0"/>
                  <a:t> </a:t>
                </a:r>
              </a:p>
              <a:p>
                <a:pPr marL="101600" indent="0">
                  <a:buNone/>
                </a:pPr>
                <a:r>
                  <a:rPr lang="es-ES" dirty="0" err="1"/>
                  <a:t>An</a:t>
                </a:r>
                <a:r>
                  <a:rPr lang="es-ES" dirty="0"/>
                  <a:t> </a:t>
                </a:r>
                <a:r>
                  <a:rPr lang="es-ES" dirty="0" err="1"/>
                  <a:t>improvement</a:t>
                </a:r>
                <a:r>
                  <a:rPr lang="es-ES" dirty="0"/>
                  <a:t> </a:t>
                </a:r>
                <a:r>
                  <a:rPr lang="es-ES" dirty="0" err="1"/>
                  <a:t>of</a:t>
                </a:r>
                <a:r>
                  <a:rPr lang="es-ES" dirty="0"/>
                  <a:t> </a:t>
                </a:r>
                <a:r>
                  <a:rPr lang="es-ES" dirty="0" err="1"/>
                  <a:t>the</a:t>
                </a:r>
                <a:r>
                  <a:rPr lang="es-ES" dirty="0"/>
                  <a:t> original </a:t>
                </a:r>
                <a:r>
                  <a:rPr lang="es-ES" dirty="0" err="1"/>
                  <a:t>chorin</a:t>
                </a:r>
                <a:r>
                  <a:rPr lang="es-ES" dirty="0"/>
                  <a:t> </a:t>
                </a:r>
                <a:r>
                  <a:rPr lang="es-ES" dirty="0" err="1"/>
                  <a:t>algorithm</a:t>
                </a:r>
                <a:r>
                  <a:rPr lang="es-ES" dirty="0"/>
                  <a:t> </a:t>
                </a:r>
                <a:r>
                  <a:rPr lang="es-ES" dirty="0" err="1"/>
                  <a:t>consists</a:t>
                </a:r>
                <a:r>
                  <a:rPr lang="es-ES" dirty="0"/>
                  <a:t> in </a:t>
                </a:r>
                <a:r>
                  <a:rPr lang="es-ES" dirty="0" err="1"/>
                  <a:t>considering</a:t>
                </a:r>
                <a:r>
                  <a:rPr lang="es-ES" dirty="0"/>
                  <a:t> “</a:t>
                </a:r>
                <a:r>
                  <a:rPr lang="es-ES" dirty="0" err="1"/>
                  <a:t>pressure</a:t>
                </a:r>
                <a:r>
                  <a:rPr lang="es-ES" dirty="0"/>
                  <a:t> </a:t>
                </a:r>
                <a:r>
                  <a:rPr lang="es-ES" dirty="0" err="1"/>
                  <a:t>stabilization</a:t>
                </a:r>
                <a:r>
                  <a:rPr lang="es-ES" dirty="0"/>
                  <a:t>”</a:t>
                </a:r>
              </a:p>
              <a:p>
                <a:pPr marL="101600" indent="0" algn="ctr">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𝑢</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𝑢</m:t>
                          </m:r>
                        </m:e>
                      </m:acc>
                    </m:oMath>
                  </m:oMathPara>
                </a14:m>
                <a:endParaRPr lang="es-ES" b="0" dirty="0"/>
              </a:p>
              <a:p>
                <a:pPr marL="101600" indent="0">
                  <a:buNone/>
                </a:pPr>
                <a:r>
                  <a:rPr lang="es-ES" dirty="0"/>
                  <a:t>And </a:t>
                </a:r>
                <a:r>
                  <a:rPr lang="es-ES" dirty="0" err="1"/>
                  <a:t>then</a:t>
                </a:r>
                <a:r>
                  <a:rPr lang="es-ES" dirty="0"/>
                  <a:t>:</a:t>
                </a:r>
              </a:p>
              <a:p>
                <a:pPr marL="101600" indent="0">
                  <a:buNone/>
                </a:pPr>
                <a:endParaRPr lang="es-ES" dirty="0"/>
              </a:p>
              <a:p>
                <a:pPr marL="101600" indent="0" algn="ctr">
                  <a:buNone/>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𝑢</m:t>
                          </m:r>
                        </m:e>
                        <m:sup>
                          <m:r>
                            <a:rPr lang="es-ES" b="0" i="1" smtClean="0">
                              <a:latin typeface="Cambria Math" panose="02040503050406030204" pitchFamily="18" charset="0"/>
                            </a:rPr>
                            <m:t>𝑚</m:t>
                          </m:r>
                          <m:r>
                            <a:rPr lang="es-ES" b="0" i="1" smtClean="0">
                              <a:latin typeface="Cambria Math" panose="02040503050406030204" pitchFamily="18" charset="0"/>
                            </a:rPr>
                            <m:t>+1</m:t>
                          </m:r>
                        </m:sup>
                      </m:sSup>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𝑢</m:t>
                          </m:r>
                        </m:e>
                      </m:acc>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𝛿</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 </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𝑝</m:t>
                          </m:r>
                        </m:e>
                        <m:sup>
                          <m:r>
                            <a:rPr lang="es-ES" b="0" i="1" smtClean="0">
                              <a:latin typeface="Cambria Math" panose="02040503050406030204" pitchFamily="18" charset="0"/>
                              <a:ea typeface="Cambria Math" panose="02040503050406030204" pitchFamily="18" charset="0"/>
                            </a:rPr>
                            <m:t>𝑚</m:t>
                          </m:r>
                          <m:r>
                            <a:rPr lang="es-ES" b="0" i="1" smtClean="0">
                              <a:latin typeface="Cambria Math" panose="02040503050406030204" pitchFamily="18" charset="0"/>
                              <a:ea typeface="Cambria Math" panose="02040503050406030204" pitchFamily="18" charset="0"/>
                            </a:rPr>
                            <m:t>+1</m:t>
                          </m:r>
                        </m:sup>
                      </m:sSup>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𝑝</m:t>
                          </m:r>
                        </m:e>
                        <m:sup>
                          <m:r>
                            <a:rPr lang="es-ES" b="0" i="1" smtClean="0">
                              <a:latin typeface="Cambria Math" panose="02040503050406030204" pitchFamily="18" charset="0"/>
                              <a:ea typeface="Cambria Math" panose="02040503050406030204" pitchFamily="18" charset="0"/>
                            </a:rPr>
                            <m:t>𝑚</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𝑞</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𝑝</m:t>
                              </m:r>
                            </m:e>
                            <m:sup>
                              <m:r>
                                <a:rPr lang="es-ES" i="1">
                                  <a:latin typeface="Cambria Math" panose="02040503050406030204" pitchFamily="18" charset="0"/>
                                  <a:ea typeface="Cambria Math" panose="02040503050406030204" pitchFamily="18" charset="0"/>
                                </a:rPr>
                                <m:t>𝑚</m:t>
                              </m:r>
                            </m:sup>
                          </m:sSup>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𝑞</m:t>
                          </m:r>
                        </m:e>
                      </m:acc>
                    </m:oMath>
                  </m:oMathPara>
                </a14:m>
                <a:endParaRPr lang="es-ES" dirty="0"/>
              </a:p>
              <a:p>
                <a:pPr marL="101600" indent="0" algn="ctr">
                  <a:buNone/>
                </a:pPr>
                <a:endParaRPr lang="es-ES" dirty="0"/>
              </a:p>
              <a:p>
                <a:pPr marL="101600" indent="0" algn="ctr">
                  <a:buNone/>
                </a:pPr>
                <a:endParaRPr lang="es-ES" dirty="0"/>
              </a:p>
              <a:p>
                <a:pPr marL="101600" indent="0" algn="ctr">
                  <a:buNone/>
                </a:pPr>
                <a:endParaRPr lang="es-ES" dirty="0"/>
              </a:p>
              <a:p>
                <a:pPr marL="101600" indent="0" algn="ctr">
                  <a:buNone/>
                </a:pPr>
                <a:endParaRPr lang="es-ES" dirty="0"/>
              </a:p>
              <a:p>
                <a:pPr marL="101600" indent="0" algn="ctr">
                  <a:buNone/>
                </a:pPr>
                <a:endParaRPr lang="es-ES" dirty="0"/>
              </a:p>
            </p:txBody>
          </p:sp>
        </mc:Choice>
        <mc:Fallback>
          <p:sp>
            <p:nvSpPr>
              <p:cNvPr id="3" name="Marcador de texto 2">
                <a:extLst>
                  <a:ext uri="{FF2B5EF4-FFF2-40B4-BE49-F238E27FC236}">
                    <a16:creationId xmlns:a16="http://schemas.microsoft.com/office/drawing/2014/main" id="{89B212F1-7238-48CA-8419-3F5B3BC8C005}"/>
                  </a:ext>
                </a:extLst>
              </p:cNvPr>
              <p:cNvSpPr>
                <a:spLocks noGrp="1" noRot="1" noChangeAspect="1" noMove="1" noResize="1" noEditPoints="1" noAdjustHandles="1" noChangeArrowheads="1" noChangeShapeType="1" noTextEdit="1"/>
              </p:cNvSpPr>
              <p:nvPr>
                <p:ph type="body" idx="1"/>
              </p:nvPr>
            </p:nvSpPr>
            <p:spPr>
              <a:blipFill>
                <a:blip r:embed="rId2"/>
                <a:stretch>
                  <a:fillRect t="-408"/>
                </a:stretch>
              </a:blipFill>
            </p:spPr>
            <p:txBody>
              <a:bodyPr/>
              <a:lstStyle/>
              <a:p>
                <a:r>
                  <a:rPr lang="en-GB">
                    <a:noFill/>
                  </a:rPr>
                  <a:t> </a:t>
                </a:r>
              </a:p>
            </p:txBody>
          </p:sp>
        </mc:Fallback>
      </mc:AlternateContent>
      <p:pic>
        <p:nvPicPr>
          <p:cNvPr id="5" name="Imagen 4">
            <a:extLst>
              <a:ext uri="{FF2B5EF4-FFF2-40B4-BE49-F238E27FC236}">
                <a16:creationId xmlns:a16="http://schemas.microsoft.com/office/drawing/2014/main" id="{3C29BE1C-CFA8-4B48-8B4A-161CEBD65130}"/>
              </a:ext>
            </a:extLst>
          </p:cNvPr>
          <p:cNvPicPr>
            <a:picLocks noChangeAspect="1"/>
          </p:cNvPicPr>
          <p:nvPr/>
        </p:nvPicPr>
        <p:blipFill>
          <a:blip r:embed="rId3"/>
          <a:stretch>
            <a:fillRect/>
          </a:stretch>
        </p:blipFill>
        <p:spPr>
          <a:xfrm>
            <a:off x="2052637" y="3934064"/>
            <a:ext cx="5038725" cy="628650"/>
          </a:xfrm>
          <a:prstGeom prst="rect">
            <a:avLst/>
          </a:prstGeom>
        </p:spPr>
      </p:pic>
      <p:sp>
        <p:nvSpPr>
          <p:cNvPr id="7" name="Google Shape;155;p7">
            <a:extLst>
              <a:ext uri="{FF2B5EF4-FFF2-40B4-BE49-F238E27FC236}">
                <a16:creationId xmlns:a16="http://schemas.microsoft.com/office/drawing/2014/main" id="{D4E4C6E0-F688-4978-B36F-492B0CC24269}"/>
              </a:ext>
            </a:extLst>
          </p:cNvPr>
          <p:cNvSpPr txBox="1"/>
          <p:nvPr/>
        </p:nvSpPr>
        <p:spPr>
          <a:xfrm>
            <a:off x="6858541" y="4562714"/>
            <a:ext cx="1876926" cy="1244528"/>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rPr>
              <a:t>Approximates</a:t>
            </a:r>
            <a:r>
              <a:rPr lang="es-ES" sz="1800" b="1" dirty="0">
                <a:solidFill>
                  <a:schemeClr val="lt1"/>
                </a:solidFill>
              </a:rPr>
              <a:t> </a:t>
            </a:r>
            <a:r>
              <a:rPr lang="es-ES" sz="1800" b="1" dirty="0" err="1">
                <a:solidFill>
                  <a:schemeClr val="lt1"/>
                </a:solidFill>
              </a:rPr>
              <a:t>by</a:t>
            </a:r>
            <a:r>
              <a:rPr lang="es-ES" sz="1800" b="1" dirty="0">
                <a:solidFill>
                  <a:schemeClr val="lt1"/>
                </a:solidFill>
              </a:rPr>
              <a:t> </a:t>
            </a:r>
            <a:r>
              <a:rPr lang="es-ES" sz="1800" b="1" dirty="0" err="1">
                <a:solidFill>
                  <a:schemeClr val="lt1"/>
                </a:solidFill>
              </a:rPr>
              <a:t>the</a:t>
            </a:r>
            <a:r>
              <a:rPr lang="es-ES" sz="1800" b="1" dirty="0">
                <a:solidFill>
                  <a:schemeClr val="lt1"/>
                </a:solidFill>
              </a:rPr>
              <a:t> mean</a:t>
            </a:r>
          </a:p>
          <a:p>
            <a:pPr marL="0" marR="0" lvl="0" indent="0" algn="l" rtl="0">
              <a:spcBef>
                <a:spcPts val="0"/>
              </a:spcBef>
              <a:spcAft>
                <a:spcPts val="0"/>
              </a:spcAft>
              <a:buNone/>
            </a:pPr>
            <a:r>
              <a:rPr lang="es-ES" sz="1800" b="1" dirty="0" err="1">
                <a:solidFill>
                  <a:schemeClr val="lt1"/>
                </a:solidFill>
              </a:rPr>
              <a:t>Value</a:t>
            </a:r>
            <a:r>
              <a:rPr lang="es-ES" sz="1800" b="1" dirty="0">
                <a:solidFill>
                  <a:schemeClr val="lt1"/>
                </a:solidFill>
              </a:rPr>
              <a:t> in </a:t>
            </a:r>
            <a:r>
              <a:rPr lang="es-ES" sz="1800" b="1" dirty="0" err="1">
                <a:solidFill>
                  <a:schemeClr val="lt1"/>
                </a:solidFill>
              </a:rPr>
              <a:t>each</a:t>
            </a:r>
            <a:r>
              <a:rPr lang="es-ES" sz="1800" b="1" dirty="0">
                <a:solidFill>
                  <a:schemeClr val="lt1"/>
                </a:solidFill>
              </a:rPr>
              <a:t> step</a:t>
            </a:r>
            <a:endParaRPr dirty="0"/>
          </a:p>
        </p:txBody>
      </p:sp>
      <p:cxnSp>
        <p:nvCxnSpPr>
          <p:cNvPr id="13" name="Conector: curvado 12">
            <a:extLst>
              <a:ext uri="{FF2B5EF4-FFF2-40B4-BE49-F238E27FC236}">
                <a16:creationId xmlns:a16="http://schemas.microsoft.com/office/drawing/2014/main" id="{60C57004-2CC2-42EC-913C-0E063969313E}"/>
              </a:ext>
            </a:extLst>
          </p:cNvPr>
          <p:cNvCxnSpPr>
            <a:cxnSpLocks/>
          </p:cNvCxnSpPr>
          <p:nvPr/>
        </p:nvCxnSpPr>
        <p:spPr>
          <a:xfrm>
            <a:off x="6015789" y="4074695"/>
            <a:ext cx="842752" cy="488019"/>
          </a:xfrm>
          <a:prstGeom prst="curvedConnector3">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06ED30D-DAC3-4CD4-BA2D-07976B470D98}"/>
              </a:ext>
            </a:extLst>
          </p:cNvPr>
          <p:cNvSpPr txBox="1"/>
          <p:nvPr/>
        </p:nvSpPr>
        <p:spPr>
          <a:xfrm>
            <a:off x="8293769" y="2490281"/>
            <a:ext cx="673768" cy="2092881"/>
          </a:xfrm>
          <a:prstGeom prst="rect">
            <a:avLst/>
          </a:prstGeom>
          <a:noFill/>
        </p:spPr>
        <p:txBody>
          <a:bodyPr wrap="square" rtlCol="0">
            <a:spAutoFit/>
          </a:bodyPr>
          <a:lstStyle/>
          <a:p>
            <a:r>
              <a:rPr lang="es-ES" sz="2000" dirty="0"/>
              <a:t>(3)</a:t>
            </a:r>
          </a:p>
          <a:p>
            <a:endParaRPr lang="es-ES" dirty="0"/>
          </a:p>
          <a:p>
            <a:endParaRPr lang="es-ES" dirty="0"/>
          </a:p>
          <a:p>
            <a:endParaRPr lang="es-ES" dirty="0"/>
          </a:p>
          <a:p>
            <a:r>
              <a:rPr lang="es-ES" sz="2000" dirty="0"/>
              <a:t>(4)</a:t>
            </a:r>
          </a:p>
          <a:p>
            <a:endParaRPr lang="es-ES" dirty="0"/>
          </a:p>
          <a:p>
            <a:endParaRPr lang="es-ES" dirty="0"/>
          </a:p>
          <a:p>
            <a:r>
              <a:rPr lang="es-ES" sz="2000" dirty="0"/>
              <a:t>(5)</a:t>
            </a:r>
          </a:p>
        </p:txBody>
      </p:sp>
    </p:spTree>
    <p:extLst>
      <p:ext uri="{BB962C8B-B14F-4D97-AF65-F5344CB8AC3E}">
        <p14:creationId xmlns:p14="http://schemas.microsoft.com/office/powerpoint/2010/main" val="126631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19802-3329-48A7-8920-8E9A2F69341E}"/>
              </a:ext>
            </a:extLst>
          </p:cNvPr>
          <p:cNvSpPr>
            <a:spLocks noGrp="1"/>
          </p:cNvSpPr>
          <p:nvPr>
            <p:ph type="title"/>
          </p:nvPr>
        </p:nvSpPr>
        <p:spPr/>
        <p:txBody>
          <a:bodyPr/>
          <a:lstStyle/>
          <a:p>
            <a:r>
              <a:rPr lang="es-ES" dirty="0" err="1"/>
              <a:t>Simulation</a:t>
            </a:r>
            <a:r>
              <a:rPr lang="es-ES" dirty="0"/>
              <a:t> </a:t>
            </a:r>
            <a:r>
              <a:rPr lang="es-ES" dirty="0" err="1"/>
              <a:t>Algorithm</a:t>
            </a:r>
            <a:endParaRPr lang="es-ES" dirty="0"/>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89B212F1-7238-48CA-8419-3F5B3BC8C005}"/>
                  </a:ext>
                </a:extLst>
              </p:cNvPr>
              <p:cNvSpPr>
                <a:spLocks noGrp="1"/>
              </p:cNvSpPr>
              <p:nvPr>
                <p:ph type="body" idx="1"/>
              </p:nvPr>
            </p:nvSpPr>
            <p:spPr/>
            <p:txBody>
              <a:bodyPr/>
              <a:lstStyle/>
              <a:p>
                <a:r>
                  <a:rPr lang="es-ES" b="1" dirty="0"/>
                  <a:t>Chorin-Rannacher </a:t>
                </a:r>
                <a:r>
                  <a:rPr lang="es-ES" b="1" dirty="0" err="1"/>
                  <a:t>Projection</a:t>
                </a:r>
                <a:r>
                  <a:rPr lang="es-ES" b="1" dirty="0"/>
                  <a:t> </a:t>
                </a:r>
                <a:r>
                  <a:rPr lang="es-ES" b="1" dirty="0" err="1"/>
                  <a:t>Method</a:t>
                </a:r>
                <a:r>
                  <a:rPr lang="es-ES" b="1" dirty="0"/>
                  <a:t> </a:t>
                </a:r>
              </a:p>
              <a:p>
                <a:r>
                  <a:rPr lang="es-ES" dirty="0"/>
                  <a:t>q=-p in </a:t>
                </a:r>
                <a:r>
                  <a:rPr lang="es-ES" dirty="0" err="1"/>
                  <a:t>an</a:t>
                </a:r>
                <a:r>
                  <a:rPr lang="es-ES" dirty="0"/>
                  <a:t>  </a:t>
                </a:r>
                <a:r>
                  <a:rPr lang="es-ES" dirty="0" err="1"/>
                  <a:t>iterative</a:t>
                </a:r>
                <a:r>
                  <a:rPr lang="es-ES" dirty="0"/>
                  <a:t> </a:t>
                </a:r>
                <a:r>
                  <a:rPr lang="es-ES" dirty="0" err="1"/>
                  <a:t>process</a:t>
                </a:r>
                <a:r>
                  <a:rPr lang="es-ES" dirty="0"/>
                  <a:t> in </a:t>
                </a:r>
                <a:r>
                  <a:rPr lang="es-ES" dirty="0" err="1"/>
                  <a:t>which</a:t>
                </a:r>
                <a:r>
                  <a:rPr lang="es-ES" dirty="0"/>
                  <a:t>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𝑛</m:t>
                        </m:r>
                      </m:sub>
                    </m:sSub>
                    <m:r>
                      <a:rPr lang="es-ES" i="1">
                        <a:latin typeface="Cambria Math" panose="02040503050406030204" pitchFamily="18" charset="0"/>
                        <a:ea typeface="Cambria Math" panose="02040503050406030204" pitchFamily="18" charset="0"/>
                      </a:rPr>
                      <m:t>→</m:t>
                    </m:r>
                    <m:acc>
                      <m:accPr>
                        <m:chr m:val="̅"/>
                        <m:ctrlPr>
                          <a:rPr lang="es-ES" i="1" smtClean="0">
                            <a:latin typeface="Cambria Math" panose="02040503050406030204" pitchFamily="18" charset="0"/>
                            <a:ea typeface="Cambria Math" panose="02040503050406030204" pitchFamily="18" charset="0"/>
                          </a:rPr>
                        </m:ctrlPr>
                      </m:accPr>
                      <m:e>
                        <m:sSub>
                          <m:sSubPr>
                            <m:ctrlPr>
                              <a:rPr lang="es-ES" i="1">
                                <a:latin typeface="Cambria Math" panose="02040503050406030204" pitchFamily="18" charset="0"/>
                              </a:rPr>
                            </m:ctrlPr>
                          </m:sSubPr>
                          <m:e>
                            <m:r>
                              <a:rPr lang="es-ES" i="1">
                                <a:latin typeface="Cambria Math" panose="02040503050406030204" pitchFamily="18" charset="0"/>
                              </a:rPr>
                              <m:t>𝑝</m:t>
                            </m:r>
                          </m:e>
                          <m:sub>
                            <m:r>
                              <a:rPr lang="es-ES" i="1">
                                <a:latin typeface="Cambria Math" panose="02040503050406030204" pitchFamily="18" charset="0"/>
                              </a:rPr>
                              <m:t>𝑛</m:t>
                            </m:r>
                          </m:sub>
                        </m:sSub>
                      </m:e>
                    </m:acc>
                    <m:r>
                      <a:rPr lang="es-ES" b="0" i="0" smtClean="0">
                        <a:latin typeface="Cambria Math" panose="02040503050406030204" pitchFamily="18" charset="0"/>
                      </a:rPr>
                      <m:t>=</m:t>
                    </m:r>
                    <m:f>
                      <m:fPr>
                        <m:ctrlPr>
                          <a:rPr lang="es-ES" b="0" i="1" smtClean="0">
                            <a:latin typeface="Cambria Math" panose="02040503050406030204" pitchFamily="18" charset="0"/>
                          </a:rPr>
                        </m:ctrlPr>
                      </m:fPr>
                      <m:num>
                        <m:nary>
                          <m:naryPr>
                            <m:ctrlPr>
                              <a:rPr lang="es-ES" b="0" i="1" smtClean="0">
                                <a:latin typeface="Cambria Math" panose="02040503050406030204" pitchFamily="18" charset="0"/>
                              </a:rPr>
                            </m:ctrlPr>
                          </m:naryPr>
                          <m:sub>
                            <m:r>
                              <m:rPr>
                                <m:sty m:val="p"/>
                                <m:brk m:alnAt="23"/>
                              </m:rPr>
                              <a:rPr lang="el-GR" b="0" i="1" smtClean="0">
                                <a:latin typeface="Cambria Math" panose="02040503050406030204" pitchFamily="18" charset="0"/>
                              </a:rPr>
                              <m:t>Ω</m:t>
                            </m:r>
                          </m:sub>
                          <m:sup/>
                          <m:e>
                            <m:sSub>
                              <m:sSubPr>
                                <m:ctrlPr>
                                  <a:rPr lang="es-ES" i="1">
                                    <a:latin typeface="Cambria Math" panose="02040503050406030204" pitchFamily="18" charset="0"/>
                                  </a:rPr>
                                </m:ctrlPr>
                              </m:sSubPr>
                              <m:e>
                                <m:r>
                                  <a:rPr lang="es-ES" i="1">
                                    <a:latin typeface="Cambria Math" panose="02040503050406030204" pitchFamily="18" charset="0"/>
                                  </a:rPr>
                                  <m:t>𝑝</m:t>
                                </m:r>
                              </m:e>
                              <m:sub>
                                <m:r>
                                  <a:rPr lang="es-ES" i="1">
                                    <a:latin typeface="Cambria Math" panose="02040503050406030204" pitchFamily="18" charset="0"/>
                                  </a:rPr>
                                  <m:t>𝑛</m:t>
                                </m:r>
                              </m:sub>
                            </m:sSub>
                            <m:r>
                              <a:rPr lang="es-ES" b="0" i="1" smtClean="0">
                                <a:latin typeface="Cambria Math" panose="02040503050406030204" pitchFamily="18" charset="0"/>
                              </a:rPr>
                              <m:t>𝑑</m:t>
                            </m:r>
                            <m:r>
                              <m:rPr>
                                <m:sty m:val="p"/>
                              </m:rPr>
                              <a:rPr lang="el-GR" b="0" i="1" smtClean="0">
                                <a:latin typeface="Cambria Math" panose="02040503050406030204" pitchFamily="18" charset="0"/>
                              </a:rPr>
                              <m:t>Ω</m:t>
                            </m:r>
                          </m:e>
                        </m:nary>
                      </m:num>
                      <m:den>
                        <m:r>
                          <a:rPr lang="es-ES" b="0" i="1" smtClean="0">
                            <a:latin typeface="Cambria Math" panose="02040503050406030204" pitchFamily="18" charset="0"/>
                          </a:rPr>
                          <m:t>𝑎𝑟𝑒𝑎</m:t>
                        </m:r>
                        <m:r>
                          <a:rPr lang="es-ES" b="0" i="1" smtClean="0">
                            <a:latin typeface="Cambria Math" panose="02040503050406030204" pitchFamily="18" charset="0"/>
                          </a:rPr>
                          <m:t>(</m:t>
                        </m:r>
                        <m:r>
                          <m:rPr>
                            <m:sty m:val="p"/>
                          </m:rPr>
                          <a:rPr lang="el-GR" i="1">
                            <a:latin typeface="Cambria Math" panose="02040503050406030204" pitchFamily="18" charset="0"/>
                          </a:rPr>
                          <m:t>Ω</m:t>
                        </m:r>
                        <m:r>
                          <a:rPr lang="es-ES" b="0" i="1" smtClean="0">
                            <a:latin typeface="Cambria Math" panose="02040503050406030204" pitchFamily="18" charset="0"/>
                          </a:rPr>
                          <m:t>)</m:t>
                        </m:r>
                      </m:den>
                    </m:f>
                  </m:oMath>
                </a14:m>
                <a:endParaRPr lang="es-ES" dirty="0"/>
              </a:p>
              <a:p>
                <a:pPr marL="101600" indent="0">
                  <a:buNone/>
                </a:pPr>
                <a:r>
                  <a:rPr lang="es-ES" dirty="0" err="1"/>
                  <a:t>It</a:t>
                </a:r>
                <a:r>
                  <a:rPr lang="es-ES" dirty="0"/>
                  <a:t> </a:t>
                </a:r>
                <a:r>
                  <a:rPr lang="es-ES" dirty="0" err="1"/>
                  <a:t>is</a:t>
                </a:r>
                <a:r>
                  <a:rPr lang="es-ES" dirty="0"/>
                  <a:t> </a:t>
                </a:r>
                <a:r>
                  <a:rPr lang="es-ES" dirty="0" err="1"/>
                  <a:t>established</a:t>
                </a:r>
                <a:r>
                  <a:rPr lang="es-ES" dirty="0"/>
                  <a:t> </a:t>
                </a:r>
                <a:r>
                  <a:rPr lang="es-ES" dirty="0" err="1"/>
                  <a:t>that</a:t>
                </a:r>
                <a:r>
                  <a:rPr lang="es-ES" dirty="0"/>
                  <a:t>:</a:t>
                </a:r>
              </a:p>
              <a:p>
                <a:pPr marL="101600" indent="0">
                  <a:buNone/>
                </a:pPr>
                <a:endParaRPr lang="es-ES" dirty="0"/>
              </a:p>
              <a:p>
                <a:pPr marL="101600" indent="0" algn="ctr">
                  <a:buNone/>
                </a:pPr>
                <a:endParaRPr lang="es-ES" dirty="0"/>
              </a:p>
              <a:p>
                <a:pPr marL="101600" indent="0">
                  <a:buNone/>
                </a:pPr>
                <a:endParaRPr lang="es-ES" dirty="0"/>
              </a:p>
              <a:p>
                <a:pPr marL="101600" indent="0" algn="ctr">
                  <a:buNone/>
                </a:pPr>
                <a:endParaRPr lang="es-ES" dirty="0"/>
              </a:p>
              <a:p>
                <a:pPr marL="101600" indent="0" algn="ctr">
                  <a:buNone/>
                </a:pPr>
                <a:r>
                  <a:rPr lang="es-ES" dirty="0" err="1"/>
                  <a:t>or</a:t>
                </a:r>
                <a:endParaRPr lang="es-ES" dirty="0"/>
              </a:p>
              <a:p>
                <a:pPr marL="101600" indent="0" algn="ctr">
                  <a:buNone/>
                </a:pPr>
                <a:endParaRPr lang="es-ES" dirty="0"/>
              </a:p>
            </p:txBody>
          </p:sp>
        </mc:Choice>
        <mc:Fallback xmlns="">
          <p:sp>
            <p:nvSpPr>
              <p:cNvPr id="3" name="Marcador de texto 2">
                <a:extLst>
                  <a:ext uri="{FF2B5EF4-FFF2-40B4-BE49-F238E27FC236}">
                    <a16:creationId xmlns:a16="http://schemas.microsoft.com/office/drawing/2014/main" id="{89B212F1-7238-48CA-8419-3F5B3BC8C005}"/>
                  </a:ext>
                </a:extLst>
              </p:cNvPr>
              <p:cNvSpPr>
                <a:spLocks noGrp="1" noRot="1" noChangeAspect="1" noMove="1" noResize="1" noEditPoints="1" noAdjustHandles="1" noChangeArrowheads="1" noChangeShapeType="1" noTextEdit="1"/>
              </p:cNvSpPr>
              <p:nvPr>
                <p:ph type="body" idx="1"/>
              </p:nvPr>
            </p:nvSpPr>
            <p:spPr>
              <a:blipFill>
                <a:blip r:embed="rId3"/>
                <a:stretch>
                  <a:fillRect t="-408"/>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AF89F977-49FE-4008-9090-090473F00A70}"/>
              </a:ext>
            </a:extLst>
          </p:cNvPr>
          <p:cNvPicPr>
            <a:picLocks noChangeAspect="1"/>
          </p:cNvPicPr>
          <p:nvPr/>
        </p:nvPicPr>
        <p:blipFill>
          <a:blip r:embed="rId4"/>
          <a:stretch>
            <a:fillRect/>
          </a:stretch>
        </p:blipFill>
        <p:spPr>
          <a:xfrm>
            <a:off x="3297045" y="3197715"/>
            <a:ext cx="2680536" cy="462570"/>
          </a:xfrm>
          <a:prstGeom prst="rect">
            <a:avLst/>
          </a:prstGeom>
        </p:spPr>
      </p:pic>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21A36161-6D76-4BCB-AAC7-496CFAECE221}"/>
                  </a:ext>
                </a:extLst>
              </p:cNvPr>
              <p:cNvSpPr txBox="1"/>
              <p:nvPr/>
            </p:nvSpPr>
            <p:spPr>
              <a:xfrm>
                <a:off x="3518935" y="4860758"/>
                <a:ext cx="223675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𝑞</m:t>
                      </m:r>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𝑝</m:t>
                          </m:r>
                        </m:e>
                        <m:sub>
                          <m:r>
                            <a:rPr lang="es-ES" sz="2000" b="0" i="1" smtClean="0">
                              <a:latin typeface="Cambria Math" panose="02040503050406030204" pitchFamily="18" charset="0"/>
                            </a:rPr>
                            <m:t>𝑛</m:t>
                          </m:r>
                        </m:sub>
                      </m:sSub>
                      <m:r>
                        <a:rPr lang="es-ES" sz="2000" b="0" i="1" smtClean="0">
                          <a:latin typeface="Cambria Math" panose="02040503050406030204" pitchFamily="18" charset="0"/>
                        </a:rPr>
                        <m:t>−</m:t>
                      </m:r>
                      <m:acc>
                        <m:accPr>
                          <m:chr m:val="̅"/>
                          <m:ctrlPr>
                            <a:rPr lang="es-ES" sz="2000" b="0" i="1" smtClean="0">
                              <a:latin typeface="Cambria Math" panose="02040503050406030204" pitchFamily="18" charset="0"/>
                            </a:rPr>
                          </m:ctrlPr>
                        </m:accPr>
                        <m:e>
                          <m:sSub>
                            <m:sSubPr>
                              <m:ctrlPr>
                                <a:rPr lang="es-ES" sz="2000" i="1">
                                  <a:latin typeface="Cambria Math" panose="02040503050406030204" pitchFamily="18" charset="0"/>
                                </a:rPr>
                              </m:ctrlPr>
                            </m:sSubPr>
                            <m:e>
                              <m:r>
                                <a:rPr lang="es-ES" sz="2000" i="1">
                                  <a:latin typeface="Cambria Math" panose="02040503050406030204" pitchFamily="18" charset="0"/>
                                </a:rPr>
                                <m:t>𝑝</m:t>
                              </m:r>
                            </m:e>
                            <m:sub>
                              <m:r>
                                <a:rPr lang="es-ES" sz="2000" i="1">
                                  <a:latin typeface="Cambria Math" panose="02040503050406030204" pitchFamily="18" charset="0"/>
                                </a:rPr>
                                <m:t>𝑛</m:t>
                              </m:r>
                            </m:sub>
                          </m:sSub>
                        </m:e>
                      </m:acc>
                      <m:r>
                        <a:rPr lang="es-ES" sz="2000" b="0" i="1" smtClean="0">
                          <a:latin typeface="Cambria Math" panose="02040503050406030204" pitchFamily="18" charset="0"/>
                        </a:rPr>
                        <m:t>+</m:t>
                      </m:r>
                      <m:acc>
                        <m:accPr>
                          <m:chr m:val="̅"/>
                          <m:ctrlPr>
                            <a:rPr lang="es-ES" sz="2000" b="0" i="1" smtClean="0">
                              <a:latin typeface="Cambria Math" panose="02040503050406030204" pitchFamily="18" charset="0"/>
                            </a:rPr>
                          </m:ctrlPr>
                        </m:accPr>
                        <m:e>
                          <m:r>
                            <a:rPr lang="es-ES" sz="2000" b="0" i="1" smtClean="0">
                              <a:latin typeface="Cambria Math" panose="02040503050406030204" pitchFamily="18" charset="0"/>
                            </a:rPr>
                            <m:t>𝑞</m:t>
                          </m:r>
                        </m:e>
                      </m:acc>
                      <m:r>
                        <a:rPr lang="es-ES" sz="2000" b="0" i="1" smtClean="0">
                          <a:latin typeface="Cambria Math" panose="02040503050406030204" pitchFamily="18" charset="0"/>
                        </a:rPr>
                        <m:t>−</m:t>
                      </m:r>
                      <m:r>
                        <a:rPr lang="es-ES" sz="2000" b="0" i="1" smtClean="0">
                          <a:latin typeface="Cambria Math" panose="02040503050406030204" pitchFamily="18" charset="0"/>
                        </a:rPr>
                        <m:t>𝑝</m:t>
                      </m:r>
                    </m:oMath>
                  </m:oMathPara>
                </a14:m>
                <a:endParaRPr lang="es-ES" sz="2000" dirty="0"/>
              </a:p>
            </p:txBody>
          </p:sp>
        </mc:Choice>
        <mc:Fallback xmlns="">
          <p:sp>
            <p:nvSpPr>
              <p:cNvPr id="9" name="CuadroTexto 8">
                <a:extLst>
                  <a:ext uri="{FF2B5EF4-FFF2-40B4-BE49-F238E27FC236}">
                    <a16:creationId xmlns:a16="http://schemas.microsoft.com/office/drawing/2014/main" id="{21A36161-6D76-4BCB-AAC7-496CFAECE221}"/>
                  </a:ext>
                </a:extLst>
              </p:cNvPr>
              <p:cNvSpPr txBox="1">
                <a:spLocks noRot="1" noChangeAspect="1" noMove="1" noResize="1" noEditPoints="1" noAdjustHandles="1" noChangeArrowheads="1" noChangeShapeType="1" noTextEdit="1"/>
              </p:cNvSpPr>
              <p:nvPr/>
            </p:nvSpPr>
            <p:spPr>
              <a:xfrm>
                <a:off x="3518935" y="4860758"/>
                <a:ext cx="2236757" cy="307777"/>
              </a:xfrm>
              <a:prstGeom prst="rect">
                <a:avLst/>
              </a:prstGeom>
              <a:blipFill>
                <a:blip r:embed="rId5"/>
                <a:stretch>
                  <a:fillRect l="-3542" r="-3270" b="-27451"/>
                </a:stretch>
              </a:blipFill>
            </p:spPr>
            <p:txBody>
              <a:bodyPr/>
              <a:lstStyle/>
              <a:p>
                <a:r>
                  <a:rPr lang="es-ES">
                    <a:noFill/>
                  </a:rPr>
                  <a:t> </a:t>
                </a:r>
              </a:p>
            </p:txBody>
          </p:sp>
        </mc:Fallback>
      </mc:AlternateContent>
      <p:sp>
        <p:nvSpPr>
          <p:cNvPr id="15" name="Rectángulo 14">
            <a:extLst>
              <a:ext uri="{FF2B5EF4-FFF2-40B4-BE49-F238E27FC236}">
                <a16:creationId xmlns:a16="http://schemas.microsoft.com/office/drawing/2014/main" id="{27CBBA0B-1177-427B-9921-A990F40D1E96}"/>
              </a:ext>
            </a:extLst>
          </p:cNvPr>
          <p:cNvSpPr/>
          <p:nvPr/>
        </p:nvSpPr>
        <p:spPr>
          <a:xfrm>
            <a:off x="4940968" y="3113612"/>
            <a:ext cx="1036613" cy="462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a:extLst>
              <a:ext uri="{FF2B5EF4-FFF2-40B4-BE49-F238E27FC236}">
                <a16:creationId xmlns:a16="http://schemas.microsoft.com/office/drawing/2014/main" id="{D7CB86F8-DC57-4757-A3B0-49552BE6A6A4}"/>
              </a:ext>
            </a:extLst>
          </p:cNvPr>
          <p:cNvPicPr>
            <a:picLocks noChangeAspect="1"/>
          </p:cNvPicPr>
          <p:nvPr/>
        </p:nvPicPr>
        <p:blipFill rotWithShape="1">
          <a:blip r:embed="rId6"/>
          <a:srcRect r="20050" b="-1166"/>
          <a:stretch/>
        </p:blipFill>
        <p:spPr>
          <a:xfrm>
            <a:off x="2629670" y="3670930"/>
            <a:ext cx="4413909" cy="653767"/>
          </a:xfrm>
          <a:prstGeom prst="rect">
            <a:avLst/>
          </a:prstGeom>
        </p:spPr>
      </p:pic>
      <p:cxnSp>
        <p:nvCxnSpPr>
          <p:cNvPr id="29" name="Conector recto 28">
            <a:extLst>
              <a:ext uri="{FF2B5EF4-FFF2-40B4-BE49-F238E27FC236}">
                <a16:creationId xmlns:a16="http://schemas.microsoft.com/office/drawing/2014/main" id="{EC851473-EB3E-4EA2-BCCD-AD951DD52A7E}"/>
              </a:ext>
            </a:extLst>
          </p:cNvPr>
          <p:cNvCxnSpPr>
            <a:cxnSpLocks/>
          </p:cNvCxnSpPr>
          <p:nvPr/>
        </p:nvCxnSpPr>
        <p:spPr>
          <a:xfrm>
            <a:off x="6138002" y="3134990"/>
            <a:ext cx="801373"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9C1671B8-C0D1-42C3-9A19-066A14133797}"/>
              </a:ext>
            </a:extLst>
          </p:cNvPr>
          <p:cNvCxnSpPr/>
          <p:nvPr/>
        </p:nvCxnSpPr>
        <p:spPr>
          <a:xfrm>
            <a:off x="6946232" y="3113612"/>
            <a:ext cx="0" cy="54667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36E4E4FF-BC46-4179-83F5-F84525000CC2}"/>
              </a:ext>
            </a:extLst>
          </p:cNvPr>
          <p:cNvPicPr>
            <a:picLocks noChangeAspect="1"/>
          </p:cNvPicPr>
          <p:nvPr/>
        </p:nvPicPr>
        <p:blipFill>
          <a:blip r:embed="rId7"/>
          <a:stretch>
            <a:fillRect/>
          </a:stretch>
        </p:blipFill>
        <p:spPr>
          <a:xfrm>
            <a:off x="2529089" y="5285788"/>
            <a:ext cx="4615072" cy="646232"/>
          </a:xfrm>
          <a:prstGeom prst="rect">
            <a:avLst/>
          </a:prstGeom>
        </p:spPr>
      </p:pic>
      <p:sp>
        <p:nvSpPr>
          <p:cNvPr id="35" name="CuadroTexto 34">
            <a:extLst>
              <a:ext uri="{FF2B5EF4-FFF2-40B4-BE49-F238E27FC236}">
                <a16:creationId xmlns:a16="http://schemas.microsoft.com/office/drawing/2014/main" id="{EC98C995-D651-4250-97B6-DB4B2FA3B785}"/>
              </a:ext>
            </a:extLst>
          </p:cNvPr>
          <p:cNvSpPr txBox="1"/>
          <p:nvPr/>
        </p:nvSpPr>
        <p:spPr>
          <a:xfrm>
            <a:off x="8114316" y="3576182"/>
            <a:ext cx="673768" cy="2092881"/>
          </a:xfrm>
          <a:prstGeom prst="rect">
            <a:avLst/>
          </a:prstGeom>
          <a:noFill/>
        </p:spPr>
        <p:txBody>
          <a:bodyPr wrap="square" rtlCol="0">
            <a:spAutoFit/>
          </a:bodyPr>
          <a:lstStyle/>
          <a:p>
            <a:r>
              <a:rPr lang="es-ES" sz="2000" dirty="0"/>
              <a:t>(6)</a:t>
            </a:r>
          </a:p>
          <a:p>
            <a:endParaRPr lang="es-ES" dirty="0"/>
          </a:p>
          <a:p>
            <a:endParaRPr lang="es-ES" dirty="0"/>
          </a:p>
          <a:p>
            <a:endParaRPr lang="es-ES" dirty="0"/>
          </a:p>
          <a:p>
            <a:endParaRPr lang="es-ES" dirty="0"/>
          </a:p>
          <a:p>
            <a:endParaRPr lang="es-ES" dirty="0"/>
          </a:p>
          <a:p>
            <a:endParaRPr lang="es-ES" sz="2000" dirty="0"/>
          </a:p>
          <a:p>
            <a:r>
              <a:rPr lang="es-ES" sz="2000" dirty="0"/>
              <a:t>(7)</a:t>
            </a:r>
          </a:p>
        </p:txBody>
      </p:sp>
      <p:cxnSp>
        <p:nvCxnSpPr>
          <p:cNvPr id="36" name="Conector recto 35">
            <a:extLst>
              <a:ext uri="{FF2B5EF4-FFF2-40B4-BE49-F238E27FC236}">
                <a16:creationId xmlns:a16="http://schemas.microsoft.com/office/drawing/2014/main" id="{6211B0B0-CF2F-426D-88F4-B4027D0A7BAD}"/>
              </a:ext>
            </a:extLst>
          </p:cNvPr>
          <p:cNvCxnSpPr>
            <a:cxnSpLocks/>
          </p:cNvCxnSpPr>
          <p:nvPr/>
        </p:nvCxnSpPr>
        <p:spPr>
          <a:xfrm flipV="1">
            <a:off x="5977581" y="4985083"/>
            <a:ext cx="801373" cy="401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5FC0C7AA-C98D-44FF-8285-A6C9A6F54951}"/>
              </a:ext>
            </a:extLst>
          </p:cNvPr>
          <p:cNvCxnSpPr>
            <a:cxnSpLocks/>
          </p:cNvCxnSpPr>
          <p:nvPr/>
        </p:nvCxnSpPr>
        <p:spPr>
          <a:xfrm>
            <a:off x="6785811" y="4989095"/>
            <a:ext cx="0" cy="28065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3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5B3F8581-9D3B-4040-B2F7-17A3DB942860}"/>
                  </a:ext>
                </a:extLst>
              </p:cNvPr>
              <p:cNvSpPr>
                <a:spLocks noGrp="1"/>
              </p:cNvSpPr>
              <p:nvPr>
                <p:ph type="body" idx="1"/>
              </p:nvPr>
            </p:nvSpPr>
            <p:spPr/>
            <p:txBody>
              <a:bodyPr/>
              <a:lstStyle/>
              <a:p>
                <a:r>
                  <a:rPr lang="es-ES" b="1" dirty="0"/>
                  <a:t>Uzawa </a:t>
                </a:r>
                <a:r>
                  <a:rPr lang="es-ES" b="1" dirty="0" err="1"/>
                  <a:t>conjugate</a:t>
                </a:r>
                <a:r>
                  <a:rPr lang="es-ES" b="1" dirty="0"/>
                  <a:t> </a:t>
                </a:r>
                <a:r>
                  <a:rPr lang="es-ES" b="1" dirty="0" err="1"/>
                  <a:t>gradient</a:t>
                </a:r>
                <a:endParaRPr lang="es-ES" b="1" dirty="0"/>
              </a:p>
              <a:p>
                <a:pPr marL="101600" indent="0">
                  <a:buNone/>
                </a:pPr>
                <a:endParaRPr lang="es-ES" b="1" dirty="0"/>
              </a:p>
              <a:p>
                <a:pPr marL="101600" indent="0">
                  <a:buNone/>
                </a:pPr>
                <a:r>
                  <a:rPr lang="es-ES" dirty="0"/>
                  <a:t>Navier Stokes </a:t>
                </a:r>
                <a:r>
                  <a:rPr lang="es-ES" dirty="0" err="1"/>
                  <a:t>equations</a:t>
                </a:r>
                <a:r>
                  <a:rPr lang="es-ES" dirty="0"/>
                  <a:t>, </a:t>
                </a:r>
                <a:r>
                  <a:rPr lang="es-ES" dirty="0" err="1"/>
                  <a:t>when</a:t>
                </a:r>
                <a:r>
                  <a:rPr lang="es-ES" dirty="0"/>
                  <a:t> </a:t>
                </a:r>
                <a:r>
                  <a:rPr lang="es-ES" dirty="0" err="1"/>
                  <a:t>its</a:t>
                </a:r>
                <a:r>
                  <a:rPr lang="es-ES" dirty="0"/>
                  <a:t> </a:t>
                </a:r>
                <a:r>
                  <a:rPr lang="es-ES" dirty="0" err="1"/>
                  <a:t>solved</a:t>
                </a:r>
                <a:r>
                  <a:rPr lang="es-ES" dirty="0"/>
                  <a:t> </a:t>
                </a:r>
                <a:r>
                  <a:rPr lang="es-ES" dirty="0" err="1"/>
                  <a:t>using</a:t>
                </a:r>
                <a:r>
                  <a:rPr lang="es-ES" dirty="0"/>
                  <a:t> </a:t>
                </a:r>
                <a:r>
                  <a:rPr lang="es-ES" dirty="0" err="1"/>
                  <a:t>Finite</a:t>
                </a:r>
                <a:r>
                  <a:rPr lang="es-ES" dirty="0"/>
                  <a:t> </a:t>
                </a:r>
                <a:r>
                  <a:rPr lang="es-ES" dirty="0" err="1"/>
                  <a:t>element</a:t>
                </a:r>
                <a:r>
                  <a:rPr lang="es-ES" dirty="0"/>
                  <a:t> </a:t>
                </a:r>
                <a:r>
                  <a:rPr lang="es-ES" dirty="0" err="1"/>
                  <a:t>methods</a:t>
                </a:r>
                <a:r>
                  <a:rPr lang="es-ES" dirty="0"/>
                  <a:t>, </a:t>
                </a:r>
                <a:r>
                  <a:rPr lang="es-ES" dirty="0" err="1"/>
                  <a:t>without</a:t>
                </a:r>
                <a:r>
                  <a:rPr lang="es-ES" dirty="0"/>
                  <a:t> </a:t>
                </a:r>
                <a:r>
                  <a:rPr lang="es-ES" dirty="0" err="1"/>
                  <a:t>penalty</a:t>
                </a:r>
                <a:r>
                  <a:rPr lang="es-ES" dirty="0"/>
                  <a:t> </a:t>
                </a:r>
                <a:r>
                  <a:rPr lang="es-ES" dirty="0" err="1"/>
                  <a:t>gives</a:t>
                </a:r>
                <a:r>
                  <a:rPr lang="es-ES" dirty="0"/>
                  <a:t> </a:t>
                </a:r>
                <a:r>
                  <a:rPr lang="es-ES" dirty="0" err="1"/>
                  <a:t>the</a:t>
                </a:r>
                <a:r>
                  <a:rPr lang="es-ES" dirty="0"/>
                  <a:t> </a:t>
                </a:r>
                <a:r>
                  <a:rPr lang="es-ES" dirty="0" err="1"/>
                  <a:t>following</a:t>
                </a:r>
                <a:r>
                  <a:rPr lang="es-ES" dirty="0"/>
                  <a:t> matricial expresión:</a:t>
                </a:r>
              </a:p>
              <a:p>
                <a:pPr marL="101600" indent="0">
                  <a:buNone/>
                </a:pPr>
                <a:endParaRPr lang="es-ES" dirty="0"/>
              </a:p>
              <a:p>
                <a:pPr marL="101600" indent="0">
                  <a:buNone/>
                </a:pPr>
                <a14:m>
                  <m:oMathPara xmlns:m="http://schemas.openxmlformats.org/officeDocument/2006/math">
                    <m:oMathParaPr>
                      <m:jc m:val="centerGroup"/>
                    </m:oMathParaPr>
                    <m:oMath xmlns:m="http://schemas.openxmlformats.org/officeDocument/2006/math">
                      <m:d>
                        <m:dPr>
                          <m:ctrlPr>
                            <a:rPr lang="es-ES" i="1" smtClean="0">
                              <a:latin typeface="Cambria Math" panose="02040503050406030204" pitchFamily="18" charset="0"/>
                            </a:rPr>
                          </m:ctrlPr>
                        </m:dPr>
                        <m:e>
                          <m:m>
                            <m:mPr>
                              <m:mcs>
                                <m:mc>
                                  <m:mcPr>
                                    <m:count m:val="2"/>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𝐴</m:t>
                                </m:r>
                              </m:e>
                              <m:e>
                                <m:sSup>
                                  <m:sSupPr>
                                    <m:ctrlPr>
                                      <a:rPr lang="es-ES" i="1" smtClean="0">
                                        <a:latin typeface="Cambria Math" panose="02040503050406030204" pitchFamily="18" charset="0"/>
                                      </a:rPr>
                                    </m:ctrlPr>
                                  </m:sSupPr>
                                  <m:e>
                                    <m:r>
                                      <a:rPr lang="es-ES" b="0" i="1" smtClean="0">
                                        <a:latin typeface="Cambria Math" panose="02040503050406030204" pitchFamily="18" charset="0"/>
                                      </a:rPr>
                                      <m:t>𝐵</m:t>
                                    </m:r>
                                  </m:e>
                                  <m:sup>
                                    <m:r>
                                      <a:rPr lang="es-ES" b="0" i="1" smtClean="0">
                                        <a:latin typeface="Cambria Math" panose="02040503050406030204" pitchFamily="18" charset="0"/>
                                      </a:rPr>
                                      <m:t>𝑇</m:t>
                                    </m:r>
                                  </m:sup>
                                </m:sSup>
                              </m:e>
                            </m:mr>
                            <m:mr>
                              <m:e>
                                <m:r>
                                  <a:rPr lang="es-ES" b="0" i="1" smtClean="0">
                                    <a:latin typeface="Cambria Math" panose="02040503050406030204" pitchFamily="18" charset="0"/>
                                  </a:rPr>
                                  <m:t>𝐵</m:t>
                                </m:r>
                              </m:e>
                              <m:e>
                                <m:r>
                                  <a:rPr lang="es-ES" b="0" i="1" smtClean="0">
                                    <a:latin typeface="Cambria Math" panose="02040503050406030204" pitchFamily="18" charset="0"/>
                                  </a:rPr>
                                  <m:t>0</m:t>
                                </m:r>
                              </m:e>
                            </m:mr>
                          </m:m>
                        </m:e>
                      </m:d>
                      <m:d>
                        <m:dPr>
                          <m:ctrlPr>
                            <a:rPr lang="es-ES" i="1" smtClean="0">
                              <a:latin typeface="Cambria Math" panose="02040503050406030204" pitchFamily="18" charset="0"/>
                            </a:rPr>
                          </m:ctrlPr>
                        </m:dPr>
                        <m:e>
                          <m:m>
                            <m:mPr>
                              <m:mcs>
                                <m:mc>
                                  <m:mcPr>
                                    <m:count m:val="1"/>
                                    <m:mcJc m:val="center"/>
                                  </m:mcPr>
                                </m:mc>
                              </m:mcs>
                              <m:ctrlPr>
                                <a:rPr lang="es-ES" i="1" smtClean="0">
                                  <a:latin typeface="Cambria Math" panose="02040503050406030204" pitchFamily="18" charset="0"/>
                                </a:rPr>
                              </m:ctrlPr>
                            </m:mPr>
                            <m:mr>
                              <m:e>
                                <m:r>
                                  <m:rPr>
                                    <m:brk m:alnAt="7"/>
                                  </m:rPr>
                                  <a:rPr lang="es-ES" b="0" i="1" smtClean="0">
                                    <a:latin typeface="Cambria Math" panose="02040503050406030204" pitchFamily="18" charset="0"/>
                                  </a:rPr>
                                  <m:t>𝑢</m:t>
                                </m:r>
                              </m:e>
                            </m:mr>
                            <m:mr>
                              <m:e>
                                <m:r>
                                  <a:rPr lang="es-ES" b="0" i="1" smtClean="0">
                                    <a:latin typeface="Cambria Math" panose="02040503050406030204" pitchFamily="18" charset="0"/>
                                  </a:rPr>
                                  <m:t>𝑝</m:t>
                                </m:r>
                              </m:e>
                            </m:mr>
                          </m:m>
                        </m:e>
                      </m:d>
                      <m:r>
                        <a:rPr lang="es-ES" b="0" i="1" smtClean="0">
                          <a:latin typeface="Cambria Math" panose="02040503050406030204" pitchFamily="18" charset="0"/>
                        </a:rPr>
                        <m:t>=</m:t>
                      </m:r>
                      <m:d>
                        <m:dPr>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m:rPr>
                                    <m:brk m:alnAt="7"/>
                                  </m:rPr>
                                  <a:rPr lang="es-ES" b="0" i="1" smtClean="0">
                                    <a:latin typeface="Cambria Math" panose="02040503050406030204" pitchFamily="18" charset="0"/>
                                  </a:rPr>
                                  <m:t>𝑏</m:t>
                                </m:r>
                              </m:e>
                            </m:mr>
                            <m:mr>
                              <m:e>
                                <m:r>
                                  <a:rPr lang="es-ES" b="0" i="1" smtClean="0">
                                    <a:latin typeface="Cambria Math" panose="02040503050406030204" pitchFamily="18" charset="0"/>
                                  </a:rPr>
                                  <m:t>𝑐</m:t>
                                </m:r>
                              </m:e>
                            </m:mr>
                          </m:m>
                        </m:e>
                      </m:d>
                    </m:oMath>
                  </m:oMathPara>
                </a14:m>
                <a:endParaRPr lang="es-ES" dirty="0"/>
              </a:p>
              <a:p>
                <a:pPr marL="101600" indent="0">
                  <a:buNone/>
                </a:pPr>
                <a:r>
                  <a:rPr lang="es-ES" dirty="0" err="1"/>
                  <a:t>Being</a:t>
                </a:r>
                <a:r>
                  <a:rPr lang="es-ES" dirty="0"/>
                  <a:t> u </a:t>
                </a:r>
                <a:r>
                  <a:rPr lang="es-ES" dirty="0" err="1"/>
                  <a:t>the</a:t>
                </a:r>
                <a:r>
                  <a:rPr lang="es-ES" dirty="0"/>
                  <a:t> </a:t>
                </a:r>
                <a:r>
                  <a:rPr lang="es-ES" dirty="0" err="1"/>
                  <a:t>velocity</a:t>
                </a:r>
                <a:r>
                  <a:rPr lang="es-ES" dirty="0"/>
                  <a:t> vector and p </a:t>
                </a:r>
                <a:r>
                  <a:rPr lang="es-ES" dirty="0" err="1"/>
                  <a:t>the</a:t>
                </a:r>
                <a:r>
                  <a:rPr lang="es-ES" dirty="0"/>
                  <a:t> </a:t>
                </a:r>
                <a:r>
                  <a:rPr lang="es-ES" dirty="0" err="1"/>
                  <a:t>pressure</a:t>
                </a:r>
                <a:r>
                  <a:rPr lang="es-ES" dirty="0"/>
                  <a:t>. </a:t>
                </a:r>
                <a:r>
                  <a:rPr lang="es-ES" dirty="0" err="1"/>
                  <a:t>The</a:t>
                </a:r>
                <a:r>
                  <a:rPr lang="es-ES" dirty="0"/>
                  <a:t> expresión can be </a:t>
                </a:r>
                <a:r>
                  <a:rPr lang="es-ES" dirty="0" err="1"/>
                  <a:t>written</a:t>
                </a:r>
                <a:r>
                  <a:rPr lang="es-ES" dirty="0"/>
                  <a:t> as:</a:t>
                </a:r>
              </a:p>
              <a:p>
                <a:pPr marL="101600" indent="0" algn="ctr">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𝐴𝑢</m:t>
                      </m:r>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𝐵</m:t>
                          </m:r>
                        </m:e>
                        <m:sup>
                          <m:r>
                            <a:rPr lang="es-ES" i="1">
                              <a:latin typeface="Cambria Math" panose="02040503050406030204" pitchFamily="18" charset="0"/>
                            </a:rPr>
                            <m:t>𝑇</m:t>
                          </m:r>
                        </m:sup>
                      </m:sSup>
                      <m:r>
                        <a:rPr lang="es-ES" b="0" i="1" smtClean="0">
                          <a:latin typeface="Cambria Math" panose="02040503050406030204" pitchFamily="18" charset="0"/>
                        </a:rPr>
                        <m:t>𝑝</m:t>
                      </m:r>
                      <m:r>
                        <a:rPr lang="es-ES" b="0" i="1" smtClean="0">
                          <a:latin typeface="Cambria Math" panose="02040503050406030204" pitchFamily="18" charset="0"/>
                        </a:rPr>
                        <m:t>=</m:t>
                      </m:r>
                      <m:r>
                        <a:rPr lang="es-ES" b="0" i="1" smtClean="0">
                          <a:latin typeface="Cambria Math" panose="02040503050406030204" pitchFamily="18" charset="0"/>
                        </a:rPr>
                        <m:t>𝑏</m:t>
                      </m:r>
                    </m:oMath>
                  </m:oMathPara>
                </a14:m>
                <a:endParaRPr lang="es-ES" b="0" dirty="0"/>
              </a:p>
              <a:p>
                <a:pPr marL="101600" indent="0" algn="ctr">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𝐵𝑢</m:t>
                      </m:r>
                      <m:r>
                        <a:rPr lang="es-ES" b="0" i="1" smtClean="0">
                          <a:latin typeface="Cambria Math" panose="02040503050406030204" pitchFamily="18" charset="0"/>
                        </a:rPr>
                        <m:t>=</m:t>
                      </m:r>
                      <m:r>
                        <a:rPr lang="es-ES" b="0" i="1" smtClean="0">
                          <a:latin typeface="Cambria Math" panose="02040503050406030204" pitchFamily="18" charset="0"/>
                        </a:rPr>
                        <m:t>𝑐</m:t>
                      </m:r>
                    </m:oMath>
                  </m:oMathPara>
                </a14:m>
                <a:endParaRPr lang="es-ES" dirty="0"/>
              </a:p>
              <a:p>
                <a:pPr marL="101600" indent="0" algn="ctr">
                  <a:buNone/>
                </a:pPr>
                <a:endParaRPr lang="es-ES" dirty="0"/>
              </a:p>
              <a:p>
                <a:pPr marL="101600" indent="0" algn="ctr">
                  <a:buNone/>
                </a:pPr>
                <a:endParaRPr lang="es-ES" dirty="0"/>
              </a:p>
              <a:p>
                <a:pPr marL="101600" indent="0">
                  <a:buNone/>
                </a:pPr>
                <a:endParaRPr lang="es-ES" dirty="0"/>
              </a:p>
              <a:p>
                <a:pPr marL="101600" indent="0">
                  <a:buNone/>
                </a:pPr>
                <a:endParaRPr lang="es-ES" dirty="0"/>
              </a:p>
            </p:txBody>
          </p:sp>
        </mc:Choice>
        <mc:Fallback xmlns="">
          <p:sp>
            <p:nvSpPr>
              <p:cNvPr id="3" name="Marcador de texto 2">
                <a:extLst>
                  <a:ext uri="{FF2B5EF4-FFF2-40B4-BE49-F238E27FC236}">
                    <a16:creationId xmlns:a16="http://schemas.microsoft.com/office/drawing/2014/main" id="{5B3F8581-9D3B-4040-B2F7-17A3DB942860}"/>
                  </a:ext>
                </a:extLst>
              </p:cNvPr>
              <p:cNvSpPr>
                <a:spLocks noGrp="1" noRot="1" noChangeAspect="1" noMove="1" noResize="1" noEditPoints="1" noAdjustHandles="1" noChangeArrowheads="1" noChangeShapeType="1" noTextEdit="1"/>
              </p:cNvSpPr>
              <p:nvPr>
                <p:ph type="body" idx="1"/>
              </p:nvPr>
            </p:nvSpPr>
            <p:spPr>
              <a:blipFill>
                <a:blip r:embed="rId3"/>
                <a:stretch>
                  <a:fillRect t="-408"/>
                </a:stretch>
              </a:blipFill>
            </p:spPr>
            <p:txBody>
              <a:bodyPr/>
              <a:lstStyle/>
              <a:p>
                <a:r>
                  <a:rPr lang="es-ES">
                    <a:noFill/>
                  </a:rPr>
                  <a:t> </a:t>
                </a:r>
              </a:p>
            </p:txBody>
          </p:sp>
        </mc:Fallback>
      </mc:AlternateContent>
      <p:sp>
        <p:nvSpPr>
          <p:cNvPr id="4" name="Título 1">
            <a:extLst>
              <a:ext uri="{FF2B5EF4-FFF2-40B4-BE49-F238E27FC236}">
                <a16:creationId xmlns:a16="http://schemas.microsoft.com/office/drawing/2014/main" id="{A2EDA093-9113-4524-97DD-9FA443F57026}"/>
              </a:ext>
            </a:extLst>
          </p:cNvPr>
          <p:cNvSpPr>
            <a:spLocks noGrp="1"/>
          </p:cNvSpPr>
          <p:nvPr>
            <p:ph type="title"/>
          </p:nvPr>
        </p:nvSpPr>
        <p:spPr>
          <a:xfrm>
            <a:off x="363538" y="649288"/>
            <a:ext cx="8548687" cy="466725"/>
          </a:xfrm>
        </p:spPr>
        <p:txBody>
          <a:bodyPr/>
          <a:lstStyle/>
          <a:p>
            <a:r>
              <a:rPr lang="es-ES" dirty="0" err="1"/>
              <a:t>Simulation</a:t>
            </a:r>
            <a:r>
              <a:rPr lang="es-ES" dirty="0"/>
              <a:t> </a:t>
            </a:r>
            <a:r>
              <a:rPr lang="es-ES" dirty="0" err="1"/>
              <a:t>Algorithm</a:t>
            </a:r>
            <a:endParaRPr lang="es-ES" dirty="0"/>
          </a:p>
        </p:txBody>
      </p:sp>
      <p:sp>
        <p:nvSpPr>
          <p:cNvPr id="5" name="CuadroTexto 4">
            <a:extLst>
              <a:ext uri="{FF2B5EF4-FFF2-40B4-BE49-F238E27FC236}">
                <a16:creationId xmlns:a16="http://schemas.microsoft.com/office/drawing/2014/main" id="{9A781F35-B104-40F5-99A8-CEEA168FB7FB}"/>
              </a:ext>
            </a:extLst>
          </p:cNvPr>
          <p:cNvSpPr txBox="1"/>
          <p:nvPr/>
        </p:nvSpPr>
        <p:spPr>
          <a:xfrm>
            <a:off x="8107375" y="3687200"/>
            <a:ext cx="673768" cy="1354217"/>
          </a:xfrm>
          <a:prstGeom prst="rect">
            <a:avLst/>
          </a:prstGeom>
          <a:noFill/>
        </p:spPr>
        <p:txBody>
          <a:bodyPr wrap="square" rtlCol="0">
            <a:spAutoFit/>
          </a:bodyPr>
          <a:lstStyle/>
          <a:p>
            <a:endParaRPr lang="es-ES" dirty="0"/>
          </a:p>
          <a:p>
            <a:endParaRPr lang="es-ES" dirty="0"/>
          </a:p>
          <a:p>
            <a:endParaRPr lang="es-ES" dirty="0"/>
          </a:p>
          <a:p>
            <a:r>
              <a:rPr lang="es-ES" sz="2000" dirty="0"/>
              <a:t>(8)</a:t>
            </a:r>
          </a:p>
          <a:p>
            <a:r>
              <a:rPr lang="es-ES" sz="2000" dirty="0"/>
              <a:t>(9)</a:t>
            </a:r>
          </a:p>
        </p:txBody>
      </p:sp>
    </p:spTree>
    <p:extLst>
      <p:ext uri="{BB962C8B-B14F-4D97-AF65-F5344CB8AC3E}">
        <p14:creationId xmlns:p14="http://schemas.microsoft.com/office/powerpoint/2010/main" val="329195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texto 2">
                <a:extLst>
                  <a:ext uri="{FF2B5EF4-FFF2-40B4-BE49-F238E27FC236}">
                    <a16:creationId xmlns:a16="http://schemas.microsoft.com/office/drawing/2014/main" id="{5B3F8581-9D3B-4040-B2F7-17A3DB942860}"/>
                  </a:ext>
                </a:extLst>
              </p:cNvPr>
              <p:cNvSpPr>
                <a:spLocks noGrp="1"/>
              </p:cNvSpPr>
              <p:nvPr>
                <p:ph type="body" idx="1"/>
              </p:nvPr>
            </p:nvSpPr>
            <p:spPr/>
            <p:txBody>
              <a:bodyPr/>
              <a:lstStyle/>
              <a:p>
                <a:r>
                  <a:rPr lang="es-ES" b="1" dirty="0"/>
                  <a:t>Uzawa </a:t>
                </a:r>
                <a:r>
                  <a:rPr lang="es-ES" b="1" dirty="0" err="1"/>
                  <a:t>conjugate</a:t>
                </a:r>
                <a:r>
                  <a:rPr lang="es-ES" b="1" dirty="0"/>
                  <a:t> </a:t>
                </a:r>
                <a:r>
                  <a:rPr lang="es-ES" b="1" dirty="0" err="1"/>
                  <a:t>gradient</a:t>
                </a:r>
                <a:endParaRPr lang="es-ES" b="1" dirty="0"/>
              </a:p>
              <a:p>
                <a:r>
                  <a:rPr lang="es-ES" dirty="0" err="1"/>
                  <a:t>Operating</a:t>
                </a:r>
                <a:r>
                  <a:rPr lang="es-ES" dirty="0"/>
                  <a:t> in (8):</a:t>
                </a:r>
              </a:p>
              <a:p>
                <a:pPr marL="101600" indent="0">
                  <a:buNone/>
                </a:pPr>
                <a:endParaRPr lang="es-ES" dirty="0"/>
              </a:p>
              <a:p>
                <a:pPr marL="10160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𝐵</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𝐴</m:t>
                          </m:r>
                        </m:e>
                        <m:sup>
                          <m:r>
                            <a:rPr lang="es-ES" b="0" i="1" smtClean="0">
                              <a:latin typeface="Cambria Math" panose="02040503050406030204" pitchFamily="18" charset="0"/>
                            </a:rPr>
                            <m:t>−1</m:t>
                          </m:r>
                        </m:sup>
                      </m:sSup>
                      <m:r>
                        <a:rPr lang="es-ES" b="0" i="1" smtClean="0">
                          <a:latin typeface="Cambria Math" panose="02040503050406030204" pitchFamily="18" charset="0"/>
                        </a:rPr>
                        <m:t>𝐴𝑢</m:t>
                      </m:r>
                      <m:r>
                        <a:rPr lang="es-ES" b="0" i="1" smtClean="0">
                          <a:latin typeface="Cambria Math" panose="02040503050406030204" pitchFamily="18" charset="0"/>
                        </a:rPr>
                        <m:t>+</m:t>
                      </m:r>
                      <m:r>
                        <a:rPr lang="es-ES" b="0" i="1" smtClean="0">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sSup>
                        <m:sSupPr>
                          <m:ctrlPr>
                            <a:rPr lang="es-ES" i="1" smtClean="0">
                              <a:latin typeface="Cambria Math" panose="02040503050406030204" pitchFamily="18" charset="0"/>
                            </a:rPr>
                          </m:ctrlPr>
                        </m:sSupPr>
                        <m:e>
                          <m:r>
                            <a:rPr lang="es-ES" b="0" i="1" smtClean="0">
                              <a:latin typeface="Cambria Math" panose="02040503050406030204" pitchFamily="18" charset="0"/>
                            </a:rPr>
                            <m:t>𝐵</m:t>
                          </m:r>
                        </m:e>
                        <m:sup>
                          <m:r>
                            <a:rPr lang="es-ES" b="0" i="1" smtClean="0">
                              <a:latin typeface="Cambria Math" panose="02040503050406030204" pitchFamily="18" charset="0"/>
                            </a:rPr>
                            <m:t>𝑇</m:t>
                          </m:r>
                        </m:sup>
                      </m:sSup>
                      <m:r>
                        <a:rPr lang="es-ES" b="0" i="1" smtClean="0">
                          <a:latin typeface="Cambria Math" panose="02040503050406030204" pitchFamily="18" charset="0"/>
                        </a:rPr>
                        <m:t>𝑝</m:t>
                      </m:r>
                      <m:r>
                        <a:rPr lang="es-ES" b="0" i="1" smtClean="0">
                          <a:latin typeface="Cambria Math" panose="02040503050406030204" pitchFamily="18" charset="0"/>
                        </a:rPr>
                        <m:t>=</m:t>
                      </m:r>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r>
                        <a:rPr lang="es-ES" b="0" i="1" smtClean="0">
                          <a:latin typeface="Cambria Math" panose="02040503050406030204" pitchFamily="18" charset="0"/>
                        </a:rPr>
                        <m:t>𝑏</m:t>
                      </m:r>
                    </m:oMath>
                  </m:oMathPara>
                </a14:m>
                <a:endParaRPr lang="es-ES" b="0" dirty="0"/>
              </a:p>
              <a:p>
                <a:pPr marL="101600" indent="0" algn="ctr">
                  <a:buNone/>
                </a:pPr>
                <a14:m>
                  <m:oMath xmlns:m="http://schemas.openxmlformats.org/officeDocument/2006/math">
                    <m:r>
                      <a:rPr lang="es-ES" b="0" i="1" smtClean="0">
                        <a:latin typeface="Cambria Math" panose="02040503050406030204" pitchFamily="18" charset="0"/>
                      </a:rPr>
                      <m:t>𝐵𝑢</m:t>
                    </m:r>
                    <m:r>
                      <a:rPr lang="es-ES" b="0" i="1" smtClean="0">
                        <a:latin typeface="Cambria Math" panose="02040503050406030204" pitchFamily="18" charset="0"/>
                      </a:rPr>
                      <m:t>+</m:t>
                    </m:r>
                    <m:r>
                      <a:rPr lang="es-ES" b="0" i="1" smtClean="0">
                        <a:latin typeface="Cambria Math" panose="02040503050406030204" pitchFamily="18" charset="0"/>
                      </a:rPr>
                      <m:t>𝐵</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𝐴</m:t>
                        </m:r>
                      </m:e>
                      <m:sup>
                        <m:r>
                          <a:rPr lang="es-ES" b="0" i="1" smtClean="0">
                            <a:latin typeface="Cambria Math" panose="02040503050406030204" pitchFamily="18" charset="0"/>
                          </a:rPr>
                          <m:t>−1</m:t>
                        </m:r>
                      </m:sup>
                    </m:sSup>
                    <m:sSup>
                      <m:sSupPr>
                        <m:ctrlPr>
                          <a:rPr lang="es-ES" i="1">
                            <a:latin typeface="Cambria Math" panose="02040503050406030204" pitchFamily="18" charset="0"/>
                          </a:rPr>
                        </m:ctrlPr>
                      </m:sSupPr>
                      <m:e>
                        <m:r>
                          <a:rPr lang="es-ES" i="1">
                            <a:latin typeface="Cambria Math" panose="02040503050406030204" pitchFamily="18" charset="0"/>
                          </a:rPr>
                          <m:t>𝐵</m:t>
                        </m:r>
                      </m:e>
                      <m:sup>
                        <m:r>
                          <a:rPr lang="es-ES" i="1">
                            <a:latin typeface="Cambria Math" panose="02040503050406030204" pitchFamily="18" charset="0"/>
                          </a:rPr>
                          <m:t>𝑇</m:t>
                        </m:r>
                      </m:sup>
                    </m:sSup>
                    <m:r>
                      <a:rPr lang="es-ES" i="1">
                        <a:latin typeface="Cambria Math" panose="02040503050406030204" pitchFamily="18" charset="0"/>
                      </a:rPr>
                      <m:t>𝑝</m:t>
                    </m:r>
                  </m:oMath>
                </a14:m>
                <a:r>
                  <a:rPr lang="es-ES" dirty="0"/>
                  <a:t>=</a:t>
                </a:r>
                <a14:m>
                  <m:oMath xmlns:m="http://schemas.openxmlformats.org/officeDocument/2006/math">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r>
                      <a:rPr lang="es-ES" i="1">
                        <a:latin typeface="Cambria Math" panose="02040503050406030204" pitchFamily="18" charset="0"/>
                      </a:rPr>
                      <m:t>𝑏</m:t>
                    </m:r>
                  </m:oMath>
                </a14:m>
                <a:endParaRPr lang="es-ES" dirty="0"/>
              </a:p>
              <a:p>
                <a:pPr marL="101600" indent="0" algn="ctr">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sSup>
                        <m:sSupPr>
                          <m:ctrlPr>
                            <a:rPr lang="es-ES" i="1">
                              <a:latin typeface="Cambria Math" panose="02040503050406030204" pitchFamily="18" charset="0"/>
                            </a:rPr>
                          </m:ctrlPr>
                        </m:sSupPr>
                        <m:e>
                          <m:r>
                            <a:rPr lang="es-ES" i="1">
                              <a:latin typeface="Cambria Math" panose="02040503050406030204" pitchFamily="18" charset="0"/>
                            </a:rPr>
                            <m:t>𝐵</m:t>
                          </m:r>
                        </m:e>
                        <m:sup>
                          <m:r>
                            <a:rPr lang="es-ES" i="1">
                              <a:latin typeface="Cambria Math" panose="02040503050406030204" pitchFamily="18" charset="0"/>
                            </a:rPr>
                            <m:t>𝑇</m:t>
                          </m:r>
                        </m:sup>
                      </m:sSup>
                      <m:r>
                        <a:rPr lang="es-ES" i="1">
                          <a:latin typeface="Cambria Math" panose="02040503050406030204" pitchFamily="18" charset="0"/>
                        </a:rPr>
                        <m:t>𝑝</m:t>
                      </m:r>
                      <m:r>
                        <a:rPr lang="es-ES" b="0" i="0" smtClean="0">
                          <a:latin typeface="Cambria Math" panose="02040503050406030204" pitchFamily="18" charset="0"/>
                        </a:rPr>
                        <m:t>=</m:t>
                      </m:r>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r>
                        <a:rPr lang="es-ES" i="1">
                          <a:latin typeface="Cambria Math" panose="02040503050406030204" pitchFamily="18" charset="0"/>
                        </a:rPr>
                        <m:t>𝑏</m:t>
                      </m:r>
                      <m:r>
                        <a:rPr lang="es-ES" b="0" i="1" smtClean="0">
                          <a:latin typeface="Cambria Math" panose="02040503050406030204" pitchFamily="18" charset="0"/>
                        </a:rPr>
                        <m:t>−</m:t>
                      </m:r>
                      <m:r>
                        <a:rPr lang="es-ES" b="0" i="1" smtClean="0">
                          <a:latin typeface="Cambria Math" panose="02040503050406030204" pitchFamily="18" charset="0"/>
                        </a:rPr>
                        <m:t>𝑐</m:t>
                      </m:r>
                    </m:oMath>
                  </m:oMathPara>
                </a14:m>
                <a:endParaRPr lang="es-ES" dirty="0"/>
              </a:p>
              <a:p>
                <a:pPr marL="101600" indent="0">
                  <a:buNone/>
                </a:pPr>
                <a:r>
                  <a:rPr lang="es-ES" dirty="0"/>
                  <a:t>Naming </a:t>
                </a:r>
                <a14:m>
                  <m:oMath xmlns:m="http://schemas.openxmlformats.org/officeDocument/2006/math">
                    <m:r>
                      <a:rPr lang="es-ES" b="0" i="0" smtClean="0">
                        <a:latin typeface="Cambria Math" panose="02040503050406030204" pitchFamily="18" charset="0"/>
                      </a:rPr>
                      <m:t> </m:t>
                    </m:r>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sSup>
                      <m:sSupPr>
                        <m:ctrlPr>
                          <a:rPr lang="es-ES" i="1">
                            <a:latin typeface="Cambria Math" panose="02040503050406030204" pitchFamily="18" charset="0"/>
                          </a:rPr>
                        </m:ctrlPr>
                      </m:sSupPr>
                      <m:e>
                        <m:r>
                          <a:rPr lang="es-ES" i="1">
                            <a:latin typeface="Cambria Math" panose="02040503050406030204" pitchFamily="18" charset="0"/>
                          </a:rPr>
                          <m:t>𝐵</m:t>
                        </m:r>
                      </m:e>
                      <m:sup>
                        <m:r>
                          <a:rPr lang="es-ES" i="1">
                            <a:latin typeface="Cambria Math" panose="02040503050406030204" pitchFamily="18" charset="0"/>
                          </a:rPr>
                          <m:t>𝑇</m:t>
                        </m:r>
                      </m:sup>
                    </m:sSup>
                    <m:r>
                      <a:rPr lang="es-ES" b="0" i="0" smtClean="0">
                        <a:latin typeface="Cambria Math" panose="02040503050406030204" pitchFamily="18" charset="0"/>
                      </a:rPr>
                      <m:t>=</m:t>
                    </m:r>
                    <m:r>
                      <m:rPr>
                        <m:sty m:val="p"/>
                      </m:rPr>
                      <a:rPr lang="es-ES" b="0" i="0" smtClean="0">
                        <a:latin typeface="Cambria Math" panose="02040503050406030204" pitchFamily="18" charset="0"/>
                      </a:rPr>
                      <m:t>E</m:t>
                    </m:r>
                  </m:oMath>
                </a14:m>
                <a:r>
                  <a:rPr lang="es-ES" dirty="0"/>
                  <a:t> and </a:t>
                </a:r>
                <a14:m>
                  <m:oMath xmlns:m="http://schemas.openxmlformats.org/officeDocument/2006/math">
                    <m:r>
                      <a:rPr lang="es-ES" i="1">
                        <a:latin typeface="Cambria Math" panose="02040503050406030204" pitchFamily="18" charset="0"/>
                      </a:rPr>
                      <m:t>𝐵</m:t>
                    </m:r>
                    <m:sSup>
                      <m:sSupPr>
                        <m:ctrlPr>
                          <a:rPr lang="es-ES" i="1">
                            <a:latin typeface="Cambria Math" panose="02040503050406030204" pitchFamily="18" charset="0"/>
                          </a:rPr>
                        </m:ctrlPr>
                      </m:sSupPr>
                      <m:e>
                        <m:r>
                          <a:rPr lang="es-ES" i="1">
                            <a:latin typeface="Cambria Math" panose="02040503050406030204" pitchFamily="18" charset="0"/>
                          </a:rPr>
                          <m:t>𝐴</m:t>
                        </m:r>
                      </m:e>
                      <m:sup>
                        <m:r>
                          <a:rPr lang="es-ES" i="1">
                            <a:latin typeface="Cambria Math" panose="02040503050406030204" pitchFamily="18" charset="0"/>
                          </a:rPr>
                          <m:t>−1</m:t>
                        </m:r>
                      </m:sup>
                    </m:sSup>
                    <m:r>
                      <a:rPr lang="es-ES" i="1">
                        <a:latin typeface="Cambria Math" panose="02040503050406030204" pitchFamily="18" charset="0"/>
                      </a:rPr>
                      <m:t>𝑏</m:t>
                    </m:r>
                    <m:r>
                      <a:rPr lang="es-ES" b="0" i="0" smtClean="0">
                        <a:latin typeface="Cambria Math" panose="02040503050406030204" pitchFamily="18" charset="0"/>
                      </a:rPr>
                      <m:t>−</m:t>
                    </m:r>
                    <m:r>
                      <m:rPr>
                        <m:sty m:val="p"/>
                      </m:rPr>
                      <a:rPr lang="es-ES" b="0" i="0" smtClean="0">
                        <a:latin typeface="Cambria Math" panose="02040503050406030204" pitchFamily="18" charset="0"/>
                      </a:rPr>
                      <m:t>c</m:t>
                    </m:r>
                    <m:r>
                      <a:rPr lang="es-ES" b="0" i="0" smtClean="0">
                        <a:latin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𝛽</m:t>
                    </m:r>
                  </m:oMath>
                </a14:m>
                <a:endParaRPr lang="es-ES" i="1" dirty="0"/>
              </a:p>
              <a:p>
                <a:pPr marL="101600" indent="0">
                  <a:buNone/>
                </a:pPr>
                <a:r>
                  <a:rPr lang="es-ES" dirty="0" err="1"/>
                  <a:t>We</a:t>
                </a:r>
                <a:r>
                  <a:rPr lang="es-ES" dirty="0"/>
                  <a:t> </a:t>
                </a:r>
                <a:r>
                  <a:rPr lang="es-ES" dirty="0" err="1"/>
                  <a:t>have</a:t>
                </a:r>
                <a:r>
                  <a:rPr lang="es-ES" dirty="0"/>
                  <a:t> </a:t>
                </a:r>
                <a:endParaRPr lang="es-ES" b="1" i="1" dirty="0">
                  <a:latin typeface="Cambria Math" panose="02040503050406030204" pitchFamily="18" charset="0"/>
                </a:endParaRPr>
              </a:p>
              <a:p>
                <a:pPr marL="101600" indent="0">
                  <a:buNone/>
                </a:pPr>
                <a14:m>
                  <m:oMathPara xmlns:m="http://schemas.openxmlformats.org/officeDocument/2006/math">
                    <m:oMathParaPr>
                      <m:jc m:val="centerGroup"/>
                    </m:oMathParaPr>
                    <m:oMath xmlns:m="http://schemas.openxmlformats.org/officeDocument/2006/math">
                      <m:r>
                        <a:rPr lang="es-ES" b="1" i="1" dirty="0">
                          <a:latin typeface="Cambria Math" panose="02040503050406030204" pitchFamily="18" charset="0"/>
                        </a:rPr>
                        <m:t>𝐄</m:t>
                      </m:r>
                      <m:r>
                        <a:rPr lang="es-ES" b="1" i="1">
                          <a:latin typeface="Cambria Math" panose="02040503050406030204" pitchFamily="18" charset="0"/>
                        </a:rPr>
                        <m:t>𝒑</m:t>
                      </m:r>
                      <m:r>
                        <a:rPr lang="es-ES" b="1">
                          <a:latin typeface="Cambria Math" panose="02040503050406030204" pitchFamily="18" charset="0"/>
                        </a:rPr>
                        <m:t>=</m:t>
                      </m:r>
                      <m:r>
                        <a:rPr lang="el-GR" b="1" i="1">
                          <a:latin typeface="Cambria Math" panose="02040503050406030204" pitchFamily="18" charset="0"/>
                          <a:ea typeface="Cambria Math" panose="02040503050406030204" pitchFamily="18" charset="0"/>
                        </a:rPr>
                        <m:t>𝜷</m:t>
                      </m:r>
                    </m:oMath>
                  </m:oMathPara>
                </a14:m>
                <a:endParaRPr lang="es-ES" b="1" dirty="0"/>
              </a:p>
              <a:p>
                <a:pPr marL="101600" indent="0">
                  <a:buNone/>
                </a:pPr>
                <a:r>
                  <a:rPr lang="es-ES" b="1" dirty="0"/>
                  <a:t>                                                                                    </a:t>
                </a:r>
              </a:p>
              <a:p>
                <a:r>
                  <a:rPr lang="es-ES" b="1" dirty="0"/>
                  <a:t>E </a:t>
                </a:r>
                <a:r>
                  <a:rPr lang="es-ES" b="1" dirty="0" err="1"/>
                  <a:t>is</a:t>
                </a:r>
                <a:r>
                  <a:rPr lang="es-ES" b="1" dirty="0"/>
                  <a:t> </a:t>
                </a:r>
                <a:r>
                  <a:rPr lang="es-ES" b="1" dirty="0" err="1"/>
                  <a:t>symmetryc</a:t>
                </a:r>
                <a:r>
                  <a:rPr lang="es-ES" b="1" dirty="0"/>
                  <a:t> and </a:t>
                </a:r>
                <a:r>
                  <a:rPr lang="es-ES" b="1" dirty="0" err="1"/>
                  <a:t>definide</a:t>
                </a:r>
                <a:r>
                  <a:rPr lang="es-ES" b="1" dirty="0"/>
                  <a:t> positive, so </a:t>
                </a:r>
                <a:r>
                  <a:rPr lang="es-ES" b="1" dirty="0" err="1"/>
                  <a:t>we</a:t>
                </a:r>
                <a:r>
                  <a:rPr lang="es-ES" b="1" dirty="0"/>
                  <a:t> can </a:t>
                </a:r>
                <a:r>
                  <a:rPr lang="es-ES" b="1" dirty="0" err="1"/>
                  <a:t>apply</a:t>
                </a:r>
                <a:r>
                  <a:rPr lang="es-ES" b="1" dirty="0"/>
                  <a:t> </a:t>
                </a:r>
                <a:r>
                  <a:rPr lang="es-ES" b="1" dirty="0" err="1"/>
                  <a:t>the</a:t>
                </a:r>
                <a:r>
                  <a:rPr lang="es-ES" b="1" dirty="0"/>
                  <a:t> </a:t>
                </a:r>
                <a:r>
                  <a:rPr lang="es-ES" b="1" dirty="0" err="1"/>
                  <a:t>conjugate</a:t>
                </a:r>
                <a:r>
                  <a:rPr lang="es-ES" b="1" dirty="0"/>
                  <a:t> </a:t>
                </a:r>
                <a:r>
                  <a:rPr lang="es-ES" b="1" dirty="0" err="1"/>
                  <a:t>gradient</a:t>
                </a:r>
                <a:r>
                  <a:rPr lang="es-ES" b="1" dirty="0"/>
                  <a:t> </a:t>
                </a:r>
                <a:r>
                  <a:rPr lang="es-ES" b="1" dirty="0" err="1"/>
                  <a:t>to</a:t>
                </a:r>
                <a:r>
                  <a:rPr lang="es-ES" b="1" dirty="0"/>
                  <a:t> </a:t>
                </a:r>
                <a:r>
                  <a:rPr lang="es-ES" b="1" dirty="0" err="1"/>
                  <a:t>solve</a:t>
                </a:r>
                <a:r>
                  <a:rPr lang="es-ES" b="1" dirty="0"/>
                  <a:t> </a:t>
                </a:r>
                <a:r>
                  <a:rPr lang="es-ES" b="1" dirty="0" err="1"/>
                  <a:t>the</a:t>
                </a:r>
                <a:r>
                  <a:rPr lang="es-ES" b="1" dirty="0"/>
                  <a:t> </a:t>
                </a:r>
                <a:r>
                  <a:rPr lang="es-ES" b="1" dirty="0" err="1"/>
                  <a:t>problem</a:t>
                </a:r>
                <a:r>
                  <a:rPr lang="es-ES" b="1" dirty="0"/>
                  <a:t>.</a:t>
                </a:r>
              </a:p>
              <a:p>
                <a:pPr marL="101600" indent="0">
                  <a:buNone/>
                </a:pPr>
                <a:endParaRPr lang="es-ES" b="1" dirty="0"/>
              </a:p>
              <a:p>
                <a:pPr marL="101600" indent="0">
                  <a:buNone/>
                </a:pPr>
                <a:endParaRPr lang="es-ES" b="1" dirty="0"/>
              </a:p>
              <a:p>
                <a:pPr marL="101600" indent="0">
                  <a:buNone/>
                </a:pPr>
                <a:endParaRPr lang="es-ES" b="1" dirty="0"/>
              </a:p>
              <a:p>
                <a:pPr marL="101600" indent="0" algn="ctr">
                  <a:buNone/>
                </a:pPr>
                <a:endParaRPr lang="es-ES" dirty="0"/>
              </a:p>
              <a:p>
                <a:pPr marL="101600" indent="0" algn="ctr">
                  <a:buNone/>
                </a:pPr>
                <a:endParaRPr lang="es-ES" dirty="0"/>
              </a:p>
              <a:p>
                <a:pPr marL="101600" indent="0">
                  <a:buNone/>
                </a:pPr>
                <a:endParaRPr lang="es-ES" dirty="0"/>
              </a:p>
              <a:p>
                <a:pPr marL="101600" indent="0">
                  <a:buNone/>
                </a:pPr>
                <a:endParaRPr lang="es-ES" dirty="0"/>
              </a:p>
            </p:txBody>
          </p:sp>
        </mc:Choice>
        <mc:Fallback>
          <p:sp>
            <p:nvSpPr>
              <p:cNvPr id="3" name="Marcador de texto 2">
                <a:extLst>
                  <a:ext uri="{FF2B5EF4-FFF2-40B4-BE49-F238E27FC236}">
                    <a16:creationId xmlns:a16="http://schemas.microsoft.com/office/drawing/2014/main" id="{5B3F8581-9D3B-4040-B2F7-17A3DB942860}"/>
                  </a:ext>
                </a:extLst>
              </p:cNvPr>
              <p:cNvSpPr>
                <a:spLocks noGrp="1" noRot="1" noChangeAspect="1" noMove="1" noResize="1" noEditPoints="1" noAdjustHandles="1" noChangeArrowheads="1" noChangeShapeType="1" noTextEdit="1"/>
              </p:cNvSpPr>
              <p:nvPr>
                <p:ph type="body" idx="1"/>
              </p:nvPr>
            </p:nvSpPr>
            <p:spPr>
              <a:blipFill>
                <a:blip r:embed="rId3"/>
                <a:stretch>
                  <a:fillRect t="-408"/>
                </a:stretch>
              </a:blipFill>
            </p:spPr>
            <p:txBody>
              <a:bodyPr/>
              <a:lstStyle/>
              <a:p>
                <a:r>
                  <a:rPr lang="en-GB">
                    <a:noFill/>
                  </a:rPr>
                  <a:t> </a:t>
                </a:r>
              </a:p>
            </p:txBody>
          </p:sp>
        </mc:Fallback>
      </mc:AlternateContent>
      <p:sp>
        <p:nvSpPr>
          <p:cNvPr id="4" name="Título 1">
            <a:extLst>
              <a:ext uri="{FF2B5EF4-FFF2-40B4-BE49-F238E27FC236}">
                <a16:creationId xmlns:a16="http://schemas.microsoft.com/office/drawing/2014/main" id="{A2EDA093-9113-4524-97DD-9FA443F57026}"/>
              </a:ext>
            </a:extLst>
          </p:cNvPr>
          <p:cNvSpPr>
            <a:spLocks noGrp="1"/>
          </p:cNvSpPr>
          <p:nvPr>
            <p:ph type="title"/>
          </p:nvPr>
        </p:nvSpPr>
        <p:spPr>
          <a:xfrm>
            <a:off x="363538" y="649288"/>
            <a:ext cx="8548687" cy="466725"/>
          </a:xfrm>
        </p:spPr>
        <p:txBody>
          <a:bodyPr/>
          <a:lstStyle/>
          <a:p>
            <a:r>
              <a:rPr lang="es-ES" dirty="0" err="1"/>
              <a:t>Simulation</a:t>
            </a:r>
            <a:r>
              <a:rPr lang="es-ES" dirty="0"/>
              <a:t> </a:t>
            </a:r>
            <a:r>
              <a:rPr lang="es-ES" dirty="0" err="1"/>
              <a:t>Algorithm</a:t>
            </a:r>
            <a:endParaRPr lang="es-ES" dirty="0"/>
          </a:p>
        </p:txBody>
      </p:sp>
      <p:sp>
        <p:nvSpPr>
          <p:cNvPr id="6" name="CuadroTexto 5">
            <a:extLst>
              <a:ext uri="{FF2B5EF4-FFF2-40B4-BE49-F238E27FC236}">
                <a16:creationId xmlns:a16="http://schemas.microsoft.com/office/drawing/2014/main" id="{DB46383F-12B5-4ABF-BFF8-810BB7F578B1}"/>
              </a:ext>
            </a:extLst>
          </p:cNvPr>
          <p:cNvSpPr txBox="1"/>
          <p:nvPr/>
        </p:nvSpPr>
        <p:spPr>
          <a:xfrm>
            <a:off x="8107375" y="3548990"/>
            <a:ext cx="673768" cy="1046440"/>
          </a:xfrm>
          <a:prstGeom prst="rect">
            <a:avLst/>
          </a:prstGeom>
          <a:noFill/>
        </p:spPr>
        <p:txBody>
          <a:bodyPr wrap="square" rtlCol="0">
            <a:spAutoFit/>
          </a:bodyPr>
          <a:lstStyle/>
          <a:p>
            <a:endParaRPr lang="es-ES" dirty="0"/>
          </a:p>
          <a:p>
            <a:endParaRPr lang="es-ES" dirty="0"/>
          </a:p>
          <a:p>
            <a:endParaRPr lang="es-ES" dirty="0"/>
          </a:p>
          <a:p>
            <a:r>
              <a:rPr lang="es-ES" sz="2000" dirty="0"/>
              <a:t>(10)</a:t>
            </a:r>
          </a:p>
        </p:txBody>
      </p:sp>
    </p:spTree>
    <p:extLst>
      <p:ext uri="{BB962C8B-B14F-4D97-AF65-F5344CB8AC3E}">
        <p14:creationId xmlns:p14="http://schemas.microsoft.com/office/powerpoint/2010/main" val="382023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362857" y="602567"/>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Outline</a:t>
            </a:r>
            <a:endParaRPr/>
          </a:p>
        </p:txBody>
      </p:sp>
      <p:sp>
        <p:nvSpPr>
          <p:cNvPr id="102" name="Google Shape;102;p2"/>
          <p:cNvSpPr txBox="1">
            <a:spLocks noGrp="1"/>
          </p:cNvSpPr>
          <p:nvPr>
            <p:ph type="body" idx="1"/>
          </p:nvPr>
        </p:nvSpPr>
        <p:spPr>
          <a:xfrm>
            <a:off x="377372" y="1177872"/>
            <a:ext cx="8550728" cy="4772078"/>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dirty="0" err="1"/>
              <a:t>Motivation</a:t>
            </a:r>
            <a:endParaRPr dirty="0"/>
          </a:p>
          <a:p>
            <a:pPr marL="265113" lvl="0" indent="-265113" algn="l" rtl="0">
              <a:lnSpc>
                <a:spcPct val="100000"/>
              </a:lnSpc>
              <a:spcBef>
                <a:spcPts val="1000"/>
              </a:spcBef>
              <a:spcAft>
                <a:spcPts val="0"/>
              </a:spcAft>
              <a:buSzPts val="2000"/>
              <a:buFont typeface="Noto Sans Symbols"/>
              <a:buChar char="❑"/>
            </a:pPr>
            <a:r>
              <a:rPr lang="es-ES" dirty="0" err="1"/>
              <a:t>Background</a:t>
            </a:r>
            <a:endParaRPr lang="es-ES" dirty="0"/>
          </a:p>
          <a:p>
            <a:pPr marL="265113" lvl="0" indent="-265113" algn="l" rtl="0">
              <a:lnSpc>
                <a:spcPct val="100000"/>
              </a:lnSpc>
              <a:spcBef>
                <a:spcPts val="1000"/>
              </a:spcBef>
              <a:spcAft>
                <a:spcPts val="0"/>
              </a:spcAft>
              <a:buSzPts val="2000"/>
              <a:buFont typeface="Noto Sans Symbols"/>
              <a:buChar char="❑"/>
            </a:pPr>
            <a:r>
              <a:rPr lang="es-ES" dirty="0" err="1"/>
              <a:t>Materials</a:t>
            </a:r>
            <a:endParaRPr dirty="0"/>
          </a:p>
          <a:p>
            <a:pPr marL="265113" lvl="0" indent="-265113" algn="l" rtl="0">
              <a:lnSpc>
                <a:spcPct val="100000"/>
              </a:lnSpc>
              <a:spcBef>
                <a:spcPts val="1000"/>
              </a:spcBef>
              <a:spcAft>
                <a:spcPts val="0"/>
              </a:spcAft>
              <a:buSzPts val="2000"/>
              <a:buFont typeface="Noto Sans Symbols"/>
              <a:buChar char="❑"/>
            </a:pPr>
            <a:r>
              <a:rPr lang="es-ES" dirty="0" err="1"/>
              <a:t>Methodology</a:t>
            </a:r>
            <a:endParaRPr dirty="0"/>
          </a:p>
          <a:p>
            <a:pPr marL="265113" lvl="0" indent="-265113" algn="l" rtl="0">
              <a:lnSpc>
                <a:spcPct val="100000"/>
              </a:lnSpc>
              <a:spcBef>
                <a:spcPts val="1000"/>
              </a:spcBef>
              <a:spcAft>
                <a:spcPts val="0"/>
              </a:spcAft>
              <a:buSzPts val="2000"/>
              <a:buFont typeface="Noto Sans Symbols"/>
              <a:buChar char="❑"/>
            </a:pPr>
            <a:r>
              <a:rPr lang="es-ES" dirty="0" err="1"/>
              <a:t>Geometrical</a:t>
            </a:r>
            <a:r>
              <a:rPr lang="es-ES" dirty="0"/>
              <a:t> </a:t>
            </a:r>
            <a:r>
              <a:rPr lang="es-ES" dirty="0" err="1"/>
              <a:t>Model</a:t>
            </a:r>
            <a:endParaRPr lang="es-ES" dirty="0"/>
          </a:p>
          <a:p>
            <a:pPr marL="265113" lvl="0" indent="-265113" algn="l" rtl="0">
              <a:lnSpc>
                <a:spcPct val="100000"/>
              </a:lnSpc>
              <a:spcBef>
                <a:spcPts val="1000"/>
              </a:spcBef>
              <a:spcAft>
                <a:spcPts val="0"/>
              </a:spcAft>
              <a:buSzPts val="2000"/>
              <a:buFont typeface="Noto Sans Symbols"/>
              <a:buChar char="❑"/>
            </a:pPr>
            <a:r>
              <a:rPr lang="es-ES" dirty="0" err="1"/>
              <a:t>Mesh</a:t>
            </a:r>
            <a:endParaRPr lang="es-ES" dirty="0"/>
          </a:p>
          <a:p>
            <a:pPr marL="265113" lvl="0" indent="-265113" algn="l" rtl="0">
              <a:lnSpc>
                <a:spcPct val="100000"/>
              </a:lnSpc>
              <a:spcBef>
                <a:spcPts val="1000"/>
              </a:spcBef>
              <a:spcAft>
                <a:spcPts val="0"/>
              </a:spcAft>
              <a:buSzPts val="2000"/>
              <a:buFont typeface="Noto Sans Symbols"/>
              <a:buChar char="❑"/>
            </a:pPr>
            <a:r>
              <a:rPr lang="es-ES" dirty="0" err="1"/>
              <a:t>Simulation</a:t>
            </a:r>
            <a:endParaRPr dirty="0"/>
          </a:p>
          <a:p>
            <a:pPr marL="265113" lvl="0" indent="-265113" algn="l" rtl="0">
              <a:lnSpc>
                <a:spcPct val="100000"/>
              </a:lnSpc>
              <a:spcBef>
                <a:spcPts val="1000"/>
              </a:spcBef>
              <a:spcAft>
                <a:spcPts val="0"/>
              </a:spcAft>
              <a:buSzPts val="2000"/>
              <a:buFont typeface="Noto Sans Symbols"/>
              <a:buChar char="❑"/>
            </a:pPr>
            <a:r>
              <a:rPr lang="es-ES" dirty="0" err="1"/>
              <a:t>Results</a:t>
            </a:r>
            <a:endParaRPr dirty="0"/>
          </a:p>
          <a:p>
            <a:pPr marL="265113" lvl="0" indent="-265113" algn="l" rtl="0">
              <a:lnSpc>
                <a:spcPct val="100000"/>
              </a:lnSpc>
              <a:spcBef>
                <a:spcPts val="1000"/>
              </a:spcBef>
              <a:spcAft>
                <a:spcPts val="0"/>
              </a:spcAft>
              <a:buSzPts val="2000"/>
              <a:buFont typeface="Noto Sans Symbols"/>
              <a:buChar char="❑"/>
            </a:pPr>
            <a:r>
              <a:rPr lang="es-ES" dirty="0" err="1"/>
              <a:t>Discussion</a:t>
            </a:r>
            <a:endParaRPr dirty="0"/>
          </a:p>
          <a:p>
            <a:pPr marL="265113" lvl="0" indent="-265113" algn="l" rtl="0">
              <a:lnSpc>
                <a:spcPct val="100000"/>
              </a:lnSpc>
              <a:spcBef>
                <a:spcPts val="1000"/>
              </a:spcBef>
              <a:spcAft>
                <a:spcPts val="0"/>
              </a:spcAft>
              <a:buSzPts val="2000"/>
              <a:buFont typeface="Noto Sans Symbols"/>
              <a:buChar char="❑"/>
            </a:pPr>
            <a:r>
              <a:rPr lang="es-ES" dirty="0" err="1"/>
              <a:t>Conclusions</a:t>
            </a:r>
            <a:endParaRPr dirty="0"/>
          </a:p>
          <a:p>
            <a:pPr marL="265113" lvl="0" indent="-265113" algn="l" rtl="0">
              <a:lnSpc>
                <a:spcPct val="100000"/>
              </a:lnSpc>
              <a:spcBef>
                <a:spcPts val="1000"/>
              </a:spcBef>
              <a:spcAft>
                <a:spcPts val="0"/>
              </a:spcAft>
              <a:buSzPts val="2000"/>
              <a:buFont typeface="Noto Sans Symbols"/>
              <a:buChar char="❑"/>
            </a:pPr>
            <a:r>
              <a:rPr lang="es-ES" dirty="0"/>
              <a:t>Future </a:t>
            </a:r>
            <a:r>
              <a:rPr lang="es-ES" dirty="0" err="1"/>
              <a:t>Work</a:t>
            </a:r>
            <a:endParaRPr dirty="0"/>
          </a:p>
        </p:txBody>
      </p:sp>
      <p:sp>
        <p:nvSpPr>
          <p:cNvPr id="103" name="Google Shape;103;p2"/>
          <p:cNvSpPr/>
          <p:nvPr/>
        </p:nvSpPr>
        <p:spPr>
          <a:xfrm>
            <a:off x="7685125" y="70509"/>
            <a:ext cx="145495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a:solidFill>
                  <a:srgbClr val="F2F2F2"/>
                </a:solidFill>
                <a:latin typeface="Arial"/>
                <a:ea typeface="Arial"/>
                <a:cs typeface="Arial"/>
                <a:sym typeface="Arial"/>
              </a:rPr>
              <a:t>First Author et al.</a:t>
            </a:r>
            <a:endParaRPr/>
          </a:p>
        </p:txBody>
      </p:sp>
      <p:sp>
        <p:nvSpPr>
          <p:cNvPr id="104" name="Google Shape;104;p2"/>
          <p:cNvSpPr/>
          <p:nvPr/>
        </p:nvSpPr>
        <p:spPr>
          <a:xfrm>
            <a:off x="42863" y="70509"/>
            <a:ext cx="558165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a:solidFill>
                  <a:srgbClr val="F2F2F2"/>
                </a:solidFill>
                <a:latin typeface="Arial"/>
                <a:ea typeface="Arial"/>
                <a:cs typeface="Arial"/>
                <a:sym typeface="Arial"/>
              </a:rPr>
              <a:t>Title of the paper title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B3F8581-9D3B-4040-B2F7-17A3DB942860}"/>
              </a:ext>
            </a:extLst>
          </p:cNvPr>
          <p:cNvSpPr>
            <a:spLocks noGrp="1"/>
          </p:cNvSpPr>
          <p:nvPr>
            <p:ph type="body" idx="1"/>
          </p:nvPr>
        </p:nvSpPr>
        <p:spPr/>
        <p:txBody>
          <a:bodyPr/>
          <a:lstStyle/>
          <a:p>
            <a:r>
              <a:rPr lang="es-ES" b="1" dirty="0"/>
              <a:t>Uzawa </a:t>
            </a:r>
            <a:r>
              <a:rPr lang="es-ES" b="1" dirty="0" err="1"/>
              <a:t>conjugate</a:t>
            </a:r>
            <a:r>
              <a:rPr lang="es-ES" b="1" dirty="0"/>
              <a:t> </a:t>
            </a:r>
            <a:r>
              <a:rPr lang="es-ES" b="1" dirty="0" err="1"/>
              <a:t>gradient</a:t>
            </a:r>
            <a:endParaRPr lang="es-ES" b="1" dirty="0"/>
          </a:p>
          <a:p>
            <a:r>
              <a:rPr lang="es-ES" dirty="0"/>
              <a:t>Once p </a:t>
            </a:r>
            <a:r>
              <a:rPr lang="es-ES" dirty="0" err="1"/>
              <a:t>is</a:t>
            </a:r>
            <a:r>
              <a:rPr lang="es-ES" dirty="0"/>
              <a:t> </a:t>
            </a:r>
            <a:r>
              <a:rPr lang="es-ES" dirty="0" err="1"/>
              <a:t>calculated</a:t>
            </a:r>
            <a:r>
              <a:rPr lang="es-ES" dirty="0"/>
              <a:t> </a:t>
            </a:r>
            <a:r>
              <a:rPr lang="es-ES" dirty="0" err="1"/>
              <a:t>from</a:t>
            </a:r>
            <a:r>
              <a:rPr lang="es-ES" dirty="0"/>
              <a:t> (10) </a:t>
            </a:r>
            <a:r>
              <a:rPr lang="es-ES" dirty="0" err="1"/>
              <a:t>we</a:t>
            </a:r>
            <a:r>
              <a:rPr lang="es-ES" dirty="0"/>
              <a:t> can </a:t>
            </a:r>
            <a:r>
              <a:rPr lang="es-ES" dirty="0" err="1"/>
              <a:t>obtain</a:t>
            </a:r>
            <a:r>
              <a:rPr lang="es-ES" dirty="0"/>
              <a:t> </a:t>
            </a:r>
            <a:r>
              <a:rPr lang="es-ES" dirty="0" err="1"/>
              <a:t>the</a:t>
            </a:r>
            <a:r>
              <a:rPr lang="es-ES" dirty="0"/>
              <a:t> </a:t>
            </a:r>
            <a:r>
              <a:rPr lang="es-ES" dirty="0" err="1"/>
              <a:t>velocity</a:t>
            </a:r>
            <a:r>
              <a:rPr lang="es-ES" dirty="0"/>
              <a:t> </a:t>
            </a:r>
            <a:r>
              <a:rPr lang="es-ES" dirty="0" err="1"/>
              <a:t>from</a:t>
            </a:r>
            <a:r>
              <a:rPr lang="es-ES" dirty="0"/>
              <a:t> </a:t>
            </a:r>
            <a:r>
              <a:rPr lang="es-ES" dirty="0" err="1"/>
              <a:t>the</a:t>
            </a:r>
            <a:r>
              <a:rPr lang="es-ES" dirty="0"/>
              <a:t> </a:t>
            </a:r>
            <a:r>
              <a:rPr lang="es-ES" dirty="0" err="1"/>
              <a:t>expression</a:t>
            </a:r>
            <a:r>
              <a:rPr lang="es-ES" dirty="0"/>
              <a:t> (8).</a:t>
            </a:r>
          </a:p>
          <a:p>
            <a:r>
              <a:rPr lang="es-ES" dirty="0" err="1"/>
              <a:t>There</a:t>
            </a:r>
            <a:r>
              <a:rPr lang="es-ES" dirty="0"/>
              <a:t> </a:t>
            </a:r>
            <a:r>
              <a:rPr lang="es-ES" dirty="0" err="1"/>
              <a:t>exists</a:t>
            </a:r>
            <a:r>
              <a:rPr lang="es-ES" dirty="0"/>
              <a:t> </a:t>
            </a:r>
            <a:r>
              <a:rPr lang="es-ES" dirty="0" err="1"/>
              <a:t>modifications</a:t>
            </a:r>
            <a:r>
              <a:rPr lang="es-ES" dirty="0"/>
              <a:t> </a:t>
            </a:r>
            <a:r>
              <a:rPr lang="es-ES" dirty="0" err="1"/>
              <a:t>that</a:t>
            </a:r>
            <a:r>
              <a:rPr lang="es-ES" dirty="0"/>
              <a:t> </a:t>
            </a:r>
            <a:r>
              <a:rPr lang="es-ES" dirty="0" err="1"/>
              <a:t>allows</a:t>
            </a:r>
            <a:r>
              <a:rPr lang="es-ES" dirty="0"/>
              <a:t> </a:t>
            </a:r>
            <a:r>
              <a:rPr lang="es-ES" dirty="0" err="1"/>
              <a:t>to</a:t>
            </a:r>
            <a:r>
              <a:rPr lang="es-ES" dirty="0"/>
              <a:t> </a:t>
            </a:r>
            <a:r>
              <a:rPr lang="es-ES" dirty="0" err="1"/>
              <a:t>acelerate</a:t>
            </a:r>
            <a:r>
              <a:rPr lang="es-ES" dirty="0"/>
              <a:t> </a:t>
            </a:r>
            <a:r>
              <a:rPr lang="es-ES" dirty="0" err="1"/>
              <a:t>the</a:t>
            </a:r>
            <a:r>
              <a:rPr lang="es-ES" dirty="0"/>
              <a:t> </a:t>
            </a:r>
            <a:r>
              <a:rPr lang="es-ES" dirty="0" err="1"/>
              <a:t>convergence</a:t>
            </a:r>
            <a:r>
              <a:rPr lang="es-ES" dirty="0"/>
              <a:t> </a:t>
            </a:r>
            <a:r>
              <a:rPr lang="es-ES" dirty="0" err="1"/>
              <a:t>process</a:t>
            </a:r>
            <a:r>
              <a:rPr lang="es-ES" dirty="0"/>
              <a:t>. </a:t>
            </a:r>
            <a:r>
              <a:rPr lang="es-ES" dirty="0" err="1"/>
              <a:t>One</a:t>
            </a:r>
            <a:r>
              <a:rPr lang="es-ES" dirty="0"/>
              <a:t> </a:t>
            </a:r>
            <a:r>
              <a:rPr lang="es-ES" dirty="0" err="1"/>
              <a:t>of</a:t>
            </a:r>
            <a:r>
              <a:rPr lang="es-ES" dirty="0"/>
              <a:t> </a:t>
            </a:r>
            <a:r>
              <a:rPr lang="es-ES" dirty="0" err="1"/>
              <a:t>them</a:t>
            </a:r>
            <a:r>
              <a:rPr lang="es-ES" dirty="0"/>
              <a:t> </a:t>
            </a:r>
            <a:r>
              <a:rPr lang="es-ES" dirty="0" err="1"/>
              <a:t>is</a:t>
            </a:r>
            <a:r>
              <a:rPr lang="es-ES" dirty="0"/>
              <a:t> </a:t>
            </a:r>
            <a:r>
              <a:rPr lang="es-ES" dirty="0" err="1"/>
              <a:t>the</a:t>
            </a:r>
            <a:r>
              <a:rPr lang="es-ES" dirty="0"/>
              <a:t> </a:t>
            </a:r>
            <a:r>
              <a:rPr lang="es-ES" dirty="0" err="1"/>
              <a:t>Cahouet-Chabart</a:t>
            </a:r>
            <a:r>
              <a:rPr lang="es-ES" dirty="0"/>
              <a:t> </a:t>
            </a:r>
            <a:r>
              <a:rPr lang="es-ES" dirty="0" err="1"/>
              <a:t>preconditioner</a:t>
            </a:r>
            <a:r>
              <a:rPr lang="es-ES" dirty="0"/>
              <a:t>, </a:t>
            </a:r>
            <a:r>
              <a:rPr lang="es-ES" dirty="0" err="1"/>
              <a:t>applied</a:t>
            </a:r>
            <a:r>
              <a:rPr lang="es-ES" dirty="0"/>
              <a:t> </a:t>
            </a:r>
            <a:r>
              <a:rPr lang="es-ES" dirty="0" err="1"/>
              <a:t>on</a:t>
            </a:r>
            <a:r>
              <a:rPr lang="es-ES" dirty="0"/>
              <a:t> </a:t>
            </a:r>
            <a:r>
              <a:rPr lang="es-ES" dirty="0" err="1"/>
              <a:t>the</a:t>
            </a:r>
            <a:r>
              <a:rPr lang="es-ES" dirty="0"/>
              <a:t> </a:t>
            </a:r>
            <a:r>
              <a:rPr lang="es-ES" dirty="0" err="1"/>
              <a:t>expression</a:t>
            </a:r>
            <a:r>
              <a:rPr lang="es-ES" dirty="0"/>
              <a:t>(8).</a:t>
            </a:r>
            <a:endParaRPr lang="es-ES" b="1" dirty="0"/>
          </a:p>
          <a:p>
            <a:pPr marL="101600" indent="0">
              <a:buNone/>
            </a:pPr>
            <a:endParaRPr lang="es-ES" b="1" dirty="0"/>
          </a:p>
          <a:p>
            <a:pPr marL="101600" indent="0">
              <a:buNone/>
            </a:pPr>
            <a:endParaRPr lang="es-ES" b="1" dirty="0"/>
          </a:p>
          <a:p>
            <a:pPr marL="101600" indent="0" algn="ctr">
              <a:buNone/>
            </a:pPr>
            <a:endParaRPr lang="es-ES" dirty="0"/>
          </a:p>
          <a:p>
            <a:pPr marL="101600" indent="0" algn="ctr">
              <a:buNone/>
            </a:pPr>
            <a:endParaRPr lang="es-ES" dirty="0"/>
          </a:p>
          <a:p>
            <a:pPr marL="101600" indent="0">
              <a:buNone/>
            </a:pPr>
            <a:endParaRPr lang="es-ES" dirty="0"/>
          </a:p>
          <a:p>
            <a:pPr marL="101600" indent="0">
              <a:buNone/>
            </a:pPr>
            <a:endParaRPr lang="es-ES" dirty="0"/>
          </a:p>
        </p:txBody>
      </p:sp>
      <p:sp>
        <p:nvSpPr>
          <p:cNvPr id="4" name="Título 1">
            <a:extLst>
              <a:ext uri="{FF2B5EF4-FFF2-40B4-BE49-F238E27FC236}">
                <a16:creationId xmlns:a16="http://schemas.microsoft.com/office/drawing/2014/main" id="{A2EDA093-9113-4524-97DD-9FA443F57026}"/>
              </a:ext>
            </a:extLst>
          </p:cNvPr>
          <p:cNvSpPr>
            <a:spLocks noGrp="1"/>
          </p:cNvSpPr>
          <p:nvPr>
            <p:ph type="title"/>
          </p:nvPr>
        </p:nvSpPr>
        <p:spPr>
          <a:xfrm>
            <a:off x="363538" y="649288"/>
            <a:ext cx="8548687" cy="466725"/>
          </a:xfrm>
        </p:spPr>
        <p:txBody>
          <a:bodyPr/>
          <a:lstStyle/>
          <a:p>
            <a:r>
              <a:rPr lang="es-ES" dirty="0" err="1"/>
              <a:t>Simulation</a:t>
            </a:r>
            <a:r>
              <a:rPr lang="es-ES" dirty="0"/>
              <a:t> </a:t>
            </a:r>
            <a:r>
              <a:rPr lang="es-ES" dirty="0" err="1"/>
              <a:t>Algorithm</a:t>
            </a:r>
            <a:endParaRPr lang="es-ES" dirty="0"/>
          </a:p>
        </p:txBody>
      </p:sp>
      <p:sp>
        <p:nvSpPr>
          <p:cNvPr id="6" name="CuadroTexto 5">
            <a:extLst>
              <a:ext uri="{FF2B5EF4-FFF2-40B4-BE49-F238E27FC236}">
                <a16:creationId xmlns:a16="http://schemas.microsoft.com/office/drawing/2014/main" id="{DB46383F-12B5-4ABF-BFF8-810BB7F578B1}"/>
              </a:ext>
            </a:extLst>
          </p:cNvPr>
          <p:cNvSpPr txBox="1"/>
          <p:nvPr/>
        </p:nvSpPr>
        <p:spPr>
          <a:xfrm>
            <a:off x="8107375" y="3163980"/>
            <a:ext cx="673768" cy="1046440"/>
          </a:xfrm>
          <a:prstGeom prst="rect">
            <a:avLst/>
          </a:prstGeom>
          <a:noFill/>
        </p:spPr>
        <p:txBody>
          <a:bodyPr wrap="square" rtlCol="0">
            <a:spAutoFit/>
          </a:bodyPr>
          <a:lstStyle/>
          <a:p>
            <a:endParaRPr lang="es-ES" dirty="0"/>
          </a:p>
          <a:p>
            <a:endParaRPr lang="es-ES" dirty="0"/>
          </a:p>
          <a:p>
            <a:endParaRPr lang="es-ES" dirty="0"/>
          </a:p>
          <a:p>
            <a:endParaRPr lang="es-ES" sz="2000" dirty="0"/>
          </a:p>
        </p:txBody>
      </p:sp>
    </p:spTree>
    <p:extLst>
      <p:ext uri="{BB962C8B-B14F-4D97-AF65-F5344CB8AC3E}">
        <p14:creationId xmlns:p14="http://schemas.microsoft.com/office/powerpoint/2010/main" val="249609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5B3F8581-9D3B-4040-B2F7-17A3DB942860}"/>
                  </a:ext>
                </a:extLst>
              </p:cNvPr>
              <p:cNvSpPr>
                <a:spLocks noGrp="1"/>
              </p:cNvSpPr>
              <p:nvPr>
                <p:ph type="body" idx="1"/>
              </p:nvPr>
            </p:nvSpPr>
            <p:spPr/>
            <p:txBody>
              <a:bodyPr/>
              <a:lstStyle/>
              <a:p>
                <a:r>
                  <a:rPr lang="es-ES" b="1" dirty="0"/>
                  <a:t>Wall </a:t>
                </a:r>
                <a:r>
                  <a:rPr lang="es-ES" b="1" dirty="0" err="1"/>
                  <a:t>Shear</a:t>
                </a:r>
                <a:r>
                  <a:rPr lang="es-ES" b="1" dirty="0"/>
                  <a:t> stress and </a:t>
                </a:r>
                <a:r>
                  <a:rPr lang="es-ES" b="1" dirty="0" err="1"/>
                  <a:t>degradation</a:t>
                </a:r>
                <a:r>
                  <a:rPr lang="es-ES" b="1" dirty="0"/>
                  <a:t> </a:t>
                </a:r>
                <a:r>
                  <a:rPr lang="es-ES" b="1" dirty="0" err="1"/>
                  <a:t>criteria</a:t>
                </a:r>
                <a:r>
                  <a:rPr lang="es-ES" b="1" dirty="0"/>
                  <a:t> </a:t>
                </a:r>
                <a:r>
                  <a:rPr lang="es-ES" b="1" dirty="0" err="1"/>
                  <a:t>condition</a:t>
                </a:r>
                <a:r>
                  <a:rPr lang="es-ES" b="1" dirty="0"/>
                  <a:t>.</a:t>
                </a:r>
              </a:p>
              <a:p>
                <a:r>
                  <a:rPr lang="es-ES" dirty="0"/>
                  <a:t>Once </a:t>
                </a:r>
                <a:r>
                  <a:rPr lang="es-ES" dirty="0" err="1"/>
                  <a:t>the</a:t>
                </a:r>
                <a:r>
                  <a:rPr lang="es-ES" dirty="0"/>
                  <a:t> </a:t>
                </a:r>
                <a:r>
                  <a:rPr lang="es-ES" dirty="0" err="1"/>
                  <a:t>velocity</a:t>
                </a:r>
                <a:r>
                  <a:rPr lang="es-ES" dirty="0"/>
                  <a:t> </a:t>
                </a:r>
                <a:r>
                  <a:rPr lang="es-ES" dirty="0" err="1"/>
                  <a:t>is</a:t>
                </a:r>
                <a:r>
                  <a:rPr lang="es-ES" dirty="0"/>
                  <a:t> </a:t>
                </a:r>
                <a:r>
                  <a:rPr lang="es-ES" dirty="0" err="1"/>
                  <a:t>obtained</a:t>
                </a:r>
                <a:r>
                  <a:rPr lang="es-ES" dirty="0"/>
                  <a:t>, </a:t>
                </a:r>
                <a:r>
                  <a:rPr lang="es-ES" dirty="0" err="1"/>
                  <a:t>the</a:t>
                </a:r>
                <a:r>
                  <a:rPr lang="es-ES" dirty="0"/>
                  <a:t> </a:t>
                </a:r>
                <a:r>
                  <a:rPr lang="es-ES" dirty="0" err="1"/>
                  <a:t>wall</a:t>
                </a:r>
                <a:r>
                  <a:rPr lang="es-ES" dirty="0"/>
                  <a:t> </a:t>
                </a:r>
                <a:r>
                  <a:rPr lang="es-ES" dirty="0" err="1"/>
                  <a:t>shear</a:t>
                </a:r>
                <a:r>
                  <a:rPr lang="es-ES" dirty="0"/>
                  <a:t> stress </a:t>
                </a:r>
                <a:r>
                  <a:rPr lang="es-ES" dirty="0" err="1"/>
                  <a:t>distribution</a:t>
                </a:r>
                <a:r>
                  <a:rPr lang="es-ES" dirty="0"/>
                  <a:t> </a:t>
                </a:r>
                <a:r>
                  <a:rPr lang="es-ES" dirty="0" err="1"/>
                  <a:t>over</a:t>
                </a:r>
                <a:r>
                  <a:rPr lang="es-ES" dirty="0"/>
                  <a:t> </a:t>
                </a:r>
                <a:r>
                  <a:rPr lang="es-ES" dirty="0" err="1"/>
                  <a:t>the</a:t>
                </a:r>
                <a:r>
                  <a:rPr lang="es-ES" dirty="0"/>
                  <a:t> Surface can be </a:t>
                </a:r>
                <a:r>
                  <a:rPr lang="es-ES" dirty="0" err="1"/>
                  <a:t>obtained</a:t>
                </a:r>
                <a:r>
                  <a:rPr lang="es-ES" dirty="0"/>
                  <a:t>, in </a:t>
                </a:r>
                <a:r>
                  <a:rPr lang="es-ES" dirty="0" err="1"/>
                  <a:t>the</a:t>
                </a:r>
                <a:r>
                  <a:rPr lang="es-ES" dirty="0"/>
                  <a:t> case </a:t>
                </a:r>
                <a:r>
                  <a:rPr lang="es-ES" dirty="0" err="1"/>
                  <a:t>of</a:t>
                </a:r>
                <a:r>
                  <a:rPr lang="es-ES" dirty="0"/>
                  <a:t> </a:t>
                </a:r>
                <a:r>
                  <a:rPr lang="es-ES" dirty="0" err="1"/>
                  <a:t>the</a:t>
                </a:r>
                <a:r>
                  <a:rPr lang="es-ES" dirty="0"/>
                  <a:t> </a:t>
                </a:r>
                <a:r>
                  <a:rPr lang="es-ES" dirty="0" err="1"/>
                  <a:t>newtonian</a:t>
                </a:r>
                <a:r>
                  <a:rPr lang="es-ES" dirty="0"/>
                  <a:t> </a:t>
                </a:r>
                <a:r>
                  <a:rPr lang="es-ES" dirty="0" err="1"/>
                  <a:t>fluids</a:t>
                </a:r>
                <a:r>
                  <a:rPr lang="es-ES" dirty="0"/>
                  <a:t>, </a:t>
                </a:r>
                <a:r>
                  <a:rPr lang="es-ES" dirty="0" err="1"/>
                  <a:t>with</a:t>
                </a:r>
                <a:r>
                  <a:rPr lang="es-ES" dirty="0"/>
                  <a:t> </a:t>
                </a:r>
                <a:r>
                  <a:rPr lang="es-ES" dirty="0" err="1"/>
                  <a:t>the</a:t>
                </a:r>
                <a:r>
                  <a:rPr lang="es-ES" dirty="0"/>
                  <a:t> </a:t>
                </a:r>
                <a:r>
                  <a:rPr lang="es-ES" dirty="0" err="1"/>
                  <a:t>following</a:t>
                </a:r>
                <a:r>
                  <a:rPr lang="es-ES" dirty="0"/>
                  <a:t> </a:t>
                </a:r>
                <a:r>
                  <a:rPr lang="es-ES" dirty="0" err="1"/>
                  <a:t>expression</a:t>
                </a:r>
                <a:r>
                  <a:rPr lang="es-ES" dirty="0"/>
                  <a:t>.</a:t>
                </a:r>
              </a:p>
              <a:p>
                <a:pPr marL="101600" indent="0" algn="ctr">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ea typeface="Cambria Math" panose="02040503050406030204" pitchFamily="18" charset="0"/>
                            </a:rPr>
                            <m:t>𝜏</m:t>
                          </m:r>
                        </m:e>
                        <m:sub>
                          <m:r>
                            <a:rPr lang="es-ES" b="0" i="1" smtClean="0">
                              <a:latin typeface="Cambria Math" panose="02040503050406030204" pitchFamily="18" charset="0"/>
                            </a:rPr>
                            <m:t>𝑤</m:t>
                          </m:r>
                        </m:sub>
                      </m:sSub>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d>
                                <m:dPr>
                                  <m:begChr m:val="["/>
                                  <m:endChr m:val="]"/>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𝜇</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𝑢</m:t>
                                      </m:r>
                                    </m:num>
                                    <m:den>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𝑦</m:t>
                                      </m:r>
                                    </m:den>
                                  </m:f>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𝑣</m:t>
                                      </m:r>
                                    </m:num>
                                    <m:den>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𝑥</m:t>
                                      </m:r>
                                    </m:den>
                                  </m:f>
                                  <m:r>
                                    <a:rPr lang="es-ES" i="1">
                                      <a:latin typeface="Cambria Math" panose="02040503050406030204" pitchFamily="18" charset="0"/>
                                      <a:ea typeface="Cambria Math" panose="02040503050406030204" pitchFamily="18" charset="0"/>
                                    </a:rPr>
                                    <m:t>)</m:t>
                                  </m:r>
                                </m:e>
                              </m:d>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𝜇</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𝑣</m:t>
                                      </m:r>
                                    </m:num>
                                    <m:den>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𝑧</m:t>
                                      </m:r>
                                    </m:den>
                                  </m:f>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𝑤</m:t>
                                      </m:r>
                                    </m:num>
                                    <m:den>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𝑦</m:t>
                                      </m:r>
                                    </m:den>
                                  </m:f>
                                  <m:r>
                                    <a:rPr lang="es-ES" i="1">
                                      <a:latin typeface="Cambria Math" panose="02040503050406030204" pitchFamily="18" charset="0"/>
                                      <a:ea typeface="Cambria Math" panose="02040503050406030204" pitchFamily="18" charset="0"/>
                                    </a:rPr>
                                    <m:t>)</m:t>
                                  </m:r>
                                </m:e>
                              </m:d>
                            </m:e>
                            <m:sup>
                              <m:r>
                                <a:rPr lang="es-ES" i="1">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d>
                                <m:dPr>
                                  <m:begChr m:val="["/>
                                  <m:endChr m:val="]"/>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𝜇</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𝑢</m:t>
                                      </m:r>
                                    </m:num>
                                    <m:den>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𝑧</m:t>
                                      </m:r>
                                    </m:den>
                                  </m:f>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𝑤</m:t>
                                      </m:r>
                                    </m:num>
                                    <m:den>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𝑥</m:t>
                                      </m:r>
                                    </m:den>
                                  </m:f>
                                  <m:r>
                                    <a:rPr lang="es-ES" i="1">
                                      <a:latin typeface="Cambria Math" panose="02040503050406030204" pitchFamily="18" charset="0"/>
                                      <a:ea typeface="Cambria Math" panose="02040503050406030204" pitchFamily="18" charset="0"/>
                                    </a:rPr>
                                    <m:t>)</m:t>
                                  </m:r>
                                </m:e>
                              </m:d>
                            </m:e>
                            <m:sup>
                              <m:r>
                                <a:rPr lang="es-ES" i="1">
                                  <a:latin typeface="Cambria Math" panose="02040503050406030204" pitchFamily="18" charset="0"/>
                                </a:rPr>
                                <m:t>2</m:t>
                              </m:r>
                            </m:sup>
                          </m:sSup>
                        </m:e>
                      </m:rad>
                    </m:oMath>
                  </m:oMathPara>
                </a14:m>
                <a:endParaRPr lang="es-ES" dirty="0"/>
              </a:p>
              <a:p>
                <a:endParaRPr lang="es-ES" b="1" dirty="0"/>
              </a:p>
              <a:p>
                <a:r>
                  <a:rPr lang="es-ES" b="1" dirty="0" err="1"/>
                  <a:t>The</a:t>
                </a:r>
                <a:r>
                  <a:rPr lang="es-ES" b="1" dirty="0"/>
                  <a:t> </a:t>
                </a:r>
                <a:r>
                  <a:rPr lang="es-ES" b="1" dirty="0" err="1"/>
                  <a:t>evaluated</a:t>
                </a:r>
                <a:r>
                  <a:rPr lang="es-ES" b="1" dirty="0"/>
                  <a:t> </a:t>
                </a:r>
                <a:r>
                  <a:rPr lang="es-ES" b="1" dirty="0" err="1"/>
                  <a:t>distribution</a:t>
                </a:r>
                <a:r>
                  <a:rPr lang="es-ES" b="1" dirty="0"/>
                  <a:t> </a:t>
                </a:r>
                <a:r>
                  <a:rPr lang="es-ES" b="1" dirty="0" err="1"/>
                  <a:t>is</a:t>
                </a:r>
                <a:r>
                  <a:rPr lang="es-ES" b="1" dirty="0"/>
                  <a:t> </a:t>
                </a:r>
                <a:r>
                  <a:rPr lang="es-ES" b="1" dirty="0" err="1"/>
                  <a:t>compared</a:t>
                </a:r>
                <a:r>
                  <a:rPr lang="es-ES" b="1" dirty="0"/>
                  <a:t> </a:t>
                </a:r>
                <a:r>
                  <a:rPr lang="es-ES" b="1" dirty="0" err="1"/>
                  <a:t>with</a:t>
                </a:r>
                <a:r>
                  <a:rPr lang="es-ES" b="1" dirty="0"/>
                  <a:t> a </a:t>
                </a:r>
                <a:r>
                  <a:rPr lang="es-ES" b="1" dirty="0" err="1"/>
                  <a:t>previously</a:t>
                </a:r>
                <a:r>
                  <a:rPr lang="es-ES" b="1" dirty="0"/>
                  <a:t> </a:t>
                </a:r>
                <a:r>
                  <a:rPr lang="es-ES" b="1" dirty="0" err="1"/>
                  <a:t>fixed</a:t>
                </a:r>
                <a:r>
                  <a:rPr lang="es-ES" b="1" dirty="0"/>
                  <a:t> </a:t>
                </a:r>
                <a:r>
                  <a:rPr lang="es-ES" b="1" dirty="0" err="1"/>
                  <a:t>threshold</a:t>
                </a:r>
                <a:r>
                  <a:rPr lang="es-ES" b="1" dirty="0"/>
                  <a:t> </a:t>
                </a:r>
                <a:r>
                  <a:rPr lang="es-ES" b="1" dirty="0" err="1"/>
                  <a:t>value</a:t>
                </a:r>
                <a:r>
                  <a:rPr lang="es-ES" b="1" dirty="0"/>
                  <a:t>. </a:t>
                </a:r>
                <a:r>
                  <a:rPr lang="es-ES" b="1" dirty="0" err="1"/>
                  <a:t>If</a:t>
                </a:r>
                <a:r>
                  <a:rPr lang="es-ES" b="1" dirty="0"/>
                  <a:t> </a:t>
                </a:r>
                <a:r>
                  <a:rPr lang="es-ES" b="1" dirty="0" err="1"/>
                  <a:t>an</a:t>
                </a:r>
                <a:r>
                  <a:rPr lang="es-ES" b="1" dirty="0"/>
                  <a:t> </a:t>
                </a:r>
                <a:r>
                  <a:rPr lang="es-ES" b="1" dirty="0" err="1"/>
                  <a:t>element</a:t>
                </a:r>
                <a:r>
                  <a:rPr lang="es-ES" b="1" dirty="0"/>
                  <a:t> </a:t>
                </a:r>
                <a:r>
                  <a:rPr lang="es-ES" b="1" dirty="0" err="1"/>
                  <a:t>exceed</a:t>
                </a:r>
                <a:r>
                  <a:rPr lang="es-ES" b="1" dirty="0"/>
                  <a:t> </a:t>
                </a:r>
                <a:r>
                  <a:rPr lang="es-ES" b="1" dirty="0" err="1"/>
                  <a:t>this</a:t>
                </a:r>
                <a:r>
                  <a:rPr lang="es-ES" b="1" dirty="0"/>
                  <a:t> </a:t>
                </a:r>
                <a:r>
                  <a:rPr lang="es-ES" b="1" dirty="0" err="1"/>
                  <a:t>value</a:t>
                </a:r>
                <a:r>
                  <a:rPr lang="es-ES" b="1" dirty="0"/>
                  <a:t>, </a:t>
                </a:r>
                <a:r>
                  <a:rPr lang="es-ES" b="1" dirty="0" err="1"/>
                  <a:t>then</a:t>
                </a:r>
                <a:r>
                  <a:rPr lang="es-ES" b="1" dirty="0"/>
                  <a:t> </a:t>
                </a:r>
                <a:r>
                  <a:rPr lang="es-ES" b="1" dirty="0" err="1"/>
                  <a:t>its</a:t>
                </a:r>
                <a:r>
                  <a:rPr lang="es-ES" b="1" dirty="0"/>
                  <a:t> removed </a:t>
                </a:r>
                <a:r>
                  <a:rPr lang="es-ES" b="1" dirty="0" err="1"/>
                  <a:t>from</a:t>
                </a:r>
                <a:r>
                  <a:rPr lang="es-ES" b="1" dirty="0"/>
                  <a:t> </a:t>
                </a:r>
                <a:r>
                  <a:rPr lang="es-ES" b="1" dirty="0" err="1"/>
                  <a:t>the</a:t>
                </a:r>
                <a:r>
                  <a:rPr lang="es-ES" b="1" dirty="0"/>
                  <a:t> </a:t>
                </a:r>
                <a:r>
                  <a:rPr lang="es-ES" b="1" dirty="0" err="1"/>
                  <a:t>mesh</a:t>
                </a:r>
                <a:r>
                  <a:rPr lang="es-ES" b="1" dirty="0"/>
                  <a:t>, and </a:t>
                </a:r>
                <a:r>
                  <a:rPr lang="es-ES" b="1" dirty="0" err="1"/>
                  <a:t>added</a:t>
                </a:r>
                <a:r>
                  <a:rPr lang="es-ES" b="1" dirty="0"/>
                  <a:t> </a:t>
                </a:r>
                <a:r>
                  <a:rPr lang="es-ES" b="1" dirty="0" err="1"/>
                  <a:t>to</a:t>
                </a:r>
                <a:r>
                  <a:rPr lang="es-ES" b="1" dirty="0"/>
                  <a:t> </a:t>
                </a:r>
                <a:r>
                  <a:rPr lang="es-ES" b="1" dirty="0" err="1"/>
                  <a:t>the</a:t>
                </a:r>
                <a:r>
                  <a:rPr lang="es-ES" b="1" dirty="0"/>
                  <a:t> fluid </a:t>
                </a:r>
                <a:r>
                  <a:rPr lang="es-ES" b="1" dirty="0" err="1"/>
                  <a:t>domain</a:t>
                </a:r>
                <a:r>
                  <a:rPr lang="es-ES" b="1" dirty="0"/>
                  <a:t>.</a:t>
                </a:r>
                <a:endParaRPr lang="es-ES" dirty="0"/>
              </a:p>
              <a:p>
                <a:pPr marL="101600" indent="0" algn="ctr">
                  <a:buNone/>
                </a:pPr>
                <a:endParaRPr lang="es-ES" dirty="0"/>
              </a:p>
              <a:p>
                <a:pPr marL="101600" indent="0">
                  <a:buNone/>
                </a:pPr>
                <a:endParaRPr lang="es-ES" dirty="0"/>
              </a:p>
              <a:p>
                <a:pPr marL="101600" indent="0">
                  <a:buNone/>
                </a:pPr>
                <a:endParaRPr lang="es-ES" dirty="0"/>
              </a:p>
            </p:txBody>
          </p:sp>
        </mc:Choice>
        <mc:Fallback xmlns="">
          <p:sp>
            <p:nvSpPr>
              <p:cNvPr id="3" name="Marcador de texto 2">
                <a:extLst>
                  <a:ext uri="{FF2B5EF4-FFF2-40B4-BE49-F238E27FC236}">
                    <a16:creationId xmlns:a16="http://schemas.microsoft.com/office/drawing/2014/main" id="{5B3F8581-9D3B-4040-B2F7-17A3DB942860}"/>
                  </a:ext>
                </a:extLst>
              </p:cNvPr>
              <p:cNvSpPr>
                <a:spLocks noGrp="1" noRot="1" noChangeAspect="1" noMove="1" noResize="1" noEditPoints="1" noAdjustHandles="1" noChangeArrowheads="1" noChangeShapeType="1" noTextEdit="1"/>
              </p:cNvSpPr>
              <p:nvPr>
                <p:ph type="body" idx="1"/>
              </p:nvPr>
            </p:nvSpPr>
            <p:spPr>
              <a:blipFill>
                <a:blip r:embed="rId3"/>
                <a:stretch>
                  <a:fillRect t="-408" r="-713"/>
                </a:stretch>
              </a:blipFill>
            </p:spPr>
            <p:txBody>
              <a:bodyPr/>
              <a:lstStyle/>
              <a:p>
                <a:r>
                  <a:rPr lang="es-ES">
                    <a:noFill/>
                  </a:rPr>
                  <a:t> </a:t>
                </a:r>
              </a:p>
            </p:txBody>
          </p:sp>
        </mc:Fallback>
      </mc:AlternateContent>
      <p:sp>
        <p:nvSpPr>
          <p:cNvPr id="4" name="Título 1">
            <a:extLst>
              <a:ext uri="{FF2B5EF4-FFF2-40B4-BE49-F238E27FC236}">
                <a16:creationId xmlns:a16="http://schemas.microsoft.com/office/drawing/2014/main" id="{A2EDA093-9113-4524-97DD-9FA443F57026}"/>
              </a:ext>
            </a:extLst>
          </p:cNvPr>
          <p:cNvSpPr>
            <a:spLocks noGrp="1"/>
          </p:cNvSpPr>
          <p:nvPr>
            <p:ph type="title"/>
          </p:nvPr>
        </p:nvSpPr>
        <p:spPr>
          <a:xfrm>
            <a:off x="363538" y="649288"/>
            <a:ext cx="8548687" cy="466725"/>
          </a:xfrm>
        </p:spPr>
        <p:txBody>
          <a:bodyPr/>
          <a:lstStyle/>
          <a:p>
            <a:r>
              <a:rPr lang="es-ES" dirty="0" err="1"/>
              <a:t>Simulation</a:t>
            </a:r>
            <a:r>
              <a:rPr lang="es-ES" dirty="0"/>
              <a:t> </a:t>
            </a:r>
            <a:r>
              <a:rPr lang="es-ES" dirty="0" err="1"/>
              <a:t>Algorithm</a:t>
            </a:r>
            <a:endParaRPr lang="es-ES" dirty="0"/>
          </a:p>
        </p:txBody>
      </p:sp>
      <p:sp>
        <p:nvSpPr>
          <p:cNvPr id="6" name="CuadroTexto 5">
            <a:extLst>
              <a:ext uri="{FF2B5EF4-FFF2-40B4-BE49-F238E27FC236}">
                <a16:creationId xmlns:a16="http://schemas.microsoft.com/office/drawing/2014/main" id="{DB46383F-12B5-4ABF-BFF8-810BB7F578B1}"/>
              </a:ext>
            </a:extLst>
          </p:cNvPr>
          <p:cNvSpPr txBox="1"/>
          <p:nvPr/>
        </p:nvSpPr>
        <p:spPr>
          <a:xfrm>
            <a:off x="8107375" y="3163980"/>
            <a:ext cx="673768" cy="1046440"/>
          </a:xfrm>
          <a:prstGeom prst="rect">
            <a:avLst/>
          </a:prstGeom>
          <a:noFill/>
        </p:spPr>
        <p:txBody>
          <a:bodyPr wrap="square" rtlCol="0">
            <a:spAutoFit/>
          </a:bodyPr>
          <a:lstStyle/>
          <a:p>
            <a:endParaRPr lang="es-ES" dirty="0"/>
          </a:p>
          <a:p>
            <a:endParaRPr lang="es-ES" dirty="0"/>
          </a:p>
          <a:p>
            <a:endParaRPr lang="es-ES" dirty="0"/>
          </a:p>
          <a:p>
            <a:endParaRPr lang="es-ES" sz="2000" dirty="0"/>
          </a:p>
        </p:txBody>
      </p:sp>
      <p:sp>
        <p:nvSpPr>
          <p:cNvPr id="5" name="CuadroTexto 4">
            <a:extLst>
              <a:ext uri="{FF2B5EF4-FFF2-40B4-BE49-F238E27FC236}">
                <a16:creationId xmlns:a16="http://schemas.microsoft.com/office/drawing/2014/main" id="{E0557DD3-8DB5-4954-A94C-5DBD9CD44D0C}"/>
              </a:ext>
            </a:extLst>
          </p:cNvPr>
          <p:cNvSpPr txBox="1"/>
          <p:nvPr/>
        </p:nvSpPr>
        <p:spPr>
          <a:xfrm>
            <a:off x="8238457" y="2486871"/>
            <a:ext cx="673768" cy="1354217"/>
          </a:xfrm>
          <a:prstGeom prst="rect">
            <a:avLst/>
          </a:prstGeom>
          <a:noFill/>
        </p:spPr>
        <p:txBody>
          <a:bodyPr wrap="square" rtlCol="0">
            <a:spAutoFit/>
          </a:bodyPr>
          <a:lstStyle/>
          <a:p>
            <a:endParaRPr lang="es-ES" dirty="0"/>
          </a:p>
          <a:p>
            <a:endParaRPr lang="es-ES" dirty="0"/>
          </a:p>
          <a:p>
            <a:endParaRPr lang="es-ES" dirty="0"/>
          </a:p>
          <a:p>
            <a:r>
              <a:rPr lang="es-ES" sz="2000" dirty="0"/>
              <a:t>(11)</a:t>
            </a:r>
          </a:p>
          <a:p>
            <a:endParaRPr lang="es-ES" sz="2000" dirty="0"/>
          </a:p>
        </p:txBody>
      </p:sp>
    </p:spTree>
    <p:extLst>
      <p:ext uri="{BB962C8B-B14F-4D97-AF65-F5344CB8AC3E}">
        <p14:creationId xmlns:p14="http://schemas.microsoft.com/office/powerpoint/2010/main" val="400775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RESULTS</a:t>
            </a:r>
            <a:endParaRPr/>
          </a:p>
        </p:txBody>
      </p:sp>
      <p:sp>
        <p:nvSpPr>
          <p:cNvPr id="183" name="Google Shape;183;p11"/>
          <p:cNvSpPr txBox="1">
            <a:spLocks noGrp="1"/>
          </p:cNvSpPr>
          <p:nvPr>
            <p:ph type="body" idx="1"/>
          </p:nvPr>
        </p:nvSpPr>
        <p:spPr>
          <a:xfrm>
            <a:off x="375027" y="1515624"/>
            <a:ext cx="7210396" cy="2699487"/>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VELOCITY STREAMLINES</a:t>
            </a:r>
            <a:endParaRPr/>
          </a:p>
        </p:txBody>
      </p:sp>
      <p:pic>
        <p:nvPicPr>
          <p:cNvPr id="184" name="Google Shape;184;p11" descr="Imagen que contiene animal, invertebrado&#10;&#10;Descripción generada automáticamente"/>
          <p:cNvPicPr preferRelativeResize="0"/>
          <p:nvPr/>
        </p:nvPicPr>
        <p:blipFill rotWithShape="1">
          <a:blip r:embed="rId3">
            <a:alphaModFix/>
          </a:blip>
          <a:srcRect/>
          <a:stretch/>
        </p:blipFill>
        <p:spPr>
          <a:xfrm>
            <a:off x="1719050" y="2264376"/>
            <a:ext cx="5836527" cy="307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0" end="0"/>
                                            </p:txEl>
                                          </p:spTgt>
                                        </p:tgtEl>
                                        <p:attrNameLst>
                                          <p:attrName>style.visibility</p:attrName>
                                        </p:attrNameLst>
                                      </p:cBhvr>
                                      <p:to>
                                        <p:strVal val="visible"/>
                                      </p:to>
                                    </p:set>
                                    <p:animEffect transition="in" filter="fade">
                                      <p:cBhvr>
                                        <p:cTn id="12" dur="500"/>
                                        <p:tgtEl>
                                          <p:spTgt spid="18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RESULTS</a:t>
            </a:r>
            <a:endParaRPr/>
          </a:p>
        </p:txBody>
      </p:sp>
      <p:sp>
        <p:nvSpPr>
          <p:cNvPr id="191" name="Google Shape;191;p12"/>
          <p:cNvSpPr txBox="1">
            <a:spLocks noGrp="1"/>
          </p:cNvSpPr>
          <p:nvPr>
            <p:ph type="body" idx="1"/>
          </p:nvPr>
        </p:nvSpPr>
        <p:spPr>
          <a:xfrm>
            <a:off x="362857" y="1515624"/>
            <a:ext cx="7210396" cy="2699487"/>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SHEAR STRESS FIELD.</a:t>
            </a:r>
            <a:endParaRPr/>
          </a:p>
        </p:txBody>
      </p:sp>
      <p:pic>
        <p:nvPicPr>
          <p:cNvPr id="192" name="Google Shape;192;p12"/>
          <p:cNvPicPr preferRelativeResize="0"/>
          <p:nvPr/>
        </p:nvPicPr>
        <p:blipFill rotWithShape="1">
          <a:blip r:embed="rId3">
            <a:alphaModFix/>
          </a:blip>
          <a:srcRect/>
          <a:stretch/>
        </p:blipFill>
        <p:spPr>
          <a:xfrm>
            <a:off x="1653737" y="2264376"/>
            <a:ext cx="5836526" cy="307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RESULTS</a:t>
            </a:r>
            <a:endParaRPr/>
          </a:p>
        </p:txBody>
      </p:sp>
      <p:pic>
        <p:nvPicPr>
          <p:cNvPr id="199" name="Google Shape;199;p13"/>
          <p:cNvPicPr preferRelativeResize="0"/>
          <p:nvPr/>
        </p:nvPicPr>
        <p:blipFill rotWithShape="1">
          <a:blip r:embed="rId3">
            <a:alphaModFix/>
          </a:blip>
          <a:srcRect/>
          <a:stretch/>
        </p:blipFill>
        <p:spPr>
          <a:xfrm>
            <a:off x="1717997" y="2538951"/>
            <a:ext cx="5838633" cy="3079111"/>
          </a:xfrm>
          <a:prstGeom prst="rect">
            <a:avLst/>
          </a:prstGeom>
          <a:noFill/>
          <a:ln>
            <a:noFill/>
          </a:ln>
        </p:spPr>
      </p:pic>
      <p:sp>
        <p:nvSpPr>
          <p:cNvPr id="200" name="Google Shape;200;p13"/>
          <p:cNvSpPr txBox="1">
            <a:spLocks noGrp="1"/>
          </p:cNvSpPr>
          <p:nvPr>
            <p:ph type="body" idx="1"/>
          </p:nvPr>
        </p:nvSpPr>
        <p:spPr>
          <a:xfrm>
            <a:off x="362857" y="1675328"/>
            <a:ext cx="7886700" cy="3263504"/>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DEGRADATION EVOLUTION:t=0</a:t>
            </a:r>
            <a:endParaRPr/>
          </a:p>
          <a:p>
            <a:pPr marL="0" lvl="0" indent="0" algn="l" rtl="0">
              <a:lnSpc>
                <a:spcPct val="100000"/>
              </a:lnSpc>
              <a:spcBef>
                <a:spcPts val="1000"/>
              </a:spcBef>
              <a:spcAft>
                <a:spcPts val="0"/>
              </a:spcAft>
              <a:buSzPts val="2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5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500"/>
                                        <p:tgtEl>
                                          <p:spTgt spid="20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RSULTS</a:t>
            </a:r>
            <a:endParaRPr/>
          </a:p>
        </p:txBody>
      </p:sp>
      <p:sp>
        <p:nvSpPr>
          <p:cNvPr id="206" name="Google Shape;206;p14"/>
          <p:cNvSpPr txBox="1">
            <a:spLocks noGrp="1"/>
          </p:cNvSpPr>
          <p:nvPr>
            <p:ph type="body" idx="1"/>
          </p:nvPr>
        </p:nvSpPr>
        <p:spPr>
          <a:xfrm>
            <a:off x="362857" y="1442381"/>
            <a:ext cx="8550728" cy="4489639"/>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DEGRADATION EVOLUTION:t=0.005</a:t>
            </a:r>
            <a:endParaRPr/>
          </a:p>
          <a:p>
            <a:pPr marL="265113" lvl="0" indent="-138113" algn="l" rtl="0">
              <a:lnSpc>
                <a:spcPct val="100000"/>
              </a:lnSpc>
              <a:spcBef>
                <a:spcPts val="1000"/>
              </a:spcBef>
              <a:spcAft>
                <a:spcPts val="0"/>
              </a:spcAft>
              <a:buSzPts val="2000"/>
              <a:buFont typeface="Noto Sans Symbols"/>
              <a:buNone/>
            </a:pPr>
            <a:endParaRPr/>
          </a:p>
        </p:txBody>
      </p:sp>
      <p:pic>
        <p:nvPicPr>
          <p:cNvPr id="207" name="Google Shape;207;p14" descr="Imagen que contiene molusco, invertebrado&#10;&#10;Descripción generada automáticamente"/>
          <p:cNvPicPr preferRelativeResize="0"/>
          <p:nvPr/>
        </p:nvPicPr>
        <p:blipFill rotWithShape="1">
          <a:blip r:embed="rId3">
            <a:alphaModFix/>
          </a:blip>
          <a:srcRect/>
          <a:stretch/>
        </p:blipFill>
        <p:spPr>
          <a:xfrm>
            <a:off x="1720104" y="2540062"/>
            <a:ext cx="5836526" cy="307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RSULTS</a:t>
            </a:r>
            <a:endParaRPr/>
          </a:p>
        </p:txBody>
      </p:sp>
      <p:pic>
        <p:nvPicPr>
          <p:cNvPr id="214" name="Google Shape;214;p15" descr="Imagen que contiene molusco, invertebrado&#10;&#10;Descripción generada automáticamente"/>
          <p:cNvPicPr preferRelativeResize="0"/>
          <p:nvPr/>
        </p:nvPicPr>
        <p:blipFill rotWithShape="1">
          <a:blip r:embed="rId3">
            <a:alphaModFix/>
          </a:blip>
          <a:srcRect/>
          <a:stretch/>
        </p:blipFill>
        <p:spPr>
          <a:xfrm>
            <a:off x="1737754" y="2540062"/>
            <a:ext cx="5836527" cy="3078000"/>
          </a:xfrm>
          <a:prstGeom prst="rect">
            <a:avLst/>
          </a:prstGeom>
          <a:noFill/>
          <a:ln>
            <a:noFill/>
          </a:ln>
        </p:spPr>
      </p:pic>
      <p:sp>
        <p:nvSpPr>
          <p:cNvPr id="215" name="Google Shape;215;p15"/>
          <p:cNvSpPr txBox="1">
            <a:spLocks noGrp="1"/>
          </p:cNvSpPr>
          <p:nvPr>
            <p:ph type="body" idx="1"/>
          </p:nvPr>
        </p:nvSpPr>
        <p:spPr>
          <a:xfrm>
            <a:off x="362857" y="1115786"/>
            <a:ext cx="7886700" cy="3263504"/>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DEGRADATION EVOLUTION:t=0.02</a:t>
            </a:r>
            <a:endParaRPr/>
          </a:p>
          <a:p>
            <a:pPr marL="0" lvl="0" indent="0" algn="l" rtl="0">
              <a:lnSpc>
                <a:spcPct val="100000"/>
              </a:lnSpc>
              <a:spcBef>
                <a:spcPts val="1000"/>
              </a:spcBef>
              <a:spcAft>
                <a:spcPts val="0"/>
              </a:spcAft>
              <a:buSzPts val="2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RESULTS</a:t>
            </a:r>
            <a:endParaRPr/>
          </a:p>
        </p:txBody>
      </p:sp>
      <p:sp>
        <p:nvSpPr>
          <p:cNvPr id="222" name="Google Shape;222;p16"/>
          <p:cNvSpPr txBox="1">
            <a:spLocks noGrp="1"/>
          </p:cNvSpPr>
          <p:nvPr>
            <p:ph type="body" idx="1"/>
          </p:nvPr>
        </p:nvSpPr>
        <p:spPr>
          <a:xfrm>
            <a:off x="362857" y="1797248"/>
            <a:ext cx="7886700" cy="3263504"/>
          </a:xfrm>
          <a:prstGeom prst="rect">
            <a:avLst/>
          </a:prstGeom>
          <a:noFill/>
          <a:ln>
            <a:noFill/>
          </a:ln>
        </p:spPr>
        <p:txBody>
          <a:bodyPr spcFirstLastPara="1" wrap="square" lIns="92075" tIns="46025" rIns="92075" bIns="46025" anchor="t" anchorCtr="0">
            <a:normAutofit/>
          </a:bodyPr>
          <a:lstStyle/>
          <a:p>
            <a:pPr marL="265113" lvl="0" indent="-265113" algn="l" rtl="0">
              <a:lnSpc>
                <a:spcPct val="100000"/>
              </a:lnSpc>
              <a:spcBef>
                <a:spcPts val="0"/>
              </a:spcBef>
              <a:spcAft>
                <a:spcPts val="0"/>
              </a:spcAft>
              <a:buSzPts val="2000"/>
              <a:buFont typeface="Noto Sans Symbols"/>
              <a:buChar char="❑"/>
            </a:pPr>
            <a:r>
              <a:rPr lang="es-ES"/>
              <a:t>DEGRADATION EVOLUTION:t=0.037</a:t>
            </a:r>
            <a:endParaRPr/>
          </a:p>
        </p:txBody>
      </p:sp>
      <p:pic>
        <p:nvPicPr>
          <p:cNvPr id="223" name="Google Shape;223;p16" descr="Imagen que contiene molusco&#10;&#10;Descripción generada automáticamente"/>
          <p:cNvPicPr preferRelativeResize="0"/>
          <p:nvPr/>
        </p:nvPicPr>
        <p:blipFill rotWithShape="1">
          <a:blip r:embed="rId3">
            <a:alphaModFix/>
          </a:blip>
          <a:srcRect/>
          <a:stretch/>
        </p:blipFill>
        <p:spPr>
          <a:xfrm>
            <a:off x="1737754" y="2540062"/>
            <a:ext cx="5836527" cy="307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5c76c1fb34_0_24"/>
          <p:cNvSpPr txBox="1">
            <a:spLocks noGrp="1"/>
          </p:cNvSpPr>
          <p:nvPr>
            <p:ph type="title"/>
          </p:nvPr>
        </p:nvSpPr>
        <p:spPr>
          <a:xfrm>
            <a:off x="362857" y="649061"/>
            <a:ext cx="8548800" cy="466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RESULTS</a:t>
            </a:r>
            <a:endParaRPr/>
          </a:p>
        </p:txBody>
      </p:sp>
      <p:sp>
        <p:nvSpPr>
          <p:cNvPr id="230" name="Google Shape;230;g5c76c1fb34_0_24"/>
          <p:cNvSpPr txBox="1">
            <a:spLocks noGrp="1"/>
          </p:cNvSpPr>
          <p:nvPr>
            <p:ph type="body" idx="1"/>
          </p:nvPr>
        </p:nvSpPr>
        <p:spPr>
          <a:xfrm>
            <a:off x="362857" y="1797248"/>
            <a:ext cx="7886700" cy="3263400"/>
          </a:xfrm>
          <a:prstGeom prst="rect">
            <a:avLst/>
          </a:prstGeom>
          <a:noFill/>
          <a:ln>
            <a:noFill/>
          </a:ln>
        </p:spPr>
        <p:txBody>
          <a:bodyPr spcFirstLastPara="1" wrap="square" lIns="92075" tIns="46025" rIns="92075" bIns="46025" anchor="t" anchorCtr="0">
            <a:noAutofit/>
          </a:bodyPr>
          <a:lstStyle/>
          <a:p>
            <a:pPr marL="265112" lvl="0" indent="-265112" algn="l" rtl="0">
              <a:lnSpc>
                <a:spcPct val="100000"/>
              </a:lnSpc>
              <a:spcBef>
                <a:spcPts val="0"/>
              </a:spcBef>
              <a:spcAft>
                <a:spcPts val="0"/>
              </a:spcAft>
              <a:buSzPts val="2000"/>
              <a:buFont typeface="Noto Sans Symbols"/>
              <a:buChar char="❑"/>
            </a:pPr>
            <a:r>
              <a:rPr lang="es-ES" dirty="0"/>
              <a:t>DEGRADATION </a:t>
            </a:r>
            <a:r>
              <a:rPr lang="es-ES" dirty="0" err="1"/>
              <a:t>EVOLUTION:t</a:t>
            </a:r>
            <a:r>
              <a:rPr lang="es-ES" dirty="0"/>
              <a:t>=0.05</a:t>
            </a:r>
            <a:endParaRPr dirty="0"/>
          </a:p>
        </p:txBody>
      </p:sp>
      <p:pic>
        <p:nvPicPr>
          <p:cNvPr id="231" name="Google Shape;231;g5c76c1fb34_0_24"/>
          <p:cNvPicPr preferRelativeResize="0"/>
          <p:nvPr/>
        </p:nvPicPr>
        <p:blipFill>
          <a:blip r:embed="rId3">
            <a:alphaModFix/>
          </a:blip>
          <a:stretch>
            <a:fillRect/>
          </a:stretch>
        </p:blipFill>
        <p:spPr>
          <a:xfrm>
            <a:off x="1755925" y="2893900"/>
            <a:ext cx="5762625" cy="272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5c76c1fb34_0_0"/>
          <p:cNvSpPr txBox="1">
            <a:spLocks noGrp="1"/>
          </p:cNvSpPr>
          <p:nvPr>
            <p:ph type="title"/>
          </p:nvPr>
        </p:nvSpPr>
        <p:spPr>
          <a:xfrm>
            <a:off x="362857" y="649061"/>
            <a:ext cx="8548800" cy="466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r>
              <a:rPr lang="es-ES"/>
              <a:t>Discussions</a:t>
            </a:r>
            <a:endParaRPr/>
          </a:p>
        </p:txBody>
      </p:sp>
      <p:sp>
        <p:nvSpPr>
          <p:cNvPr id="238" name="Google Shape;238;g5c76c1fb34_0_0"/>
          <p:cNvSpPr txBox="1">
            <a:spLocks noGrp="1"/>
          </p:cNvSpPr>
          <p:nvPr>
            <p:ph type="body" idx="1"/>
          </p:nvPr>
        </p:nvSpPr>
        <p:spPr>
          <a:xfrm>
            <a:off x="362857" y="1324409"/>
            <a:ext cx="8550600" cy="4514918"/>
          </a:xfrm>
          <a:prstGeom prst="rect">
            <a:avLst/>
          </a:prstGeom>
        </p:spPr>
        <p:txBody>
          <a:bodyPr spcFirstLastPara="1" wrap="square" lIns="92075" tIns="46025" rIns="92075" bIns="46025" anchor="t" anchorCtr="0">
            <a:noAutofit/>
          </a:bodyPr>
          <a:lstStyle/>
          <a:p>
            <a:pPr marL="457200" lvl="0" indent="-317500" algn="l" rtl="0">
              <a:spcBef>
                <a:spcPts val="0"/>
              </a:spcBef>
              <a:spcAft>
                <a:spcPts val="0"/>
              </a:spcAft>
              <a:buClr>
                <a:srgbClr val="000000"/>
              </a:buClr>
              <a:buSzPts val="1400"/>
              <a:buFont typeface="Arial"/>
              <a:buChar char="❑"/>
            </a:pPr>
            <a:r>
              <a:rPr lang="es-ES" sz="1800" dirty="0" err="1"/>
              <a:t>It</a:t>
            </a:r>
            <a:r>
              <a:rPr lang="es-ES" sz="1800" dirty="0"/>
              <a:t> </a:t>
            </a:r>
            <a:r>
              <a:rPr lang="es-ES" sz="1800" dirty="0" err="1"/>
              <a:t>is</a:t>
            </a:r>
            <a:r>
              <a:rPr lang="es-ES" sz="1800" dirty="0"/>
              <a:t> </a:t>
            </a:r>
            <a:r>
              <a:rPr lang="es-ES" sz="1800" dirty="0" err="1"/>
              <a:t>shown</a:t>
            </a:r>
            <a:r>
              <a:rPr lang="es-ES" sz="1800" dirty="0"/>
              <a:t> </a:t>
            </a:r>
            <a:r>
              <a:rPr lang="es-ES" sz="1800" dirty="0" err="1"/>
              <a:t>that</a:t>
            </a:r>
            <a:r>
              <a:rPr lang="es-ES" sz="1800" dirty="0"/>
              <a:t> </a:t>
            </a:r>
            <a:r>
              <a:rPr lang="es-ES" sz="1800" dirty="0" err="1"/>
              <a:t>the</a:t>
            </a:r>
            <a:r>
              <a:rPr lang="es-ES" sz="1800" dirty="0"/>
              <a:t> </a:t>
            </a:r>
            <a:r>
              <a:rPr lang="es-ES" sz="1800" dirty="0" err="1"/>
              <a:t>degradation</a:t>
            </a:r>
            <a:r>
              <a:rPr lang="es-ES" sz="1800" dirty="0"/>
              <a:t> </a:t>
            </a:r>
            <a:r>
              <a:rPr lang="es-ES" sz="1800" dirty="0" err="1"/>
              <a:t>rate</a:t>
            </a:r>
            <a:r>
              <a:rPr lang="es-ES" sz="1800" dirty="0"/>
              <a:t> </a:t>
            </a:r>
            <a:r>
              <a:rPr lang="es-ES" sz="1800" dirty="0" err="1"/>
              <a:t>is</a:t>
            </a:r>
            <a:r>
              <a:rPr lang="es-ES" sz="1800" dirty="0"/>
              <a:t> </a:t>
            </a:r>
            <a:r>
              <a:rPr lang="es-ES" sz="1800" dirty="0" err="1"/>
              <a:t>increased</a:t>
            </a:r>
            <a:r>
              <a:rPr lang="es-ES" sz="1800" dirty="0"/>
              <a:t> </a:t>
            </a:r>
            <a:r>
              <a:rPr lang="es-ES" sz="1800" dirty="0" err="1"/>
              <a:t>when</a:t>
            </a:r>
            <a:r>
              <a:rPr lang="es-ES" sz="1800" dirty="0"/>
              <a:t> </a:t>
            </a:r>
            <a:r>
              <a:rPr lang="es-ES" sz="1800" dirty="0" err="1"/>
              <a:t>the</a:t>
            </a:r>
            <a:r>
              <a:rPr lang="es-ES" sz="1800" dirty="0"/>
              <a:t> </a:t>
            </a:r>
            <a:r>
              <a:rPr lang="es-ES" sz="1800" dirty="0" err="1"/>
              <a:t>inlet</a:t>
            </a:r>
            <a:r>
              <a:rPr lang="es-ES" sz="1800" dirty="0"/>
              <a:t> </a:t>
            </a:r>
            <a:r>
              <a:rPr lang="es-ES" sz="1800" dirty="0" err="1"/>
              <a:t>rate</a:t>
            </a:r>
            <a:r>
              <a:rPr lang="es-ES" sz="1800" dirty="0"/>
              <a:t> </a:t>
            </a:r>
            <a:r>
              <a:rPr lang="es-ES" sz="1800" dirty="0" err="1"/>
              <a:t>is</a:t>
            </a:r>
            <a:r>
              <a:rPr lang="es-ES" sz="1800" dirty="0"/>
              <a:t> </a:t>
            </a:r>
            <a:r>
              <a:rPr lang="es-ES" sz="1800" dirty="0" err="1"/>
              <a:t>increased</a:t>
            </a:r>
            <a:r>
              <a:rPr lang="es-ES" sz="1800" dirty="0"/>
              <a:t>. </a:t>
            </a:r>
            <a:r>
              <a:rPr lang="es-ES" sz="1800" dirty="0" err="1"/>
              <a:t>It</a:t>
            </a:r>
            <a:r>
              <a:rPr lang="es-ES" sz="1800" dirty="0"/>
              <a:t>  </a:t>
            </a:r>
            <a:r>
              <a:rPr lang="es-ES" sz="1800" dirty="0" err="1"/>
              <a:t>predominantly</a:t>
            </a:r>
            <a:r>
              <a:rPr lang="es-ES" sz="1800" dirty="0"/>
              <a:t> </a:t>
            </a:r>
            <a:r>
              <a:rPr lang="es-ES" sz="1800" dirty="0" err="1"/>
              <a:t>occurs</a:t>
            </a:r>
            <a:r>
              <a:rPr lang="es-ES" sz="1800" dirty="0"/>
              <a:t> at </a:t>
            </a:r>
            <a:r>
              <a:rPr lang="es-ES" sz="1800" dirty="0" err="1"/>
              <a:t>the</a:t>
            </a:r>
            <a:r>
              <a:rPr lang="es-ES" sz="1800" dirty="0"/>
              <a:t> </a:t>
            </a:r>
            <a:r>
              <a:rPr lang="es-ES" sz="1800" dirty="0" err="1"/>
              <a:t>entrance</a:t>
            </a:r>
            <a:r>
              <a:rPr lang="es-ES" sz="1800" dirty="0"/>
              <a:t> of </a:t>
            </a:r>
            <a:r>
              <a:rPr lang="es-ES" sz="1800" dirty="0" err="1"/>
              <a:t>the</a:t>
            </a:r>
            <a:r>
              <a:rPr lang="es-ES" sz="1800" dirty="0"/>
              <a:t> </a:t>
            </a:r>
            <a:r>
              <a:rPr lang="es-ES" sz="1800" dirty="0" err="1"/>
              <a:t>channel</a:t>
            </a:r>
            <a:r>
              <a:rPr lang="es-ES" sz="1800" dirty="0"/>
              <a:t>, </a:t>
            </a:r>
            <a:r>
              <a:rPr lang="es-ES" sz="1800" dirty="0" err="1"/>
              <a:t>according</a:t>
            </a:r>
            <a:r>
              <a:rPr lang="es-ES" sz="1800" dirty="0"/>
              <a:t> to </a:t>
            </a:r>
            <a:r>
              <a:rPr lang="es-ES" sz="1800" dirty="0" err="1"/>
              <a:t>Culter</a:t>
            </a:r>
            <a:r>
              <a:rPr lang="es-ES" sz="1800" dirty="0"/>
              <a:t> et al(1975).</a:t>
            </a:r>
            <a:endParaRPr sz="1800" dirty="0"/>
          </a:p>
          <a:p>
            <a:pPr marL="457200" lvl="0" indent="-317500" algn="l" rtl="0">
              <a:spcBef>
                <a:spcPts val="0"/>
              </a:spcBef>
              <a:spcAft>
                <a:spcPts val="0"/>
              </a:spcAft>
              <a:buClr>
                <a:srgbClr val="000000"/>
              </a:buClr>
              <a:buSzPts val="1400"/>
              <a:buFont typeface="Arial"/>
              <a:buChar char="❑"/>
            </a:pPr>
            <a:r>
              <a:rPr lang="es-ES" sz="1800" dirty="0" err="1"/>
              <a:t>According</a:t>
            </a:r>
            <a:r>
              <a:rPr lang="es-ES" sz="1800" dirty="0"/>
              <a:t> to standard </a:t>
            </a:r>
            <a:r>
              <a:rPr lang="es-ES" sz="1800" dirty="0" err="1"/>
              <a:t>designs</a:t>
            </a:r>
            <a:r>
              <a:rPr lang="es-ES" sz="1800" dirty="0"/>
              <a:t> of </a:t>
            </a:r>
            <a:r>
              <a:rPr lang="es-ES" sz="1800" dirty="0" err="1"/>
              <a:t>the</a:t>
            </a:r>
            <a:r>
              <a:rPr lang="es-ES" sz="1800" dirty="0"/>
              <a:t> </a:t>
            </a:r>
            <a:r>
              <a:rPr lang="es-ES" sz="1800" dirty="0" err="1"/>
              <a:t>polymerical</a:t>
            </a:r>
            <a:r>
              <a:rPr lang="es-ES" sz="1800" dirty="0"/>
              <a:t> scaffolds, and </a:t>
            </a:r>
            <a:r>
              <a:rPr lang="es-ES" sz="1800" dirty="0" err="1"/>
              <a:t>the</a:t>
            </a:r>
            <a:r>
              <a:rPr lang="es-ES" sz="1800" dirty="0"/>
              <a:t> in vitro </a:t>
            </a:r>
            <a:r>
              <a:rPr lang="es-ES" sz="1800" dirty="0" err="1"/>
              <a:t>tests</a:t>
            </a:r>
            <a:r>
              <a:rPr lang="es-ES" sz="1800" dirty="0"/>
              <a:t>(Saad et al.,2017), </a:t>
            </a:r>
            <a:r>
              <a:rPr lang="es-ES" sz="1800" dirty="0" err="1"/>
              <a:t>it</a:t>
            </a:r>
            <a:r>
              <a:rPr lang="es-ES" sz="1800" dirty="0"/>
              <a:t> </a:t>
            </a:r>
            <a:r>
              <a:rPr lang="es-ES" sz="1800" dirty="0" err="1"/>
              <a:t>is</a:t>
            </a:r>
            <a:r>
              <a:rPr lang="es-ES" sz="1800" dirty="0"/>
              <a:t> </a:t>
            </a:r>
            <a:r>
              <a:rPr lang="es-ES" sz="1800" dirty="0" err="1"/>
              <a:t>observed</a:t>
            </a:r>
            <a:r>
              <a:rPr lang="es-ES" sz="1800" dirty="0"/>
              <a:t> </a:t>
            </a:r>
            <a:r>
              <a:rPr lang="es-ES" sz="1800" dirty="0" err="1"/>
              <a:t>that</a:t>
            </a:r>
            <a:r>
              <a:rPr lang="es-ES" sz="1800" dirty="0"/>
              <a:t> </a:t>
            </a:r>
            <a:r>
              <a:rPr lang="es-ES" sz="1800" dirty="0" err="1"/>
              <a:t>we</a:t>
            </a:r>
            <a:r>
              <a:rPr lang="es-ES" sz="1800" dirty="0"/>
              <a:t> </a:t>
            </a:r>
            <a:r>
              <a:rPr lang="es-ES" sz="1800" dirty="0" err="1"/>
              <a:t>obtained</a:t>
            </a:r>
            <a:r>
              <a:rPr lang="es-ES" sz="1800" dirty="0"/>
              <a:t> a </a:t>
            </a:r>
            <a:r>
              <a:rPr lang="es-ES" sz="1800" dirty="0" err="1"/>
              <a:t>heterogeneous</a:t>
            </a:r>
            <a:r>
              <a:rPr lang="es-ES" sz="1800" dirty="0"/>
              <a:t> </a:t>
            </a:r>
            <a:r>
              <a:rPr lang="es-ES" sz="1800" dirty="0" err="1"/>
              <a:t>distribution</a:t>
            </a:r>
            <a:r>
              <a:rPr lang="es-ES" sz="1800" dirty="0"/>
              <a:t> of </a:t>
            </a:r>
            <a:r>
              <a:rPr lang="es-ES" sz="1800" dirty="0" err="1"/>
              <a:t>the</a:t>
            </a:r>
            <a:r>
              <a:rPr lang="es-ES" sz="1800" dirty="0"/>
              <a:t> </a:t>
            </a:r>
            <a:r>
              <a:rPr lang="es-ES" sz="1800" dirty="0" err="1"/>
              <a:t>wall</a:t>
            </a:r>
            <a:r>
              <a:rPr lang="es-ES" sz="1800" dirty="0"/>
              <a:t> </a:t>
            </a:r>
            <a:r>
              <a:rPr lang="es-ES" sz="1800" dirty="0" err="1"/>
              <a:t>shear</a:t>
            </a:r>
            <a:r>
              <a:rPr lang="es-ES" sz="1800" dirty="0"/>
              <a:t> stress. So </a:t>
            </a:r>
            <a:r>
              <a:rPr lang="es-ES" sz="1800" dirty="0" err="1"/>
              <a:t>it</a:t>
            </a:r>
            <a:r>
              <a:rPr lang="es-ES" sz="1800" dirty="0"/>
              <a:t> </a:t>
            </a:r>
            <a:r>
              <a:rPr lang="es-ES" sz="1800" dirty="0" err="1"/>
              <a:t>is</a:t>
            </a:r>
            <a:r>
              <a:rPr lang="es-ES" sz="1800" dirty="0"/>
              <a:t> </a:t>
            </a:r>
            <a:r>
              <a:rPr lang="es-ES" sz="1800" dirty="0" err="1"/>
              <a:t>not</a:t>
            </a:r>
            <a:r>
              <a:rPr lang="es-ES" sz="1800" dirty="0"/>
              <a:t> posible </a:t>
            </a:r>
            <a:r>
              <a:rPr lang="es-ES" sz="1800" dirty="0" err="1"/>
              <a:t>to</a:t>
            </a:r>
            <a:r>
              <a:rPr lang="es-ES" sz="1800" dirty="0"/>
              <a:t> </a:t>
            </a:r>
            <a:r>
              <a:rPr lang="es-ES" sz="1800" dirty="0" err="1"/>
              <a:t>create</a:t>
            </a:r>
            <a:r>
              <a:rPr lang="es-ES" sz="1800" dirty="0"/>
              <a:t> a </a:t>
            </a:r>
            <a:r>
              <a:rPr lang="es-ES" sz="1800" dirty="0" err="1"/>
              <a:t>homogeneous</a:t>
            </a:r>
            <a:r>
              <a:rPr lang="es-ES" sz="1800" dirty="0"/>
              <a:t> </a:t>
            </a:r>
            <a:r>
              <a:rPr lang="es-ES" sz="1800" dirty="0" err="1"/>
              <a:t>field</a:t>
            </a:r>
            <a:r>
              <a:rPr lang="es-ES" sz="1800" dirty="0"/>
              <a:t> </a:t>
            </a:r>
            <a:r>
              <a:rPr lang="es-ES" sz="1800" dirty="0" err="1"/>
              <a:t>regardless</a:t>
            </a:r>
            <a:r>
              <a:rPr lang="es-ES" sz="1800" dirty="0"/>
              <a:t> of </a:t>
            </a:r>
            <a:r>
              <a:rPr lang="es-ES" sz="1800" dirty="0" err="1"/>
              <a:t>the</a:t>
            </a:r>
            <a:r>
              <a:rPr lang="es-ES" sz="1800" dirty="0"/>
              <a:t> </a:t>
            </a:r>
            <a:r>
              <a:rPr lang="es-ES" sz="1800" dirty="0" err="1"/>
              <a:t>flow</a:t>
            </a:r>
            <a:r>
              <a:rPr lang="es-ES" sz="1800" dirty="0"/>
              <a:t> </a:t>
            </a:r>
            <a:r>
              <a:rPr lang="es-ES" sz="1800" dirty="0" err="1"/>
              <a:t>rate</a:t>
            </a:r>
            <a:r>
              <a:rPr lang="es-ES" sz="1800" dirty="0"/>
              <a:t> </a:t>
            </a:r>
            <a:r>
              <a:rPr lang="es-ES" sz="1800" dirty="0" err="1"/>
              <a:t>or</a:t>
            </a:r>
            <a:r>
              <a:rPr lang="es-ES" sz="1800" dirty="0"/>
              <a:t> </a:t>
            </a:r>
            <a:r>
              <a:rPr lang="es-ES" sz="1800" dirty="0" err="1"/>
              <a:t>the</a:t>
            </a:r>
            <a:r>
              <a:rPr lang="es-ES" sz="1800" dirty="0"/>
              <a:t> </a:t>
            </a:r>
            <a:r>
              <a:rPr lang="es-ES" sz="1800" dirty="0" err="1"/>
              <a:t>dimmensions</a:t>
            </a:r>
            <a:r>
              <a:rPr lang="es-ES" sz="1800" dirty="0"/>
              <a:t> of </a:t>
            </a:r>
            <a:r>
              <a:rPr lang="es-ES" sz="1800" dirty="0" err="1"/>
              <a:t>the</a:t>
            </a:r>
            <a:r>
              <a:rPr lang="es-ES" sz="1800" dirty="0"/>
              <a:t> </a:t>
            </a:r>
            <a:r>
              <a:rPr lang="es-ES" sz="1800" dirty="0" err="1"/>
              <a:t>domain</a:t>
            </a:r>
            <a:r>
              <a:rPr lang="es-ES" sz="1800" dirty="0"/>
              <a:t>.</a:t>
            </a:r>
            <a:endParaRPr sz="1800" dirty="0"/>
          </a:p>
          <a:p>
            <a:pPr marL="457200" lvl="0" indent="-317500" algn="l" rtl="0">
              <a:spcBef>
                <a:spcPts val="0"/>
              </a:spcBef>
              <a:spcAft>
                <a:spcPts val="0"/>
              </a:spcAft>
              <a:buClr>
                <a:srgbClr val="000000"/>
              </a:buClr>
              <a:buSzPts val="1400"/>
              <a:buFont typeface="Arial"/>
              <a:buChar char="❑"/>
            </a:pPr>
            <a:r>
              <a:rPr lang="es-ES" sz="1800" dirty="0" err="1"/>
              <a:t>According</a:t>
            </a:r>
            <a:r>
              <a:rPr lang="es-ES" sz="1800" dirty="0"/>
              <a:t> to </a:t>
            </a:r>
            <a:r>
              <a:rPr lang="es-ES" sz="1800" dirty="0" err="1"/>
              <a:t>the</a:t>
            </a:r>
            <a:r>
              <a:rPr lang="es-ES" sz="1800" dirty="0"/>
              <a:t> in vitro </a:t>
            </a:r>
            <a:r>
              <a:rPr lang="es-ES" sz="1800" dirty="0" err="1"/>
              <a:t>tests</a:t>
            </a:r>
            <a:r>
              <a:rPr lang="es-ES" sz="1800" dirty="0"/>
              <a:t> </a:t>
            </a:r>
            <a:r>
              <a:rPr lang="es-ES" sz="1800" dirty="0" err="1"/>
              <a:t>found</a:t>
            </a:r>
            <a:r>
              <a:rPr lang="es-ES" sz="1800" dirty="0"/>
              <a:t> in </a:t>
            </a:r>
            <a:r>
              <a:rPr lang="es-ES" sz="1800" dirty="0" err="1"/>
              <a:t>the</a:t>
            </a:r>
            <a:r>
              <a:rPr lang="es-ES" sz="1800" dirty="0"/>
              <a:t> </a:t>
            </a:r>
            <a:r>
              <a:rPr lang="es-ES" sz="1800" dirty="0" err="1"/>
              <a:t>literature</a:t>
            </a:r>
            <a:r>
              <a:rPr lang="es-ES" sz="1800" dirty="0"/>
              <a:t>, </a:t>
            </a:r>
            <a:r>
              <a:rPr lang="es-ES" sz="1800" dirty="0" err="1"/>
              <a:t>we</a:t>
            </a:r>
            <a:r>
              <a:rPr lang="es-ES" sz="1800" dirty="0"/>
              <a:t> can observe </a:t>
            </a:r>
            <a:r>
              <a:rPr lang="es-ES" sz="1800" dirty="0" err="1"/>
              <a:t>that</a:t>
            </a:r>
            <a:r>
              <a:rPr lang="es-ES" sz="1800" dirty="0"/>
              <a:t> </a:t>
            </a:r>
            <a:r>
              <a:rPr lang="es-ES" sz="1800" dirty="0" err="1"/>
              <a:t>the</a:t>
            </a:r>
            <a:r>
              <a:rPr lang="es-ES" sz="1800" dirty="0"/>
              <a:t> </a:t>
            </a:r>
            <a:r>
              <a:rPr lang="es-ES" sz="1800" dirty="0" err="1"/>
              <a:t>adjusting</a:t>
            </a:r>
            <a:r>
              <a:rPr lang="es-ES" sz="1800" dirty="0"/>
              <a:t> of </a:t>
            </a:r>
            <a:r>
              <a:rPr lang="es-ES" sz="1800" dirty="0" err="1"/>
              <a:t>the</a:t>
            </a:r>
            <a:r>
              <a:rPr lang="es-ES" sz="1800" dirty="0"/>
              <a:t> </a:t>
            </a:r>
            <a:r>
              <a:rPr lang="es-ES" sz="1800" dirty="0" err="1"/>
              <a:t>inlet</a:t>
            </a:r>
            <a:r>
              <a:rPr lang="es-ES" sz="1800" dirty="0"/>
              <a:t> </a:t>
            </a:r>
            <a:r>
              <a:rPr lang="es-ES" sz="1800" dirty="0" err="1"/>
              <a:t>flow</a:t>
            </a:r>
            <a:r>
              <a:rPr lang="es-ES" sz="1800" dirty="0"/>
              <a:t> </a:t>
            </a:r>
            <a:r>
              <a:rPr lang="es-ES" sz="1800" dirty="0" err="1"/>
              <a:t>rate</a:t>
            </a:r>
            <a:r>
              <a:rPr lang="es-ES" sz="1800" dirty="0"/>
              <a:t> </a:t>
            </a:r>
            <a:r>
              <a:rPr lang="es-ES" sz="1800" dirty="0" err="1"/>
              <a:t>to</a:t>
            </a:r>
            <a:r>
              <a:rPr lang="es-ES" sz="1800" dirty="0"/>
              <a:t> </a:t>
            </a:r>
            <a:r>
              <a:rPr lang="es-ES" sz="1800" dirty="0" err="1"/>
              <a:t>the</a:t>
            </a:r>
            <a:r>
              <a:rPr lang="es-ES" sz="1800" dirty="0"/>
              <a:t> </a:t>
            </a:r>
            <a:r>
              <a:rPr lang="es-ES" sz="1800" dirty="0" err="1"/>
              <a:t>dimmensions</a:t>
            </a:r>
            <a:r>
              <a:rPr lang="es-ES" sz="1800" dirty="0"/>
              <a:t> </a:t>
            </a:r>
            <a:r>
              <a:rPr lang="es-ES" sz="1800" dirty="0" err="1"/>
              <a:t>of</a:t>
            </a:r>
            <a:r>
              <a:rPr lang="es-ES" sz="1800" dirty="0"/>
              <a:t> </a:t>
            </a:r>
            <a:r>
              <a:rPr lang="es-ES" sz="1800" dirty="0" err="1"/>
              <a:t>the</a:t>
            </a:r>
            <a:r>
              <a:rPr lang="es-ES" sz="1800" dirty="0"/>
              <a:t> </a:t>
            </a:r>
            <a:r>
              <a:rPr lang="es-ES" sz="1800" dirty="0" err="1"/>
              <a:t>domain</a:t>
            </a:r>
            <a:r>
              <a:rPr lang="es-ES" sz="1800" dirty="0"/>
              <a:t>, </a:t>
            </a:r>
            <a:r>
              <a:rPr lang="es-ES" sz="1800" dirty="0" err="1"/>
              <a:t>generates</a:t>
            </a:r>
            <a:r>
              <a:rPr lang="es-ES" sz="1800" dirty="0"/>
              <a:t> a more </a:t>
            </a:r>
            <a:r>
              <a:rPr lang="es-ES" sz="1800" dirty="0" err="1"/>
              <a:t>smooth</a:t>
            </a:r>
            <a:r>
              <a:rPr lang="es-ES" sz="1800" dirty="0"/>
              <a:t> and </a:t>
            </a:r>
            <a:r>
              <a:rPr lang="es-ES" sz="1800" dirty="0" err="1"/>
              <a:t>stable</a:t>
            </a:r>
            <a:r>
              <a:rPr lang="es-ES" sz="1800" dirty="0"/>
              <a:t> </a:t>
            </a:r>
            <a:r>
              <a:rPr lang="es-ES" sz="1800" dirty="0" err="1"/>
              <a:t>degradation</a:t>
            </a:r>
            <a:r>
              <a:rPr lang="es-ES" sz="1800" dirty="0"/>
              <a:t> </a:t>
            </a:r>
            <a:r>
              <a:rPr lang="es-ES" sz="1800" dirty="0" err="1"/>
              <a:t>process</a:t>
            </a:r>
            <a:r>
              <a:rPr lang="es-ES" sz="1800" dirty="0"/>
              <a:t>. </a:t>
            </a:r>
            <a:endParaRPr sz="1800" dirty="0"/>
          </a:p>
          <a:p>
            <a:pPr marL="457200" lvl="0" indent="-317500" algn="l" rtl="0">
              <a:spcBef>
                <a:spcPts val="0"/>
              </a:spcBef>
              <a:spcAft>
                <a:spcPts val="0"/>
              </a:spcAft>
              <a:buClr>
                <a:srgbClr val="000000"/>
              </a:buClr>
              <a:buSzPts val="1400"/>
              <a:buFont typeface="Arial"/>
              <a:buChar char="❑"/>
            </a:pPr>
            <a:r>
              <a:rPr lang="es-ES" sz="1800" dirty="0" err="1"/>
              <a:t>The</a:t>
            </a:r>
            <a:r>
              <a:rPr lang="es-ES" sz="1800" dirty="0"/>
              <a:t> </a:t>
            </a:r>
            <a:r>
              <a:rPr lang="es-ES" sz="1800" dirty="0" err="1"/>
              <a:t>evolutionary</a:t>
            </a:r>
            <a:r>
              <a:rPr lang="es-ES" sz="1800" dirty="0"/>
              <a:t> Navier Stokes </a:t>
            </a:r>
            <a:r>
              <a:rPr lang="es-ES" sz="1800" dirty="0" err="1"/>
              <a:t>algorithm</a:t>
            </a:r>
            <a:r>
              <a:rPr lang="es-ES" sz="1800" dirty="0"/>
              <a:t> </a:t>
            </a:r>
            <a:r>
              <a:rPr lang="es-ES" sz="1800" dirty="0" err="1"/>
              <a:t>is</a:t>
            </a:r>
            <a:r>
              <a:rPr lang="es-ES" sz="1800" dirty="0"/>
              <a:t> </a:t>
            </a:r>
            <a:r>
              <a:rPr lang="es-ES" sz="1800" dirty="0" err="1"/>
              <a:t>applied</a:t>
            </a:r>
            <a:r>
              <a:rPr lang="es-ES" sz="1800" dirty="0"/>
              <a:t> in </a:t>
            </a:r>
            <a:r>
              <a:rPr lang="es-ES" sz="1800" dirty="0" err="1"/>
              <a:t>these</a:t>
            </a:r>
            <a:r>
              <a:rPr lang="es-ES" sz="1800" dirty="0"/>
              <a:t> </a:t>
            </a:r>
            <a:r>
              <a:rPr lang="es-ES" sz="1800" dirty="0" err="1"/>
              <a:t>work</a:t>
            </a:r>
            <a:r>
              <a:rPr lang="es-ES" sz="1800" dirty="0"/>
              <a:t> </a:t>
            </a:r>
            <a:r>
              <a:rPr lang="es-ES" sz="1800" dirty="0" err="1"/>
              <a:t>while</a:t>
            </a:r>
            <a:r>
              <a:rPr lang="es-ES" sz="1800" dirty="0"/>
              <a:t> </a:t>
            </a:r>
            <a:r>
              <a:rPr lang="es-ES" sz="1800" dirty="0" err="1"/>
              <a:t>previous</a:t>
            </a:r>
            <a:r>
              <a:rPr lang="es-ES" sz="1800" dirty="0"/>
              <a:t> </a:t>
            </a:r>
            <a:r>
              <a:rPr lang="es-ES" sz="1800" dirty="0" err="1"/>
              <a:t>Work</a:t>
            </a:r>
            <a:r>
              <a:rPr lang="es-ES" sz="1800" dirty="0"/>
              <a:t> </a:t>
            </a:r>
            <a:r>
              <a:rPr lang="es-ES" sz="1800" dirty="0" err="1"/>
              <a:t>have</a:t>
            </a:r>
            <a:r>
              <a:rPr lang="es-ES" sz="1800" dirty="0"/>
              <a:t> </a:t>
            </a:r>
            <a:r>
              <a:rPr lang="es-ES" sz="1800" dirty="0" err="1"/>
              <a:t>been</a:t>
            </a:r>
            <a:r>
              <a:rPr lang="es-ES" sz="1800" dirty="0"/>
              <a:t> </a:t>
            </a:r>
            <a:r>
              <a:rPr lang="es-ES" sz="1800" dirty="0" err="1"/>
              <a:t>used</a:t>
            </a:r>
            <a:r>
              <a:rPr lang="es-ES" sz="1800" dirty="0"/>
              <a:t> </a:t>
            </a:r>
            <a:r>
              <a:rPr lang="es-ES" sz="1800" dirty="0" err="1"/>
              <a:t>other</a:t>
            </a:r>
            <a:r>
              <a:rPr lang="es-ES" sz="1800" dirty="0"/>
              <a:t> </a:t>
            </a:r>
            <a:r>
              <a:rPr lang="es-ES" sz="1800" dirty="0" err="1"/>
              <a:t>techniques</a:t>
            </a:r>
            <a:r>
              <a:rPr lang="es-ES" sz="1800" dirty="0"/>
              <a:t>.</a:t>
            </a:r>
            <a:endParaRPr sz="1800" dirty="0"/>
          </a:p>
          <a:p>
            <a:pPr marL="457200" lvl="0" indent="-317500" algn="l" rtl="0">
              <a:spcBef>
                <a:spcPts val="0"/>
              </a:spcBef>
              <a:spcAft>
                <a:spcPts val="0"/>
              </a:spcAft>
              <a:buClr>
                <a:srgbClr val="000000"/>
              </a:buClr>
              <a:buSzPts val="1400"/>
              <a:buFont typeface="Arial"/>
              <a:buChar char="❑"/>
            </a:pPr>
            <a:r>
              <a:rPr lang="es-ES" sz="1800" dirty="0" err="1"/>
              <a:t>The</a:t>
            </a:r>
            <a:r>
              <a:rPr lang="es-ES" sz="1800" dirty="0"/>
              <a:t> </a:t>
            </a:r>
            <a:r>
              <a:rPr lang="es-ES" sz="1800" dirty="0" err="1"/>
              <a:t>static</a:t>
            </a:r>
            <a:r>
              <a:rPr lang="es-ES" sz="1800" dirty="0"/>
              <a:t> </a:t>
            </a:r>
            <a:r>
              <a:rPr lang="es-ES" sz="1800" dirty="0" err="1"/>
              <a:t>degradation</a:t>
            </a:r>
            <a:r>
              <a:rPr lang="es-ES" sz="1800" dirty="0"/>
              <a:t> of </a:t>
            </a:r>
            <a:r>
              <a:rPr lang="es-ES" sz="1800" dirty="0" err="1"/>
              <a:t>the</a:t>
            </a:r>
            <a:r>
              <a:rPr lang="es-ES" sz="1800" dirty="0"/>
              <a:t> </a:t>
            </a:r>
            <a:r>
              <a:rPr lang="es-ES" sz="1800" dirty="0" err="1"/>
              <a:t>scaffold</a:t>
            </a:r>
            <a:r>
              <a:rPr lang="es-ES" sz="1800" dirty="0"/>
              <a:t> has </a:t>
            </a:r>
            <a:r>
              <a:rPr lang="es-ES" sz="1800" dirty="0" err="1"/>
              <a:t>not</a:t>
            </a:r>
            <a:r>
              <a:rPr lang="es-ES" sz="1800" dirty="0"/>
              <a:t> </a:t>
            </a:r>
            <a:r>
              <a:rPr lang="es-ES" sz="1800" dirty="0" err="1"/>
              <a:t>been</a:t>
            </a:r>
            <a:r>
              <a:rPr lang="es-ES" sz="1800" dirty="0"/>
              <a:t> </a:t>
            </a:r>
            <a:r>
              <a:rPr lang="es-ES" sz="1800" dirty="0" err="1"/>
              <a:t>considered</a:t>
            </a:r>
            <a:r>
              <a:rPr lang="es-ES" sz="1800" dirty="0"/>
              <a:t> in </a:t>
            </a:r>
            <a:r>
              <a:rPr lang="es-ES" sz="1800" dirty="0" err="1"/>
              <a:t>this</a:t>
            </a:r>
            <a:r>
              <a:rPr lang="es-ES" sz="1800" dirty="0"/>
              <a:t> </a:t>
            </a:r>
            <a:r>
              <a:rPr lang="es-ES" sz="1800" dirty="0" err="1"/>
              <a:t>work</a:t>
            </a:r>
            <a:r>
              <a:rPr lang="es-ES" dirty="0"/>
              <a:t>.</a:t>
            </a:r>
            <a:endParaRPr dirty="0"/>
          </a:p>
          <a:p>
            <a:pPr marL="457200" lvl="0" indent="0" algn="l" rtl="0">
              <a:spcBef>
                <a:spcPts val="0"/>
              </a:spcBef>
              <a:spcAft>
                <a:spcPts val="0"/>
              </a:spcAft>
              <a:buNone/>
            </a:pPr>
            <a:endParaRPr dirty="0"/>
          </a:p>
          <a:p>
            <a:pPr marL="0" lvl="0" indent="0" algn="l" rtl="0">
              <a:spcBef>
                <a:spcPts val="400"/>
              </a:spcBef>
              <a:spcAft>
                <a:spcPts val="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Motivation</a:t>
            </a:r>
            <a:endParaRPr/>
          </a:p>
        </p:txBody>
      </p:sp>
      <p:sp>
        <p:nvSpPr>
          <p:cNvPr id="110" name="Google Shape;110;p3"/>
          <p:cNvSpPr txBox="1">
            <a:spLocks noGrp="1"/>
          </p:cNvSpPr>
          <p:nvPr>
            <p:ph type="body" idx="1"/>
          </p:nvPr>
        </p:nvSpPr>
        <p:spPr>
          <a:xfrm>
            <a:off x="362857" y="1442381"/>
            <a:ext cx="8550728" cy="4489639"/>
          </a:xfrm>
          <a:prstGeom prst="rect">
            <a:avLst/>
          </a:prstGeom>
          <a:noFill/>
          <a:ln>
            <a:noFill/>
          </a:ln>
        </p:spPr>
        <p:txBody>
          <a:bodyPr spcFirstLastPara="1" wrap="square" lIns="92075" tIns="46025" rIns="92075" bIns="46025" anchor="t" anchorCtr="0">
            <a:normAutofit/>
          </a:bodyPr>
          <a:lstStyle/>
          <a:p>
            <a:pPr marL="265113" lvl="0" indent="-265113" algn="l" rtl="0">
              <a:lnSpc>
                <a:spcPct val="90000"/>
              </a:lnSpc>
              <a:spcBef>
                <a:spcPts val="0"/>
              </a:spcBef>
              <a:spcAft>
                <a:spcPts val="0"/>
              </a:spcAft>
              <a:buSzPts val="1480"/>
              <a:buFont typeface="Noto Sans Symbols"/>
              <a:buChar char="❑"/>
            </a:pPr>
            <a:r>
              <a:rPr lang="es-ES" sz="1480" dirty="0"/>
              <a:t>SCAFFOLDS ARE POROUS GEOMETRIES THAT ARE DESIGNED TO ALLOW THE PROLIFERATION OF CELLS INSIDE OF IT. </a:t>
            </a:r>
            <a:endParaRPr sz="1480" dirty="0"/>
          </a:p>
          <a:p>
            <a:pPr marL="265113" lvl="0" indent="-265113" algn="l" rtl="0">
              <a:lnSpc>
                <a:spcPct val="90000"/>
              </a:lnSpc>
              <a:spcBef>
                <a:spcPts val="896"/>
              </a:spcBef>
              <a:spcAft>
                <a:spcPts val="0"/>
              </a:spcAft>
              <a:buSzPts val="1480"/>
              <a:buFont typeface="Noto Sans Symbols"/>
              <a:buChar char="❑"/>
            </a:pPr>
            <a:r>
              <a:rPr lang="es-ES" sz="1480" dirty="0"/>
              <a:t>SCAFFOLDS WITH MICROARQUITECTURES ARE USED IN COMBINATION WITH CELLS TO IMPROVE THE PROLIFERATION.</a:t>
            </a:r>
            <a:endParaRPr dirty="0"/>
          </a:p>
          <a:p>
            <a:pPr marL="265113" lvl="0" indent="-265113" algn="l" rtl="0">
              <a:lnSpc>
                <a:spcPct val="90000"/>
              </a:lnSpc>
              <a:spcBef>
                <a:spcPts val="896"/>
              </a:spcBef>
              <a:spcAft>
                <a:spcPts val="0"/>
              </a:spcAft>
              <a:buSzPts val="1480"/>
              <a:buFont typeface="Noto Sans Symbols"/>
              <a:buChar char="❑"/>
            </a:pPr>
            <a:r>
              <a:rPr lang="es-ES" sz="1480" dirty="0"/>
              <a:t>RESORBABLE SCAFFOLDS HAVE THE ADVANTAGE OF SERVING AS TEMPORAL STRUCTURES THAT CAN BE DEGRADED AND RESORBED BY THE BODY, THUS AVOIDNG POTENTIAL PROBLEMS SUCH AS INFECTIONS AND SURGERIES</a:t>
            </a:r>
            <a:endParaRPr sz="1480" dirty="0"/>
          </a:p>
          <a:p>
            <a:pPr marL="265113" lvl="0" indent="-265113" algn="l" rtl="0">
              <a:lnSpc>
                <a:spcPct val="90000"/>
              </a:lnSpc>
              <a:spcBef>
                <a:spcPts val="896"/>
              </a:spcBef>
              <a:spcAft>
                <a:spcPts val="0"/>
              </a:spcAft>
              <a:buSzPts val="1480"/>
              <a:buFont typeface="Noto Sans Symbols"/>
              <a:buChar char="❑"/>
            </a:pPr>
            <a:r>
              <a:rPr lang="es-ES" sz="1480" dirty="0"/>
              <a:t>THE ADVANTAGES OF USING RESORBIBLE POLYMERS AND THE GROWING USE OF ADITIVE MANUFACTURING HAS INCREASED THE INTEREST IN THESE MATERIALS.</a:t>
            </a:r>
            <a:endParaRPr dirty="0"/>
          </a:p>
          <a:p>
            <a:pPr marL="265113" lvl="0" indent="-265113" algn="l" rtl="0">
              <a:lnSpc>
                <a:spcPct val="90000"/>
              </a:lnSpc>
              <a:spcBef>
                <a:spcPts val="896"/>
              </a:spcBef>
              <a:spcAft>
                <a:spcPts val="0"/>
              </a:spcAft>
              <a:buSzPts val="1480"/>
              <a:buFont typeface="Noto Sans Symbols"/>
              <a:buChar char="❑"/>
            </a:pPr>
            <a:r>
              <a:rPr lang="es-ES" sz="1480" dirty="0"/>
              <a:t>DESPITE THE ADVANTAGES OF BIODEGRADABLE MATERIALS, IT IS IMPORTANT TO KNOW THE DEGRADATION RATIO CAUSED BY THE BIOLOGICAL FLUIDS AND MECHANICAL PROPERTIES OVER TIME BEFORE IMPLANTATION.</a:t>
            </a:r>
            <a:endParaRPr dirty="0"/>
          </a:p>
          <a:p>
            <a:pPr marL="265113" lvl="0" indent="-265113" algn="l" rtl="0">
              <a:lnSpc>
                <a:spcPct val="90000"/>
              </a:lnSpc>
              <a:spcBef>
                <a:spcPts val="914"/>
              </a:spcBef>
              <a:spcAft>
                <a:spcPts val="0"/>
              </a:spcAft>
              <a:buSzPts val="1572"/>
              <a:buFont typeface="Noto Sans Symbols"/>
              <a:buChar char="❑"/>
            </a:pPr>
            <a:r>
              <a:rPr lang="es-ES" sz="1572" dirty="0"/>
              <a:t>THEREFORE, THIS LINE OF RESEARCH AIMS TO DEVELOP COMPUTATIONAL MODELS TO SIMULATE THE DEGRADATION PROCESS OF THE SCAFFOLDS AND THE EVOLUTION OF THE MECHANICAL PROPERTIES OF THIS STRUCTURES.</a:t>
            </a:r>
            <a:endParaRPr dirty="0"/>
          </a:p>
          <a:p>
            <a:pPr marL="265113" lvl="0" indent="-147638" algn="l" rtl="0">
              <a:lnSpc>
                <a:spcPct val="90000"/>
              </a:lnSpc>
              <a:spcBef>
                <a:spcPts val="970"/>
              </a:spcBef>
              <a:spcAft>
                <a:spcPts val="0"/>
              </a:spcAft>
              <a:buSzPts val="1850"/>
              <a:buFont typeface="Noto Sans Symbols"/>
              <a:buNone/>
            </a:pPr>
            <a:endParaRPr sz="18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5c76c1fb34_0_6"/>
          <p:cNvSpPr txBox="1">
            <a:spLocks noGrp="1"/>
          </p:cNvSpPr>
          <p:nvPr>
            <p:ph type="title"/>
          </p:nvPr>
        </p:nvSpPr>
        <p:spPr>
          <a:xfrm>
            <a:off x="362857" y="649061"/>
            <a:ext cx="8548800" cy="466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r>
              <a:rPr lang="es-ES"/>
              <a:t>Conclusions</a:t>
            </a:r>
            <a:endParaRPr/>
          </a:p>
        </p:txBody>
      </p:sp>
      <p:sp>
        <p:nvSpPr>
          <p:cNvPr id="245" name="Google Shape;245;g5c76c1fb34_0_6"/>
          <p:cNvSpPr txBox="1">
            <a:spLocks noGrp="1"/>
          </p:cNvSpPr>
          <p:nvPr>
            <p:ph type="body" idx="1"/>
          </p:nvPr>
        </p:nvSpPr>
        <p:spPr>
          <a:xfrm>
            <a:off x="362857" y="1442381"/>
            <a:ext cx="8550600" cy="4489500"/>
          </a:xfrm>
          <a:prstGeom prst="rect">
            <a:avLst/>
          </a:prstGeom>
        </p:spPr>
        <p:txBody>
          <a:bodyPr spcFirstLastPara="1" wrap="square" lIns="92075" tIns="46025" rIns="92075" bIns="46025" anchor="t" anchorCtr="0">
            <a:noAutofit/>
          </a:bodyPr>
          <a:lstStyle/>
          <a:p>
            <a:pPr marL="265112" lvl="0" indent="-227012" algn="l" rtl="0">
              <a:spcBef>
                <a:spcPts val="0"/>
              </a:spcBef>
              <a:spcAft>
                <a:spcPts val="0"/>
              </a:spcAft>
              <a:buClr>
                <a:schemeClr val="dk1"/>
              </a:buClr>
              <a:buSzPts val="1400"/>
              <a:buFont typeface="Arial"/>
              <a:buChar char="❑"/>
            </a:pPr>
            <a:r>
              <a:rPr lang="es-ES" dirty="0"/>
              <a:t> </a:t>
            </a:r>
            <a:r>
              <a:rPr lang="es-ES" dirty="0" err="1"/>
              <a:t>This</a:t>
            </a:r>
            <a:r>
              <a:rPr lang="es-ES" dirty="0"/>
              <a:t> </a:t>
            </a:r>
            <a:r>
              <a:rPr lang="es-ES" dirty="0" err="1"/>
              <a:t>work</a:t>
            </a:r>
            <a:r>
              <a:rPr lang="es-ES" dirty="0"/>
              <a:t> </a:t>
            </a:r>
            <a:r>
              <a:rPr lang="es-ES" dirty="0" err="1"/>
              <a:t>presents</a:t>
            </a:r>
            <a:r>
              <a:rPr lang="es-ES" dirty="0"/>
              <a:t> a </a:t>
            </a:r>
            <a:r>
              <a:rPr lang="es-ES" dirty="0" err="1"/>
              <a:t>numerical</a:t>
            </a:r>
            <a:r>
              <a:rPr lang="es-ES" dirty="0"/>
              <a:t> </a:t>
            </a:r>
            <a:r>
              <a:rPr lang="es-ES" dirty="0" err="1"/>
              <a:t>implementation</a:t>
            </a:r>
            <a:r>
              <a:rPr lang="es-ES" dirty="0"/>
              <a:t> of a </a:t>
            </a:r>
            <a:r>
              <a:rPr lang="es-ES" dirty="0" err="1"/>
              <a:t>methodology</a:t>
            </a:r>
            <a:r>
              <a:rPr lang="es-ES" dirty="0"/>
              <a:t> </a:t>
            </a:r>
            <a:r>
              <a:rPr lang="es-ES" dirty="0" err="1"/>
              <a:t>proposed</a:t>
            </a:r>
            <a:r>
              <a:rPr lang="es-ES" dirty="0"/>
              <a:t> to </a:t>
            </a:r>
            <a:r>
              <a:rPr lang="es-ES" dirty="0" err="1"/>
              <a:t>obtain</a:t>
            </a:r>
            <a:r>
              <a:rPr lang="es-ES" dirty="0"/>
              <a:t> </a:t>
            </a:r>
            <a:r>
              <a:rPr lang="es-ES" dirty="0" err="1"/>
              <a:t>degraded</a:t>
            </a:r>
            <a:r>
              <a:rPr lang="es-ES" dirty="0"/>
              <a:t> </a:t>
            </a:r>
            <a:r>
              <a:rPr lang="es-ES" dirty="0" err="1"/>
              <a:t>biopolymeric</a:t>
            </a:r>
            <a:r>
              <a:rPr lang="es-ES" dirty="0"/>
              <a:t> scaffolds </a:t>
            </a:r>
            <a:r>
              <a:rPr lang="es-ES" dirty="0" err="1"/>
              <a:t>under</a:t>
            </a:r>
            <a:r>
              <a:rPr lang="es-ES" dirty="0"/>
              <a:t> in vitro </a:t>
            </a:r>
            <a:r>
              <a:rPr lang="es-ES" dirty="0" err="1"/>
              <a:t>tests</a:t>
            </a:r>
            <a:r>
              <a:rPr lang="es-ES" dirty="0"/>
              <a:t>.</a:t>
            </a:r>
            <a:endParaRPr dirty="0"/>
          </a:p>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work</a:t>
            </a:r>
            <a:r>
              <a:rPr lang="es-ES" dirty="0"/>
              <a:t> has </a:t>
            </a:r>
            <a:r>
              <a:rPr lang="es-ES" dirty="0" err="1"/>
              <a:t>been</a:t>
            </a:r>
            <a:r>
              <a:rPr lang="es-ES" dirty="0"/>
              <a:t> </a:t>
            </a:r>
            <a:r>
              <a:rPr lang="es-ES" dirty="0" err="1"/>
              <a:t>carried</a:t>
            </a:r>
            <a:r>
              <a:rPr lang="es-ES" dirty="0"/>
              <a:t> </a:t>
            </a:r>
            <a:r>
              <a:rPr lang="es-ES" dirty="0" err="1"/>
              <a:t>out</a:t>
            </a:r>
            <a:r>
              <a:rPr lang="es-ES" dirty="0"/>
              <a:t> </a:t>
            </a:r>
            <a:r>
              <a:rPr lang="es-ES" dirty="0" err="1"/>
              <a:t>according</a:t>
            </a:r>
            <a:r>
              <a:rPr lang="es-ES" dirty="0"/>
              <a:t> </a:t>
            </a:r>
            <a:r>
              <a:rPr lang="es-ES" dirty="0" err="1"/>
              <a:t>to</a:t>
            </a:r>
            <a:r>
              <a:rPr lang="es-ES" dirty="0"/>
              <a:t> </a:t>
            </a:r>
            <a:r>
              <a:rPr lang="es-ES" dirty="0" err="1"/>
              <a:t>the</a:t>
            </a:r>
            <a:r>
              <a:rPr lang="es-ES" dirty="0"/>
              <a:t> </a:t>
            </a:r>
            <a:r>
              <a:rPr lang="es-ES" dirty="0" err="1"/>
              <a:t>previous</a:t>
            </a:r>
            <a:r>
              <a:rPr lang="es-ES" dirty="0"/>
              <a:t> </a:t>
            </a:r>
            <a:r>
              <a:rPr lang="es-ES" dirty="0" err="1"/>
              <a:t>expertimental</a:t>
            </a:r>
            <a:r>
              <a:rPr lang="es-ES" dirty="0"/>
              <a:t> </a:t>
            </a:r>
            <a:r>
              <a:rPr lang="es-ES" dirty="0" err="1"/>
              <a:t>tests</a:t>
            </a:r>
            <a:r>
              <a:rPr lang="es-ES" dirty="0"/>
              <a:t> </a:t>
            </a:r>
            <a:r>
              <a:rPr lang="es-ES" dirty="0" err="1"/>
              <a:t>on</a:t>
            </a:r>
            <a:r>
              <a:rPr lang="es-ES" dirty="0"/>
              <a:t> scaffolds, </a:t>
            </a:r>
            <a:r>
              <a:rPr lang="es-ES" dirty="0" err="1"/>
              <a:t>under</a:t>
            </a:r>
            <a:r>
              <a:rPr lang="es-ES" dirty="0"/>
              <a:t> </a:t>
            </a:r>
            <a:r>
              <a:rPr lang="es-ES" dirty="0" err="1"/>
              <a:t>certain</a:t>
            </a:r>
            <a:r>
              <a:rPr lang="es-ES" dirty="0"/>
              <a:t> </a:t>
            </a:r>
            <a:r>
              <a:rPr lang="es-ES" dirty="0" err="1"/>
              <a:t>flow</a:t>
            </a:r>
            <a:r>
              <a:rPr lang="es-ES" dirty="0"/>
              <a:t> </a:t>
            </a:r>
            <a:r>
              <a:rPr lang="es-ES" dirty="0" err="1"/>
              <a:t>conditions</a:t>
            </a:r>
            <a:r>
              <a:rPr lang="es-ES" dirty="0"/>
              <a:t>.</a:t>
            </a:r>
            <a:endParaRPr dirty="0"/>
          </a:p>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degradation</a:t>
            </a:r>
            <a:r>
              <a:rPr lang="es-ES" dirty="0"/>
              <a:t> </a:t>
            </a:r>
            <a:r>
              <a:rPr lang="es-ES" dirty="0" err="1"/>
              <a:t>process</a:t>
            </a:r>
            <a:r>
              <a:rPr lang="es-ES" dirty="0"/>
              <a:t> </a:t>
            </a:r>
            <a:r>
              <a:rPr lang="es-ES" dirty="0" err="1"/>
              <a:t>is</a:t>
            </a:r>
            <a:r>
              <a:rPr lang="es-ES" dirty="0"/>
              <a:t> </a:t>
            </a:r>
            <a:r>
              <a:rPr lang="es-ES" dirty="0" err="1"/>
              <a:t>due</a:t>
            </a:r>
            <a:r>
              <a:rPr lang="es-ES" dirty="0"/>
              <a:t> to </a:t>
            </a:r>
            <a:r>
              <a:rPr lang="es-ES" dirty="0" err="1"/>
              <a:t>the</a:t>
            </a:r>
            <a:r>
              <a:rPr lang="es-ES" dirty="0"/>
              <a:t> </a:t>
            </a:r>
            <a:r>
              <a:rPr lang="es-ES" dirty="0" err="1"/>
              <a:t>wall</a:t>
            </a:r>
            <a:r>
              <a:rPr lang="es-ES" dirty="0"/>
              <a:t> </a:t>
            </a:r>
            <a:r>
              <a:rPr lang="es-ES" dirty="0" err="1"/>
              <a:t>shear</a:t>
            </a:r>
            <a:r>
              <a:rPr lang="es-ES" dirty="0"/>
              <a:t> stress </a:t>
            </a:r>
            <a:r>
              <a:rPr lang="es-ES" dirty="0" err="1"/>
              <a:t>that</a:t>
            </a:r>
            <a:r>
              <a:rPr lang="es-ES" dirty="0"/>
              <a:t> </a:t>
            </a:r>
            <a:r>
              <a:rPr lang="es-ES" dirty="0" err="1"/>
              <a:t>exceeds</a:t>
            </a:r>
            <a:r>
              <a:rPr lang="es-ES" dirty="0"/>
              <a:t> a </a:t>
            </a:r>
            <a:r>
              <a:rPr lang="es-ES" dirty="0" err="1"/>
              <a:t>threshold</a:t>
            </a:r>
            <a:r>
              <a:rPr lang="es-ES" dirty="0"/>
              <a:t> </a:t>
            </a:r>
            <a:r>
              <a:rPr lang="es-ES" dirty="0" err="1"/>
              <a:t>value</a:t>
            </a:r>
            <a:r>
              <a:rPr lang="es-ES" dirty="0"/>
              <a:t>, </a:t>
            </a:r>
            <a:r>
              <a:rPr lang="es-ES" dirty="0" err="1"/>
              <a:t>arbitrarily</a:t>
            </a:r>
            <a:r>
              <a:rPr lang="es-ES" dirty="0"/>
              <a:t> </a:t>
            </a:r>
            <a:r>
              <a:rPr lang="es-ES" dirty="0" err="1"/>
              <a:t>assumed</a:t>
            </a:r>
            <a:r>
              <a:rPr lang="es-ES" dirty="0"/>
              <a:t> in </a:t>
            </a:r>
            <a:r>
              <a:rPr lang="es-ES" dirty="0" err="1"/>
              <a:t>this</a:t>
            </a:r>
            <a:r>
              <a:rPr lang="es-ES" dirty="0"/>
              <a:t> </a:t>
            </a:r>
            <a:r>
              <a:rPr lang="es-ES" dirty="0" err="1"/>
              <a:t>work</a:t>
            </a:r>
            <a:r>
              <a:rPr lang="es-ES" dirty="0"/>
              <a:t>.</a:t>
            </a:r>
            <a:endParaRPr dirty="0"/>
          </a:p>
          <a:p>
            <a:pPr marL="265112" lvl="0" indent="-227012" algn="l" rtl="0">
              <a:spcBef>
                <a:spcPts val="0"/>
              </a:spcBef>
              <a:spcAft>
                <a:spcPts val="0"/>
              </a:spcAft>
              <a:buClr>
                <a:schemeClr val="dk1"/>
              </a:buClr>
              <a:buSzPts val="1400"/>
              <a:buFont typeface="Arial"/>
              <a:buChar char="❑"/>
            </a:pPr>
            <a:r>
              <a:rPr lang="es-ES" dirty="0" err="1"/>
              <a:t>It</a:t>
            </a:r>
            <a:r>
              <a:rPr lang="es-ES" dirty="0"/>
              <a:t> has </a:t>
            </a:r>
            <a:r>
              <a:rPr lang="es-ES" dirty="0" err="1"/>
              <a:t>been</a:t>
            </a:r>
            <a:r>
              <a:rPr lang="es-ES" dirty="0"/>
              <a:t> </a:t>
            </a:r>
            <a:r>
              <a:rPr lang="es-ES" dirty="0" err="1"/>
              <a:t>used</a:t>
            </a:r>
            <a:r>
              <a:rPr lang="es-ES" dirty="0"/>
              <a:t> a standard </a:t>
            </a:r>
            <a:r>
              <a:rPr lang="es-ES" dirty="0" err="1"/>
              <a:t>scaffold</a:t>
            </a:r>
            <a:r>
              <a:rPr lang="es-ES" dirty="0"/>
              <a:t> </a:t>
            </a:r>
            <a:r>
              <a:rPr lang="es-ES" dirty="0" err="1"/>
              <a:t>model</a:t>
            </a:r>
            <a:r>
              <a:rPr lang="es-ES" dirty="0"/>
              <a:t> to </a:t>
            </a:r>
            <a:r>
              <a:rPr lang="es-ES" dirty="0" err="1"/>
              <a:t>elaborate</a:t>
            </a:r>
            <a:r>
              <a:rPr lang="es-ES" dirty="0"/>
              <a:t> </a:t>
            </a:r>
            <a:r>
              <a:rPr lang="es-ES" dirty="0" err="1"/>
              <a:t>the</a:t>
            </a:r>
            <a:r>
              <a:rPr lang="es-ES" dirty="0"/>
              <a:t> </a:t>
            </a:r>
            <a:r>
              <a:rPr lang="es-ES" dirty="0" err="1"/>
              <a:t>process</a:t>
            </a:r>
            <a:r>
              <a:rPr lang="es-ES" dirty="0"/>
              <a:t>.</a:t>
            </a:r>
            <a:endParaRPr dirty="0"/>
          </a:p>
          <a:p>
            <a:pPr marL="265112" lvl="0" indent="-227012">
              <a:spcBef>
                <a:spcPts val="0"/>
              </a:spcBef>
              <a:buClr>
                <a:schemeClr val="dk1"/>
              </a:buClr>
              <a:buSzPts val="1400"/>
              <a:buFont typeface="Arial"/>
              <a:buChar char="❑"/>
            </a:pPr>
            <a:r>
              <a:rPr lang="es-ES" dirty="0" err="1"/>
              <a:t>Two</a:t>
            </a:r>
            <a:r>
              <a:rPr lang="es-ES" dirty="0"/>
              <a:t> </a:t>
            </a:r>
            <a:r>
              <a:rPr lang="es-ES" dirty="0" err="1"/>
              <a:t>numerical-based</a:t>
            </a:r>
            <a:r>
              <a:rPr lang="es-ES" dirty="0"/>
              <a:t> Navier Stokes </a:t>
            </a:r>
            <a:r>
              <a:rPr lang="es-ES" dirty="0" err="1"/>
              <a:t>models</a:t>
            </a:r>
            <a:r>
              <a:rPr lang="es-ES" dirty="0"/>
              <a:t> </a:t>
            </a:r>
            <a:r>
              <a:rPr lang="es-ES" dirty="0" err="1"/>
              <a:t>were</a:t>
            </a:r>
            <a:r>
              <a:rPr lang="es-ES" dirty="0"/>
              <a:t> </a:t>
            </a:r>
            <a:r>
              <a:rPr lang="es-ES" dirty="0" err="1"/>
              <a:t>used</a:t>
            </a:r>
            <a:r>
              <a:rPr lang="es-ES" dirty="0"/>
              <a:t> </a:t>
            </a:r>
            <a:r>
              <a:rPr lang="es-ES" dirty="0" err="1"/>
              <a:t>for</a:t>
            </a:r>
            <a:r>
              <a:rPr lang="es-ES" dirty="0"/>
              <a:t> </a:t>
            </a:r>
            <a:r>
              <a:rPr lang="es-ES" dirty="0" err="1"/>
              <a:t>the</a:t>
            </a:r>
            <a:r>
              <a:rPr lang="es-ES" dirty="0"/>
              <a:t> Flow </a:t>
            </a:r>
            <a:r>
              <a:rPr lang="es-ES" dirty="0" err="1"/>
              <a:t>modelling:Uzawa-conjugate</a:t>
            </a:r>
            <a:r>
              <a:rPr lang="es-ES" dirty="0"/>
              <a:t> </a:t>
            </a:r>
            <a:r>
              <a:rPr lang="es-ES" dirty="0" err="1"/>
              <a:t>gradient</a:t>
            </a:r>
            <a:r>
              <a:rPr lang="es-ES" dirty="0"/>
              <a:t> and </a:t>
            </a:r>
            <a:r>
              <a:rPr lang="es-ES" dirty="0" err="1"/>
              <a:t>Chorin</a:t>
            </a:r>
            <a:r>
              <a:rPr lang="es-ES" dirty="0"/>
              <a:t> </a:t>
            </a:r>
            <a:r>
              <a:rPr lang="es-ES" dirty="0" err="1"/>
              <a:t>Rannacher</a:t>
            </a:r>
            <a:r>
              <a:rPr lang="es-ES" dirty="0"/>
              <a:t> </a:t>
            </a:r>
            <a:r>
              <a:rPr lang="es-ES" dirty="0" err="1"/>
              <a:t>projection</a:t>
            </a:r>
            <a:r>
              <a:rPr lang="es-ES" dirty="0"/>
              <a:t> </a:t>
            </a:r>
            <a:r>
              <a:rPr lang="es-ES" dirty="0" err="1"/>
              <a:t>method</a:t>
            </a:r>
            <a:r>
              <a:rPr lang="es-ES" dirty="0"/>
              <a:t>.</a:t>
            </a:r>
            <a:endParaRPr dirty="0"/>
          </a:p>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process</a:t>
            </a:r>
            <a:r>
              <a:rPr lang="es-ES" dirty="0"/>
              <a:t> </a:t>
            </a:r>
            <a:r>
              <a:rPr lang="es-ES" dirty="0" err="1"/>
              <a:t>is</a:t>
            </a:r>
            <a:r>
              <a:rPr lang="es-ES" dirty="0"/>
              <a:t> </a:t>
            </a:r>
            <a:r>
              <a:rPr lang="es-ES" dirty="0" err="1"/>
              <a:t>relatively</a:t>
            </a:r>
            <a:r>
              <a:rPr lang="es-ES" dirty="0"/>
              <a:t> </a:t>
            </a:r>
            <a:r>
              <a:rPr lang="es-ES" dirty="0" err="1"/>
              <a:t>stable</a:t>
            </a:r>
            <a:r>
              <a:rPr lang="es-ES" dirty="0"/>
              <a:t> </a:t>
            </a:r>
            <a:r>
              <a:rPr lang="es-ES" dirty="0" err="1"/>
              <a:t>when</a:t>
            </a:r>
            <a:r>
              <a:rPr lang="es-ES" dirty="0"/>
              <a:t> </a:t>
            </a:r>
            <a:r>
              <a:rPr lang="es-ES" dirty="0" err="1"/>
              <a:t>the</a:t>
            </a:r>
            <a:r>
              <a:rPr lang="es-ES" dirty="0"/>
              <a:t> </a:t>
            </a:r>
            <a:r>
              <a:rPr lang="es-ES" dirty="0" err="1"/>
              <a:t>flow</a:t>
            </a:r>
            <a:r>
              <a:rPr lang="es-ES" dirty="0"/>
              <a:t> </a:t>
            </a:r>
            <a:r>
              <a:rPr lang="es-ES" dirty="0" err="1"/>
              <a:t>conditions</a:t>
            </a:r>
            <a:r>
              <a:rPr lang="es-ES" dirty="0"/>
              <a:t> are </a:t>
            </a:r>
            <a:r>
              <a:rPr lang="es-ES" dirty="0" err="1"/>
              <a:t>adjusted</a:t>
            </a:r>
            <a:r>
              <a:rPr lang="es-ES" dirty="0"/>
              <a:t> to </a:t>
            </a:r>
            <a:r>
              <a:rPr lang="es-ES" dirty="0" err="1"/>
              <a:t>the</a:t>
            </a:r>
            <a:r>
              <a:rPr lang="es-ES" dirty="0"/>
              <a:t> </a:t>
            </a:r>
            <a:r>
              <a:rPr lang="es-ES" dirty="0" err="1"/>
              <a:t>dimensions</a:t>
            </a:r>
            <a:r>
              <a:rPr lang="es-ES" dirty="0"/>
              <a:t> of </a:t>
            </a:r>
            <a:r>
              <a:rPr lang="es-ES" dirty="0" err="1"/>
              <a:t>the</a:t>
            </a:r>
            <a:r>
              <a:rPr lang="es-ES" dirty="0"/>
              <a:t> </a:t>
            </a:r>
            <a:r>
              <a:rPr lang="es-ES" dirty="0" err="1"/>
              <a:t>geometry</a:t>
            </a:r>
            <a:r>
              <a:rPr lang="es-ES" dirty="0"/>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5c76c1fb34_0_16"/>
          <p:cNvSpPr txBox="1">
            <a:spLocks noGrp="1"/>
          </p:cNvSpPr>
          <p:nvPr>
            <p:ph type="title"/>
          </p:nvPr>
        </p:nvSpPr>
        <p:spPr>
          <a:xfrm>
            <a:off x="362857" y="649061"/>
            <a:ext cx="8548800" cy="466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r>
              <a:rPr lang="es-ES"/>
              <a:t>Future work</a:t>
            </a:r>
            <a:endParaRPr/>
          </a:p>
        </p:txBody>
      </p:sp>
      <p:sp>
        <p:nvSpPr>
          <p:cNvPr id="252" name="Google Shape;252;g5c76c1fb34_0_16"/>
          <p:cNvSpPr txBox="1">
            <a:spLocks noGrp="1"/>
          </p:cNvSpPr>
          <p:nvPr>
            <p:ph type="body" idx="1"/>
          </p:nvPr>
        </p:nvSpPr>
        <p:spPr>
          <a:xfrm>
            <a:off x="362857" y="1442381"/>
            <a:ext cx="8550600" cy="4489500"/>
          </a:xfrm>
          <a:prstGeom prst="rect">
            <a:avLst/>
          </a:prstGeom>
        </p:spPr>
        <p:txBody>
          <a:bodyPr spcFirstLastPara="1" wrap="square" lIns="92075" tIns="46025" rIns="92075" bIns="46025" anchor="t" anchorCtr="0">
            <a:noAutofit/>
          </a:bodyPr>
          <a:lstStyle/>
          <a:p>
            <a:pPr marL="457200" lvl="0" indent="0" algn="l" rtl="0">
              <a:lnSpc>
                <a:spcPct val="115000"/>
              </a:lnSpc>
              <a:spcBef>
                <a:spcPts val="0"/>
              </a:spcBef>
              <a:spcAft>
                <a:spcPts val="0"/>
              </a:spcAft>
              <a:buNone/>
            </a:pPr>
            <a:endParaRPr sz="1500">
              <a:solidFill>
                <a:schemeClr val="dk1"/>
              </a:solidFill>
            </a:endParaRPr>
          </a:p>
          <a:p>
            <a:pPr marL="0" lvl="0" indent="0" algn="l" rtl="0">
              <a:spcBef>
                <a:spcPts val="1300"/>
              </a:spcBef>
              <a:spcAft>
                <a:spcPts val="600"/>
              </a:spcAft>
              <a:buNone/>
            </a:pPr>
            <a:endParaRPr/>
          </a:p>
        </p:txBody>
      </p:sp>
      <p:sp>
        <p:nvSpPr>
          <p:cNvPr id="253" name="Google Shape;253;g5c76c1fb34_0_16"/>
          <p:cNvSpPr txBox="1">
            <a:spLocks noGrp="1"/>
          </p:cNvSpPr>
          <p:nvPr>
            <p:ph type="body" idx="1"/>
          </p:nvPr>
        </p:nvSpPr>
        <p:spPr>
          <a:xfrm>
            <a:off x="362857" y="1442381"/>
            <a:ext cx="8550600" cy="4489500"/>
          </a:xfrm>
          <a:prstGeom prst="rect">
            <a:avLst/>
          </a:prstGeom>
        </p:spPr>
        <p:txBody>
          <a:bodyPr spcFirstLastPara="1" wrap="square" lIns="92075" tIns="46025" rIns="92075" bIns="46025" anchor="t" anchorCtr="0">
            <a:noAutofit/>
          </a:bodyPr>
          <a:lstStyle/>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definition</a:t>
            </a:r>
            <a:r>
              <a:rPr lang="es-ES" dirty="0"/>
              <a:t> </a:t>
            </a:r>
            <a:r>
              <a:rPr lang="es-ES" dirty="0" err="1"/>
              <a:t>of</a:t>
            </a:r>
            <a:r>
              <a:rPr lang="es-ES" dirty="0"/>
              <a:t> </a:t>
            </a:r>
            <a:r>
              <a:rPr lang="es-ES" dirty="0" err="1"/>
              <a:t>mathematical</a:t>
            </a:r>
            <a:r>
              <a:rPr lang="es-ES" dirty="0"/>
              <a:t> </a:t>
            </a:r>
            <a:r>
              <a:rPr lang="es-ES" dirty="0" err="1"/>
              <a:t>correlation</a:t>
            </a:r>
            <a:r>
              <a:rPr lang="es-ES" dirty="0"/>
              <a:t> </a:t>
            </a:r>
            <a:r>
              <a:rPr lang="es-ES" dirty="0" err="1"/>
              <a:t>to</a:t>
            </a:r>
            <a:r>
              <a:rPr lang="es-ES" dirty="0"/>
              <a:t> </a:t>
            </a:r>
            <a:r>
              <a:rPr lang="es-ES" dirty="0" err="1"/>
              <a:t>estimate</a:t>
            </a:r>
            <a:r>
              <a:rPr lang="es-ES" dirty="0"/>
              <a:t> </a:t>
            </a:r>
            <a:r>
              <a:rPr lang="es-ES" dirty="0" err="1"/>
              <a:t>the</a:t>
            </a:r>
            <a:r>
              <a:rPr lang="es-ES" dirty="0"/>
              <a:t> </a:t>
            </a:r>
            <a:r>
              <a:rPr lang="es-ES" dirty="0" err="1"/>
              <a:t>degradation</a:t>
            </a:r>
            <a:r>
              <a:rPr lang="es-ES" dirty="0"/>
              <a:t> </a:t>
            </a:r>
            <a:r>
              <a:rPr lang="es-ES" dirty="0" err="1"/>
              <a:t>process</a:t>
            </a:r>
            <a:r>
              <a:rPr lang="es-ES" dirty="0"/>
              <a:t> </a:t>
            </a:r>
            <a:r>
              <a:rPr lang="es-ES" dirty="0" err="1"/>
              <a:t>for</a:t>
            </a:r>
            <a:r>
              <a:rPr lang="es-ES" dirty="0"/>
              <a:t> </a:t>
            </a:r>
            <a:r>
              <a:rPr lang="es-ES" dirty="0" err="1"/>
              <a:t>certain</a:t>
            </a:r>
            <a:r>
              <a:rPr lang="es-ES" dirty="0"/>
              <a:t> </a:t>
            </a:r>
            <a:r>
              <a:rPr lang="es-ES" dirty="0" err="1"/>
              <a:t>polymers</a:t>
            </a:r>
            <a:r>
              <a:rPr lang="es-ES" dirty="0"/>
              <a:t> </a:t>
            </a:r>
            <a:r>
              <a:rPr lang="es-ES" dirty="0" err="1"/>
              <a:t>of</a:t>
            </a:r>
            <a:r>
              <a:rPr lang="es-ES" dirty="0"/>
              <a:t> </a:t>
            </a:r>
            <a:r>
              <a:rPr lang="es-ES" dirty="0" err="1"/>
              <a:t>common</a:t>
            </a:r>
            <a:r>
              <a:rPr lang="es-ES" dirty="0"/>
              <a:t> use, </a:t>
            </a:r>
            <a:r>
              <a:rPr lang="es-ES" dirty="0" err="1"/>
              <a:t>based</a:t>
            </a:r>
            <a:r>
              <a:rPr lang="es-ES" dirty="0"/>
              <a:t> </a:t>
            </a:r>
            <a:r>
              <a:rPr lang="es-ES" dirty="0" err="1"/>
              <a:t>on</a:t>
            </a:r>
            <a:r>
              <a:rPr lang="es-ES" dirty="0"/>
              <a:t> experimental </a:t>
            </a:r>
            <a:r>
              <a:rPr lang="es-ES" dirty="0" err="1"/>
              <a:t>tests</a:t>
            </a:r>
            <a:r>
              <a:rPr lang="es-ES" dirty="0"/>
              <a:t>.</a:t>
            </a:r>
          </a:p>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prediction</a:t>
            </a:r>
            <a:r>
              <a:rPr lang="es-ES" dirty="0"/>
              <a:t> </a:t>
            </a:r>
            <a:r>
              <a:rPr lang="es-ES" dirty="0" err="1"/>
              <a:t>of</a:t>
            </a:r>
            <a:r>
              <a:rPr lang="es-ES" dirty="0"/>
              <a:t> </a:t>
            </a:r>
            <a:r>
              <a:rPr lang="es-ES" dirty="0" err="1"/>
              <a:t>the</a:t>
            </a:r>
            <a:r>
              <a:rPr lang="es-ES" dirty="0"/>
              <a:t> </a:t>
            </a:r>
            <a:r>
              <a:rPr lang="es-ES" dirty="0" err="1"/>
              <a:t>mechanical</a:t>
            </a:r>
            <a:r>
              <a:rPr lang="es-ES" dirty="0"/>
              <a:t> </a:t>
            </a:r>
            <a:r>
              <a:rPr lang="es-ES" dirty="0" err="1"/>
              <a:t>loss</a:t>
            </a:r>
            <a:r>
              <a:rPr lang="es-ES" dirty="0"/>
              <a:t> </a:t>
            </a:r>
            <a:r>
              <a:rPr lang="es-ES" dirty="0" err="1"/>
              <a:t>through</a:t>
            </a:r>
            <a:r>
              <a:rPr lang="es-ES" dirty="0"/>
              <a:t> </a:t>
            </a:r>
            <a:r>
              <a:rPr lang="es-ES" dirty="0" err="1"/>
              <a:t>compressions</a:t>
            </a:r>
            <a:r>
              <a:rPr lang="es-ES" dirty="0"/>
              <a:t> </a:t>
            </a:r>
            <a:r>
              <a:rPr lang="es-ES" dirty="0" err="1"/>
              <a:t>tests</a:t>
            </a:r>
            <a:r>
              <a:rPr lang="es-ES" dirty="0"/>
              <a:t> </a:t>
            </a:r>
            <a:r>
              <a:rPr lang="es-ES" dirty="0" err="1"/>
              <a:t>according</a:t>
            </a:r>
            <a:r>
              <a:rPr lang="es-ES" dirty="0"/>
              <a:t> </a:t>
            </a:r>
            <a:r>
              <a:rPr lang="es-ES" dirty="0" err="1"/>
              <a:t>to</a:t>
            </a:r>
            <a:r>
              <a:rPr lang="es-ES" dirty="0"/>
              <a:t> </a:t>
            </a:r>
            <a:r>
              <a:rPr lang="es-ES" dirty="0" err="1"/>
              <a:t>compression</a:t>
            </a:r>
            <a:r>
              <a:rPr lang="es-ES" dirty="0"/>
              <a:t> </a:t>
            </a:r>
            <a:r>
              <a:rPr lang="es-ES" dirty="0" err="1"/>
              <a:t>tests</a:t>
            </a:r>
            <a:r>
              <a:rPr lang="es-ES" dirty="0"/>
              <a:t> </a:t>
            </a:r>
            <a:r>
              <a:rPr lang="es-ES" dirty="0" err="1"/>
              <a:t>on</a:t>
            </a:r>
            <a:r>
              <a:rPr lang="es-ES" dirty="0"/>
              <a:t> </a:t>
            </a:r>
            <a:r>
              <a:rPr lang="es-ES" dirty="0" err="1"/>
              <a:t>the</a:t>
            </a:r>
            <a:r>
              <a:rPr lang="es-ES" dirty="0"/>
              <a:t> </a:t>
            </a:r>
            <a:r>
              <a:rPr lang="es-ES" dirty="0" err="1"/>
              <a:t>scaffold</a:t>
            </a:r>
            <a:r>
              <a:rPr lang="es-ES" dirty="0"/>
              <a:t> at </a:t>
            </a:r>
            <a:r>
              <a:rPr lang="es-ES" dirty="0" err="1"/>
              <a:t>different</a:t>
            </a:r>
            <a:r>
              <a:rPr lang="es-ES" dirty="0"/>
              <a:t> times </a:t>
            </a:r>
            <a:r>
              <a:rPr lang="es-ES" dirty="0" err="1"/>
              <a:t>steps</a:t>
            </a:r>
            <a:r>
              <a:rPr lang="es-ES" dirty="0"/>
              <a:t>.</a:t>
            </a:r>
            <a:endParaRPr dirty="0"/>
          </a:p>
          <a:p>
            <a:pPr marL="265112" lvl="0" indent="-227012" algn="l" rtl="0">
              <a:spcBef>
                <a:spcPts val="0"/>
              </a:spcBef>
              <a:spcAft>
                <a:spcPts val="0"/>
              </a:spcAft>
              <a:buClr>
                <a:schemeClr val="dk1"/>
              </a:buClr>
              <a:buSzPts val="1400"/>
              <a:buFont typeface="Arial"/>
              <a:buChar char="❑"/>
            </a:pPr>
            <a:r>
              <a:rPr lang="es-ES" dirty="0" err="1"/>
              <a:t>The</a:t>
            </a:r>
            <a:r>
              <a:rPr lang="es-ES" dirty="0"/>
              <a:t> </a:t>
            </a:r>
            <a:r>
              <a:rPr lang="es-ES" dirty="0" err="1"/>
              <a:t>simulation</a:t>
            </a:r>
            <a:r>
              <a:rPr lang="es-ES" dirty="0"/>
              <a:t> </a:t>
            </a:r>
            <a:r>
              <a:rPr lang="es-ES" dirty="0" err="1"/>
              <a:t>of</a:t>
            </a:r>
            <a:r>
              <a:rPr lang="es-ES" dirty="0"/>
              <a:t> </a:t>
            </a:r>
            <a:r>
              <a:rPr lang="es-ES" dirty="0" err="1"/>
              <a:t>the</a:t>
            </a:r>
            <a:r>
              <a:rPr lang="es-ES" dirty="0"/>
              <a:t> </a:t>
            </a:r>
            <a:r>
              <a:rPr lang="es-ES" dirty="0" err="1"/>
              <a:t>tissue</a:t>
            </a:r>
            <a:r>
              <a:rPr lang="es-ES" dirty="0"/>
              <a:t> </a:t>
            </a:r>
            <a:r>
              <a:rPr lang="es-ES" dirty="0" err="1"/>
              <a:t>regeneration</a:t>
            </a:r>
            <a:r>
              <a:rPr lang="es-ES" dirty="0"/>
              <a:t> </a:t>
            </a:r>
            <a:r>
              <a:rPr lang="es-ES" dirty="0" err="1"/>
              <a:t>using</a:t>
            </a:r>
            <a:r>
              <a:rPr lang="es-ES" dirty="0"/>
              <a:t> </a:t>
            </a:r>
            <a:r>
              <a:rPr lang="es-ES" dirty="0" err="1"/>
              <a:t>finite</a:t>
            </a:r>
            <a:r>
              <a:rPr lang="es-ES" dirty="0"/>
              <a:t> </a:t>
            </a:r>
            <a:r>
              <a:rPr lang="es-ES" dirty="0" err="1"/>
              <a:t>element</a:t>
            </a:r>
            <a:r>
              <a:rPr lang="es-ES" dirty="0"/>
              <a:t> </a:t>
            </a:r>
            <a:r>
              <a:rPr lang="es-ES" dirty="0" err="1"/>
              <a:t>methods</a:t>
            </a:r>
            <a:r>
              <a:rPr lang="es-ES" dirty="0"/>
              <a:t>.</a:t>
            </a:r>
            <a:endParaRPr dirty="0"/>
          </a:p>
          <a:p>
            <a:pPr marL="457200" lvl="0" indent="0" algn="l" rtl="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5c76c1fb34_0_32"/>
          <p:cNvSpPr txBox="1">
            <a:spLocks noGrp="1"/>
          </p:cNvSpPr>
          <p:nvPr>
            <p:ph type="title"/>
          </p:nvPr>
        </p:nvSpPr>
        <p:spPr>
          <a:xfrm>
            <a:off x="362857" y="649061"/>
            <a:ext cx="8548800" cy="466800"/>
          </a:xfrm>
          <a:prstGeom prst="rect">
            <a:avLst/>
          </a:prstGeom>
        </p:spPr>
        <p:txBody>
          <a:bodyPr spcFirstLastPara="1" wrap="square" lIns="92075" tIns="46025" rIns="92075" bIns="46025" anchor="t" anchorCtr="0">
            <a:noAutofit/>
          </a:bodyPr>
          <a:lstStyle/>
          <a:p>
            <a:pPr marL="0" lvl="0" indent="0" algn="l" rtl="0">
              <a:spcBef>
                <a:spcPts val="0"/>
              </a:spcBef>
              <a:spcAft>
                <a:spcPts val="0"/>
              </a:spcAft>
              <a:buNone/>
            </a:pPr>
            <a:r>
              <a:rPr lang="es-ES"/>
              <a:t>Acknowledgments</a:t>
            </a:r>
            <a:endParaRPr/>
          </a:p>
        </p:txBody>
      </p:sp>
      <p:sp>
        <p:nvSpPr>
          <p:cNvPr id="260" name="Google Shape;260;g5c76c1fb34_0_32"/>
          <p:cNvSpPr txBox="1">
            <a:spLocks noGrp="1"/>
          </p:cNvSpPr>
          <p:nvPr>
            <p:ph type="body" idx="1"/>
          </p:nvPr>
        </p:nvSpPr>
        <p:spPr>
          <a:xfrm>
            <a:off x="362857" y="1442381"/>
            <a:ext cx="8550600" cy="4489500"/>
          </a:xfrm>
          <a:prstGeom prst="rect">
            <a:avLst/>
          </a:prstGeom>
        </p:spPr>
        <p:txBody>
          <a:bodyPr spcFirstLastPara="1" wrap="square" lIns="92075" tIns="46025" rIns="92075" bIns="46025" anchor="t" anchorCtr="0">
            <a:noAutofit/>
          </a:bodyPr>
          <a:lstStyle/>
          <a:p>
            <a:pPr marL="457200" lvl="0" indent="-355600" algn="l" rtl="0">
              <a:spcBef>
                <a:spcPts val="400"/>
              </a:spcBef>
              <a:spcAft>
                <a:spcPts val="0"/>
              </a:spcAft>
              <a:buSzPts val="2000"/>
              <a:buChar char="❑"/>
            </a:pPr>
            <a:r>
              <a:rPr lang="es-ES"/>
              <a:t>This work was funded by: FEDER/Ministerio de Ciencia, Innovación y Universidades – Agencia Estatal de Investigación/ Project DPI2017-88465-R. and Fondo de Ayudas a la Investigación Aplicada, University Foundation of Las Palmas(FULP)</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1645920" y="2433782"/>
            <a:ext cx="725793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i="0" u="none" strike="noStrike" cap="none" dirty="0">
                <a:solidFill>
                  <a:schemeClr val="dk1"/>
                </a:solidFill>
                <a:latin typeface="Arial"/>
                <a:ea typeface="Arial"/>
                <a:cs typeface="Arial"/>
                <a:sym typeface="Arial"/>
              </a:rPr>
              <a:t>MODELISATION AND SIMULATION OF THE DEGRADATION</a:t>
            </a:r>
            <a:br>
              <a:rPr lang="es-ES" sz="2400" b="1" i="0" u="none" strike="noStrike" cap="none" dirty="0">
                <a:solidFill>
                  <a:schemeClr val="dk1"/>
                </a:solidFill>
                <a:latin typeface="Arial"/>
                <a:ea typeface="Arial"/>
                <a:cs typeface="Arial"/>
                <a:sym typeface="Arial"/>
              </a:rPr>
            </a:br>
            <a:r>
              <a:rPr lang="es-ES" sz="2400" b="1" i="0" u="none" strike="noStrike" cap="none" dirty="0">
                <a:solidFill>
                  <a:schemeClr val="dk1"/>
                </a:solidFill>
                <a:latin typeface="Arial"/>
                <a:ea typeface="Arial"/>
                <a:cs typeface="Arial"/>
                <a:sym typeface="Arial"/>
              </a:rPr>
              <a:t> PROCESS OF SCAFFOLDS DEVELOPED BY ADITIVE MANUFACTURING AND BIOMATERIALS</a:t>
            </a:r>
            <a:endParaRPr sz="2400" b="1" i="0" u="none" strike="noStrike" cap="none" dirty="0">
              <a:solidFill>
                <a:srgbClr val="F2F2F2"/>
              </a:solidFill>
              <a:latin typeface="Arial"/>
              <a:ea typeface="Arial"/>
              <a:cs typeface="Arial"/>
              <a:sym typeface="Arial"/>
            </a:endParaRPr>
          </a:p>
        </p:txBody>
      </p:sp>
      <p:sp>
        <p:nvSpPr>
          <p:cNvPr id="94" name="Google Shape;94;p1"/>
          <p:cNvSpPr txBox="1"/>
          <p:nvPr/>
        </p:nvSpPr>
        <p:spPr>
          <a:xfrm>
            <a:off x="3251198" y="4424218"/>
            <a:ext cx="2133600"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1" i="0" u="none" strike="noStrike" cap="none" dirty="0">
                <a:solidFill>
                  <a:srgbClr val="F2F2F2"/>
                </a:solidFill>
                <a:latin typeface="Arial"/>
                <a:ea typeface="Arial"/>
                <a:cs typeface="Arial"/>
                <a:sym typeface="Arial"/>
              </a:rPr>
              <a:t>Jacob Abdelfatah</a:t>
            </a:r>
          </a:p>
          <a:p>
            <a:pPr marL="0" marR="0" lvl="0" indent="0" algn="l" rtl="0">
              <a:lnSpc>
                <a:spcPct val="100000"/>
              </a:lnSpc>
              <a:spcBef>
                <a:spcPts val="0"/>
              </a:spcBef>
              <a:spcAft>
                <a:spcPts val="0"/>
              </a:spcAft>
              <a:buClr>
                <a:srgbClr val="F2F2F2"/>
              </a:buClr>
              <a:buSzPts val="1600"/>
              <a:buFont typeface="Arial"/>
              <a:buNone/>
            </a:pPr>
            <a:r>
              <a:rPr lang="es-ES" sz="1600" b="1" dirty="0">
                <a:solidFill>
                  <a:srgbClr val="F2F2F2"/>
                </a:solidFill>
                <a:latin typeface="Arial"/>
                <a:ea typeface="Arial"/>
                <a:cs typeface="Arial"/>
                <a:sym typeface="Arial"/>
              </a:rPr>
              <a:t>Rubén Paz</a:t>
            </a:r>
            <a:endParaRPr sz="1600" dirty="0"/>
          </a:p>
          <a:p>
            <a:pPr marL="0" marR="0" lvl="0" indent="0" algn="l" rtl="0">
              <a:lnSpc>
                <a:spcPct val="100000"/>
              </a:lnSpc>
              <a:spcBef>
                <a:spcPts val="0"/>
              </a:spcBef>
              <a:spcAft>
                <a:spcPts val="0"/>
              </a:spcAft>
              <a:buClr>
                <a:srgbClr val="F2F2F2"/>
              </a:buClr>
              <a:buSzPts val="1600"/>
              <a:buFont typeface="Arial"/>
              <a:buNone/>
            </a:pPr>
            <a:r>
              <a:rPr lang="es-ES" sz="1600" b="1" dirty="0">
                <a:solidFill>
                  <a:srgbClr val="F2F2F2"/>
                </a:solidFill>
                <a:latin typeface="Arial"/>
                <a:ea typeface="Arial"/>
                <a:cs typeface="Arial"/>
                <a:sym typeface="Arial"/>
              </a:rPr>
              <a:t>Mario Monzón</a:t>
            </a:r>
          </a:p>
          <a:p>
            <a:pPr>
              <a:buClr>
                <a:srgbClr val="F2F2F2"/>
              </a:buClr>
              <a:buSzPts val="1600"/>
            </a:pPr>
            <a:r>
              <a:rPr lang="es-ES" sz="1600" b="1" dirty="0">
                <a:solidFill>
                  <a:srgbClr val="F2F2F2"/>
                </a:solidFill>
              </a:rPr>
              <a:t>Gabriel Winter</a:t>
            </a:r>
            <a:endParaRPr lang="es-ES" sz="1600" dirty="0"/>
          </a:p>
          <a:p>
            <a:pPr marL="0" marR="0" lvl="0" indent="0" algn="l" rtl="0">
              <a:lnSpc>
                <a:spcPct val="100000"/>
              </a:lnSpc>
              <a:spcBef>
                <a:spcPts val="0"/>
              </a:spcBef>
              <a:spcAft>
                <a:spcPts val="0"/>
              </a:spcAft>
              <a:buClr>
                <a:srgbClr val="F2F2F2"/>
              </a:buClr>
              <a:buSzPts val="1600"/>
              <a:buFont typeface="Arial"/>
              <a:buNone/>
            </a:pPr>
            <a:endParaRPr lang="es-ES" sz="1600" b="1" dirty="0">
              <a:solidFill>
                <a:srgbClr val="F2F2F2"/>
              </a:solidFill>
              <a:latin typeface="Arial"/>
              <a:ea typeface="Arial"/>
              <a:cs typeface="Arial"/>
              <a:sym typeface="Arial"/>
            </a:endParaRPr>
          </a:p>
          <a:p>
            <a:pPr marL="0" marR="0" lvl="0" indent="0" algn="l" rtl="0">
              <a:lnSpc>
                <a:spcPct val="100000"/>
              </a:lnSpc>
              <a:spcBef>
                <a:spcPts val="0"/>
              </a:spcBef>
              <a:spcAft>
                <a:spcPts val="0"/>
              </a:spcAft>
              <a:buClr>
                <a:srgbClr val="F2F2F2"/>
              </a:buClr>
              <a:buSzPts val="1600"/>
              <a:buFont typeface="Arial"/>
              <a:buNone/>
            </a:pPr>
            <a:endParaRPr dirty="0"/>
          </a:p>
          <a:p>
            <a:pPr marL="0" marR="0" lvl="0" indent="0" algn="l" rtl="0">
              <a:spcBef>
                <a:spcPts val="0"/>
              </a:spcBef>
              <a:spcAft>
                <a:spcPts val="0"/>
              </a:spcAft>
              <a:buNone/>
            </a:pPr>
            <a:endParaRPr sz="1600" b="1" dirty="0">
              <a:solidFill>
                <a:srgbClr val="F2F2F2"/>
              </a:solidFill>
              <a:latin typeface="Arial"/>
              <a:ea typeface="Arial"/>
              <a:cs typeface="Arial"/>
              <a:sym typeface="Arial"/>
            </a:endParaRPr>
          </a:p>
        </p:txBody>
      </p:sp>
    </p:spTree>
    <p:extLst>
      <p:ext uri="{BB962C8B-B14F-4D97-AF65-F5344CB8AC3E}">
        <p14:creationId xmlns:p14="http://schemas.microsoft.com/office/powerpoint/2010/main" val="63422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Background</a:t>
            </a:r>
            <a:endParaRPr/>
          </a:p>
        </p:txBody>
      </p:sp>
      <p:sp>
        <p:nvSpPr>
          <p:cNvPr id="116" name="Google Shape;116;p4"/>
          <p:cNvSpPr txBox="1">
            <a:spLocks noGrp="1"/>
          </p:cNvSpPr>
          <p:nvPr>
            <p:ph type="body" idx="1"/>
          </p:nvPr>
        </p:nvSpPr>
        <p:spPr>
          <a:xfrm>
            <a:off x="362857" y="1442381"/>
            <a:ext cx="8550728" cy="4489639"/>
          </a:xfrm>
          <a:prstGeom prst="rect">
            <a:avLst/>
          </a:prstGeom>
          <a:noFill/>
          <a:ln>
            <a:noFill/>
          </a:ln>
        </p:spPr>
        <p:txBody>
          <a:bodyPr spcFirstLastPara="1" wrap="square" lIns="92075" tIns="46025" rIns="92075" bIns="46025" anchor="t" anchorCtr="0">
            <a:normAutofit/>
          </a:bodyPr>
          <a:lstStyle/>
          <a:p>
            <a:pPr marL="265112" lvl="0" indent="-265112" algn="l" rtl="0">
              <a:lnSpc>
                <a:spcPct val="90000"/>
              </a:lnSpc>
              <a:spcBef>
                <a:spcPts val="0"/>
              </a:spcBef>
              <a:spcAft>
                <a:spcPts val="0"/>
              </a:spcAft>
              <a:buSzPts val="2000"/>
              <a:buFont typeface="Noto Sans Symbols"/>
              <a:buChar char="❑"/>
            </a:pPr>
            <a:r>
              <a:rPr lang="es-ES" dirty="0" err="1"/>
              <a:t>Chen</a:t>
            </a:r>
            <a:r>
              <a:rPr lang="es-ES" dirty="0"/>
              <a:t> et al.(2011) </a:t>
            </a:r>
            <a:r>
              <a:rPr lang="es-ES" dirty="0" err="1"/>
              <a:t>proposed</a:t>
            </a:r>
            <a:r>
              <a:rPr lang="es-ES" dirty="0"/>
              <a:t> a </a:t>
            </a:r>
            <a:r>
              <a:rPr lang="es-ES" dirty="0" err="1"/>
              <a:t>methodology</a:t>
            </a:r>
            <a:r>
              <a:rPr lang="es-ES" dirty="0"/>
              <a:t> to determine </a:t>
            </a:r>
            <a:r>
              <a:rPr lang="es-ES" dirty="0" err="1"/>
              <a:t>the</a:t>
            </a:r>
            <a:r>
              <a:rPr lang="es-ES" dirty="0"/>
              <a:t> </a:t>
            </a:r>
            <a:r>
              <a:rPr lang="es-ES" dirty="0" err="1"/>
              <a:t>homogeneous</a:t>
            </a:r>
            <a:r>
              <a:rPr lang="es-ES" dirty="0"/>
              <a:t> </a:t>
            </a:r>
            <a:r>
              <a:rPr lang="es-ES" dirty="0" err="1"/>
              <a:t>shear</a:t>
            </a:r>
            <a:r>
              <a:rPr lang="es-ES" dirty="0"/>
              <a:t> stress </a:t>
            </a:r>
            <a:r>
              <a:rPr lang="es-ES" dirty="0" err="1"/>
              <a:t>field</a:t>
            </a:r>
            <a:r>
              <a:rPr lang="es-ES" dirty="0"/>
              <a:t> in a Surface </a:t>
            </a:r>
            <a:r>
              <a:rPr lang="es-ES" dirty="0" err="1"/>
              <a:t>using</a:t>
            </a:r>
            <a:r>
              <a:rPr lang="es-ES" dirty="0"/>
              <a:t> </a:t>
            </a:r>
            <a:r>
              <a:rPr lang="es-ES" dirty="0" err="1"/>
              <a:t>evolutive</a:t>
            </a:r>
            <a:r>
              <a:rPr lang="es-ES" dirty="0"/>
              <a:t> </a:t>
            </a:r>
            <a:r>
              <a:rPr lang="es-ES" dirty="0" err="1"/>
              <a:t>algorithms</a:t>
            </a:r>
            <a:r>
              <a:rPr lang="es-ES" dirty="0"/>
              <a:t>. </a:t>
            </a:r>
            <a:endParaRPr dirty="0"/>
          </a:p>
          <a:p>
            <a:pPr marL="265112" lvl="0" indent="0" algn="l" rtl="0">
              <a:lnSpc>
                <a:spcPct val="90000"/>
              </a:lnSpc>
              <a:spcBef>
                <a:spcPts val="0"/>
              </a:spcBef>
              <a:spcAft>
                <a:spcPts val="0"/>
              </a:spcAft>
              <a:buNone/>
            </a:pPr>
            <a:endParaRPr dirty="0"/>
          </a:p>
          <a:p>
            <a:pPr marL="265112" lvl="0" indent="-265112" algn="l" rtl="0">
              <a:lnSpc>
                <a:spcPct val="90000"/>
              </a:lnSpc>
              <a:spcBef>
                <a:spcPts val="0"/>
              </a:spcBef>
              <a:spcAft>
                <a:spcPts val="0"/>
              </a:spcAft>
              <a:buSzPts val="2000"/>
              <a:buFont typeface="Noto Sans Symbols"/>
              <a:buChar char="❑"/>
            </a:pPr>
            <a:r>
              <a:rPr lang="es-ES" dirty="0" err="1"/>
              <a:t>Erkizia</a:t>
            </a:r>
            <a:r>
              <a:rPr lang="es-ES" dirty="0"/>
              <a:t> et al(2010), </a:t>
            </a:r>
            <a:r>
              <a:rPr lang="es-ES" dirty="0" err="1"/>
              <a:t>defined</a:t>
            </a:r>
            <a:r>
              <a:rPr lang="es-ES" dirty="0"/>
              <a:t> a </a:t>
            </a:r>
            <a:r>
              <a:rPr lang="es-ES" dirty="0" err="1"/>
              <a:t>methodology</a:t>
            </a:r>
            <a:r>
              <a:rPr lang="es-ES" dirty="0"/>
              <a:t> to </a:t>
            </a:r>
            <a:r>
              <a:rPr lang="es-ES" dirty="0" err="1"/>
              <a:t>obtain</a:t>
            </a:r>
            <a:r>
              <a:rPr lang="es-ES" dirty="0"/>
              <a:t> </a:t>
            </a:r>
            <a:r>
              <a:rPr lang="es-ES" dirty="0" err="1"/>
              <a:t>the</a:t>
            </a:r>
            <a:r>
              <a:rPr lang="es-ES" dirty="0"/>
              <a:t> </a:t>
            </a:r>
            <a:r>
              <a:rPr lang="es-ES" dirty="0" err="1"/>
              <a:t>degradation</a:t>
            </a:r>
            <a:r>
              <a:rPr lang="es-ES" dirty="0"/>
              <a:t> </a:t>
            </a:r>
            <a:r>
              <a:rPr lang="es-ES" dirty="0" err="1"/>
              <a:t>by</a:t>
            </a:r>
            <a:r>
              <a:rPr lang="es-ES" dirty="0"/>
              <a:t> </a:t>
            </a:r>
            <a:r>
              <a:rPr lang="es-ES" dirty="0" err="1"/>
              <a:t>only</a:t>
            </a:r>
            <a:r>
              <a:rPr lang="es-ES" dirty="0"/>
              <a:t> </a:t>
            </a:r>
            <a:r>
              <a:rPr lang="es-ES" dirty="0" err="1"/>
              <a:t>the</a:t>
            </a:r>
            <a:r>
              <a:rPr lang="es-ES" dirty="0"/>
              <a:t> </a:t>
            </a:r>
            <a:r>
              <a:rPr lang="es-ES" dirty="0" err="1"/>
              <a:t>exposure</a:t>
            </a:r>
            <a:r>
              <a:rPr lang="es-ES" dirty="0"/>
              <a:t> to </a:t>
            </a:r>
            <a:r>
              <a:rPr lang="es-ES" dirty="0" err="1"/>
              <a:t>the</a:t>
            </a:r>
            <a:r>
              <a:rPr lang="es-ES" dirty="0"/>
              <a:t> fluid, </a:t>
            </a:r>
            <a:r>
              <a:rPr lang="es-ES" dirty="0" err="1"/>
              <a:t>using</a:t>
            </a:r>
            <a:r>
              <a:rPr lang="es-ES" dirty="0"/>
              <a:t> </a:t>
            </a:r>
            <a:r>
              <a:rPr lang="es-ES" dirty="0" err="1"/>
              <a:t>the</a:t>
            </a:r>
            <a:r>
              <a:rPr lang="es-ES" dirty="0"/>
              <a:t> Montecarlo </a:t>
            </a:r>
            <a:r>
              <a:rPr lang="es-ES" dirty="0" err="1"/>
              <a:t>algorithm</a:t>
            </a:r>
            <a:r>
              <a:rPr lang="es-ES" dirty="0"/>
              <a:t>.</a:t>
            </a:r>
            <a:endParaRPr dirty="0"/>
          </a:p>
          <a:p>
            <a:pPr marL="265113" lvl="0" indent="-265113" algn="l" rtl="0">
              <a:lnSpc>
                <a:spcPct val="90000"/>
              </a:lnSpc>
              <a:spcBef>
                <a:spcPts val="1000"/>
              </a:spcBef>
              <a:spcAft>
                <a:spcPts val="0"/>
              </a:spcAft>
              <a:buSzPts val="2000"/>
              <a:buFont typeface="Noto Sans Symbols"/>
              <a:buChar char="❑"/>
            </a:pPr>
            <a:r>
              <a:rPr lang="es-ES" dirty="0" err="1"/>
              <a:t>Saad</a:t>
            </a:r>
            <a:r>
              <a:rPr lang="es-ES" dirty="0"/>
              <a:t> et al.(2017) </a:t>
            </a:r>
            <a:r>
              <a:rPr lang="es-ES" dirty="0" err="1"/>
              <a:t>proved</a:t>
            </a:r>
            <a:r>
              <a:rPr lang="es-ES" dirty="0"/>
              <a:t> </a:t>
            </a:r>
            <a:r>
              <a:rPr lang="es-ES" dirty="0" err="1"/>
              <a:t>by</a:t>
            </a:r>
            <a:r>
              <a:rPr lang="es-ES" dirty="0"/>
              <a:t> experimental </a:t>
            </a:r>
            <a:r>
              <a:rPr lang="es-ES" dirty="0" err="1"/>
              <a:t>tests</a:t>
            </a:r>
            <a:r>
              <a:rPr lang="es-ES" dirty="0"/>
              <a:t> </a:t>
            </a:r>
            <a:r>
              <a:rPr lang="es-ES" dirty="0" err="1"/>
              <a:t>the</a:t>
            </a:r>
            <a:r>
              <a:rPr lang="es-ES" dirty="0"/>
              <a:t> </a:t>
            </a:r>
            <a:r>
              <a:rPr lang="es-ES" dirty="0" err="1"/>
              <a:t>influence</a:t>
            </a:r>
            <a:r>
              <a:rPr lang="es-ES" dirty="0"/>
              <a:t> of </a:t>
            </a:r>
            <a:r>
              <a:rPr lang="es-ES" dirty="0" err="1"/>
              <a:t>flow</a:t>
            </a:r>
            <a:r>
              <a:rPr lang="es-ES" dirty="0"/>
              <a:t> </a:t>
            </a:r>
            <a:r>
              <a:rPr lang="es-ES" dirty="0" err="1"/>
              <a:t>rates</a:t>
            </a:r>
            <a:r>
              <a:rPr lang="es-ES" dirty="0"/>
              <a:t> </a:t>
            </a:r>
            <a:r>
              <a:rPr lang="es-ES" dirty="0" err="1"/>
              <a:t>on</a:t>
            </a:r>
            <a:r>
              <a:rPr lang="es-ES" dirty="0"/>
              <a:t> </a:t>
            </a:r>
            <a:r>
              <a:rPr lang="es-ES" dirty="0" err="1"/>
              <a:t>the</a:t>
            </a:r>
            <a:r>
              <a:rPr lang="es-ES" dirty="0"/>
              <a:t> </a:t>
            </a:r>
            <a:r>
              <a:rPr lang="es-ES" dirty="0" err="1"/>
              <a:t>degradation</a:t>
            </a:r>
            <a:r>
              <a:rPr lang="es-ES" dirty="0"/>
              <a:t> </a:t>
            </a:r>
            <a:r>
              <a:rPr lang="es-ES" dirty="0" err="1"/>
              <a:t>tests</a:t>
            </a:r>
            <a:r>
              <a:rPr lang="es-ES" dirty="0"/>
              <a:t>. </a:t>
            </a:r>
            <a:r>
              <a:rPr lang="es-ES" dirty="0" err="1"/>
              <a:t>By</a:t>
            </a:r>
            <a:r>
              <a:rPr lang="es-ES" dirty="0"/>
              <a:t> digital </a:t>
            </a:r>
            <a:r>
              <a:rPr lang="es-ES" dirty="0" err="1"/>
              <a:t>reconstruction</a:t>
            </a:r>
            <a:r>
              <a:rPr lang="es-ES" dirty="0"/>
              <a:t> of </a:t>
            </a:r>
            <a:r>
              <a:rPr lang="es-ES" dirty="0" err="1"/>
              <a:t>the</a:t>
            </a:r>
            <a:r>
              <a:rPr lang="es-ES" dirty="0"/>
              <a:t> </a:t>
            </a:r>
            <a:r>
              <a:rPr lang="es-ES" dirty="0" err="1"/>
              <a:t>geometry</a:t>
            </a:r>
            <a:r>
              <a:rPr lang="es-ES" dirty="0"/>
              <a:t>(</a:t>
            </a:r>
            <a:r>
              <a:rPr lang="es-ES" dirty="0" err="1"/>
              <a:t>μCT</a:t>
            </a:r>
            <a:r>
              <a:rPr lang="es-ES" dirty="0"/>
              <a:t>) and </a:t>
            </a:r>
            <a:r>
              <a:rPr lang="es-ES" dirty="0" err="1"/>
              <a:t>performing</a:t>
            </a:r>
            <a:r>
              <a:rPr lang="es-ES" dirty="0"/>
              <a:t> a CFD </a:t>
            </a:r>
            <a:r>
              <a:rPr lang="es-ES" dirty="0" err="1"/>
              <a:t>simulation</a:t>
            </a:r>
            <a:r>
              <a:rPr lang="es-ES" dirty="0"/>
              <a:t> </a:t>
            </a:r>
            <a:r>
              <a:rPr lang="es-ES" dirty="0" err="1"/>
              <a:t>on</a:t>
            </a:r>
            <a:r>
              <a:rPr lang="es-ES" dirty="0"/>
              <a:t> </a:t>
            </a:r>
            <a:r>
              <a:rPr lang="es-ES" dirty="0" err="1"/>
              <a:t>it</a:t>
            </a:r>
            <a:r>
              <a:rPr lang="es-ES" dirty="0"/>
              <a:t>, </a:t>
            </a:r>
            <a:r>
              <a:rPr lang="es-ES" dirty="0" err="1"/>
              <a:t>they</a:t>
            </a:r>
            <a:r>
              <a:rPr lang="es-ES" dirty="0"/>
              <a:t> </a:t>
            </a:r>
            <a:r>
              <a:rPr lang="es-ES" dirty="0" err="1"/>
              <a:t>obtained</a:t>
            </a:r>
            <a:r>
              <a:rPr lang="es-ES" dirty="0"/>
              <a:t> </a:t>
            </a:r>
            <a:r>
              <a:rPr lang="es-ES" dirty="0" err="1"/>
              <a:t>the</a:t>
            </a:r>
            <a:r>
              <a:rPr lang="es-ES" dirty="0"/>
              <a:t> </a:t>
            </a:r>
            <a:r>
              <a:rPr lang="es-ES" dirty="0" err="1"/>
              <a:t>shear</a:t>
            </a:r>
            <a:r>
              <a:rPr lang="es-ES" dirty="0"/>
              <a:t> stress </a:t>
            </a:r>
            <a:r>
              <a:rPr lang="es-ES" dirty="0" err="1"/>
              <a:t>field</a:t>
            </a:r>
            <a:r>
              <a:rPr lang="es-ES" dirty="0"/>
              <a:t> </a:t>
            </a:r>
            <a:r>
              <a:rPr lang="es-ES" dirty="0" err="1"/>
              <a:t>on</a:t>
            </a:r>
            <a:r>
              <a:rPr lang="es-ES" dirty="0"/>
              <a:t> </a:t>
            </a:r>
            <a:r>
              <a:rPr lang="es-ES" dirty="0" err="1"/>
              <a:t>the</a:t>
            </a:r>
            <a:r>
              <a:rPr lang="es-ES" dirty="0"/>
              <a:t> Surface at </a:t>
            </a:r>
            <a:r>
              <a:rPr lang="es-ES" dirty="0" err="1"/>
              <a:t>different</a:t>
            </a:r>
            <a:r>
              <a:rPr lang="es-ES" dirty="0"/>
              <a:t> </a:t>
            </a:r>
            <a:r>
              <a:rPr lang="es-ES" dirty="0" err="1"/>
              <a:t>degradation</a:t>
            </a:r>
            <a:r>
              <a:rPr lang="es-ES" dirty="0"/>
              <a:t> time.</a:t>
            </a:r>
            <a:endParaRPr dirty="0"/>
          </a:p>
          <a:p>
            <a:pPr marL="265113" lvl="0" indent="-265113" algn="l" rtl="0">
              <a:lnSpc>
                <a:spcPct val="90000"/>
              </a:lnSpc>
              <a:spcBef>
                <a:spcPts val="1000"/>
              </a:spcBef>
              <a:spcAft>
                <a:spcPts val="0"/>
              </a:spcAft>
              <a:buSzPts val="2000"/>
              <a:buFont typeface="Noto Sans Symbols"/>
              <a:buChar char="❑"/>
            </a:pPr>
            <a:r>
              <a:rPr lang="es-ES" dirty="0" err="1"/>
              <a:t>Shirazi</a:t>
            </a:r>
            <a:r>
              <a:rPr lang="es-ES" dirty="0"/>
              <a:t> et al.(2016) </a:t>
            </a:r>
            <a:r>
              <a:rPr lang="es-ES" dirty="0" err="1"/>
              <a:t>defined</a:t>
            </a:r>
            <a:r>
              <a:rPr lang="es-ES" dirty="0"/>
              <a:t> a </a:t>
            </a:r>
            <a:r>
              <a:rPr lang="es-ES" dirty="0" err="1"/>
              <a:t>scheme</a:t>
            </a:r>
            <a:r>
              <a:rPr lang="es-ES" dirty="0"/>
              <a:t> of </a:t>
            </a:r>
            <a:r>
              <a:rPr lang="es-ES" dirty="0" err="1"/>
              <a:t>simulation</a:t>
            </a:r>
            <a:r>
              <a:rPr lang="es-ES" dirty="0"/>
              <a:t> </a:t>
            </a:r>
            <a:r>
              <a:rPr lang="es-ES" dirty="0" err="1"/>
              <a:t>that</a:t>
            </a:r>
            <a:r>
              <a:rPr lang="es-ES" dirty="0"/>
              <a:t> </a:t>
            </a:r>
            <a:r>
              <a:rPr lang="es-ES" dirty="0" err="1"/>
              <a:t>predicts</a:t>
            </a:r>
            <a:r>
              <a:rPr lang="es-ES" dirty="0"/>
              <a:t> </a:t>
            </a:r>
            <a:r>
              <a:rPr lang="es-ES" dirty="0" err="1"/>
              <a:t>the</a:t>
            </a:r>
            <a:r>
              <a:rPr lang="es-ES" dirty="0"/>
              <a:t> </a:t>
            </a:r>
            <a:r>
              <a:rPr lang="es-ES" dirty="0" err="1"/>
              <a:t>mass</a:t>
            </a:r>
            <a:r>
              <a:rPr lang="es-ES" dirty="0"/>
              <a:t> </a:t>
            </a:r>
            <a:r>
              <a:rPr lang="es-ES" dirty="0" err="1"/>
              <a:t>loss</a:t>
            </a:r>
            <a:r>
              <a:rPr lang="es-ES" dirty="0"/>
              <a:t> </a:t>
            </a:r>
            <a:r>
              <a:rPr lang="es-ES" dirty="0" err="1"/>
              <a:t>properties</a:t>
            </a:r>
            <a:r>
              <a:rPr lang="es-ES" dirty="0"/>
              <a:t> of </a:t>
            </a:r>
            <a:r>
              <a:rPr lang="es-ES" dirty="0" err="1"/>
              <a:t>the</a:t>
            </a:r>
            <a:r>
              <a:rPr lang="es-ES" dirty="0"/>
              <a:t> </a:t>
            </a:r>
            <a:r>
              <a:rPr lang="es-ES" dirty="0" err="1"/>
              <a:t>polymer</a:t>
            </a:r>
            <a:r>
              <a:rPr lang="es-ES" dirty="0"/>
              <a:t> and </a:t>
            </a:r>
            <a:r>
              <a:rPr lang="es-ES" dirty="0" err="1"/>
              <a:t>the</a:t>
            </a:r>
            <a:r>
              <a:rPr lang="es-ES" dirty="0"/>
              <a:t> </a:t>
            </a:r>
            <a:r>
              <a:rPr lang="es-ES" dirty="0" err="1"/>
              <a:t>subsequent</a:t>
            </a:r>
            <a:r>
              <a:rPr lang="es-ES" dirty="0"/>
              <a:t> </a:t>
            </a:r>
            <a:r>
              <a:rPr lang="es-ES" dirty="0" err="1"/>
              <a:t>loss</a:t>
            </a:r>
            <a:r>
              <a:rPr lang="es-ES" dirty="0"/>
              <a:t> of material </a:t>
            </a:r>
            <a:r>
              <a:rPr lang="es-ES" dirty="0" err="1"/>
              <a:t>properties</a:t>
            </a:r>
            <a:r>
              <a:rPr lang="es-ES" dirty="0"/>
              <a:t>. </a:t>
            </a:r>
            <a:r>
              <a:rPr lang="es-ES" dirty="0" err="1"/>
              <a:t>The</a:t>
            </a:r>
            <a:r>
              <a:rPr lang="es-ES" dirty="0"/>
              <a:t> </a:t>
            </a:r>
            <a:r>
              <a:rPr lang="es-ES" dirty="0" err="1"/>
              <a:t>model</a:t>
            </a:r>
            <a:r>
              <a:rPr lang="es-ES" dirty="0"/>
              <a:t> </a:t>
            </a:r>
            <a:r>
              <a:rPr lang="es-ES" dirty="0" err="1"/>
              <a:t>is</a:t>
            </a:r>
            <a:r>
              <a:rPr lang="es-ES" dirty="0"/>
              <a:t> </a:t>
            </a:r>
            <a:r>
              <a:rPr lang="es-ES" dirty="0" err="1"/>
              <a:t>based</a:t>
            </a:r>
            <a:r>
              <a:rPr lang="es-ES" dirty="0"/>
              <a:t> </a:t>
            </a:r>
            <a:r>
              <a:rPr lang="es-ES" dirty="0" err="1"/>
              <a:t>on</a:t>
            </a:r>
            <a:r>
              <a:rPr lang="es-ES" dirty="0"/>
              <a:t> </a:t>
            </a:r>
            <a:r>
              <a:rPr lang="es-ES" dirty="0" err="1"/>
              <a:t>the</a:t>
            </a:r>
            <a:r>
              <a:rPr lang="es-ES" dirty="0"/>
              <a:t> </a:t>
            </a:r>
            <a:r>
              <a:rPr lang="es-ES" dirty="0" err="1"/>
              <a:t>reaction-diffusion</a:t>
            </a:r>
            <a:r>
              <a:rPr lang="es-ES" dirty="0"/>
              <a:t> </a:t>
            </a:r>
            <a:r>
              <a:rPr lang="es-ES" dirty="0" err="1"/>
              <a:t>equation</a:t>
            </a:r>
            <a:endParaRPr dirty="0"/>
          </a:p>
          <a:p>
            <a:pPr marL="0" lvl="0" indent="0" algn="l" rtl="0">
              <a:lnSpc>
                <a:spcPct val="90000"/>
              </a:lnSpc>
              <a:spcBef>
                <a:spcPts val="1000"/>
              </a:spcBef>
              <a:spcAft>
                <a:spcPts val="0"/>
              </a:spcAft>
              <a:buSzPts val="2000"/>
              <a:buNone/>
            </a:pPr>
            <a:endParaRPr dirty="0"/>
          </a:p>
          <a:p>
            <a:pPr marL="265113" lvl="0" indent="-138113" algn="l" rtl="0">
              <a:lnSpc>
                <a:spcPct val="90000"/>
              </a:lnSpc>
              <a:spcBef>
                <a:spcPts val="1000"/>
              </a:spcBef>
              <a:spcAft>
                <a:spcPts val="0"/>
              </a:spcAft>
              <a:buSzPts val="2000"/>
              <a:buFont typeface="Noto Sans Symbols"/>
              <a:buNone/>
            </a:pPr>
            <a:endParaRPr dirty="0"/>
          </a:p>
          <a:p>
            <a:pPr marL="265113" lvl="0" indent="-163513" algn="l" rtl="0">
              <a:lnSpc>
                <a:spcPct val="90000"/>
              </a:lnSpc>
              <a:spcBef>
                <a:spcPts val="920"/>
              </a:spcBef>
              <a:spcAft>
                <a:spcPts val="0"/>
              </a:spcAft>
              <a:buSzPts val="1600"/>
              <a:buFont typeface="Noto Sans Symbols"/>
              <a:buNone/>
            </a:pP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0F97C-30B5-4F62-9EE0-F215DFDB5F50}"/>
              </a:ext>
            </a:extLst>
          </p:cNvPr>
          <p:cNvSpPr>
            <a:spLocks noGrp="1"/>
          </p:cNvSpPr>
          <p:nvPr>
            <p:ph type="title"/>
          </p:nvPr>
        </p:nvSpPr>
        <p:spPr/>
        <p:txBody>
          <a:bodyPr/>
          <a:lstStyle/>
          <a:p>
            <a:r>
              <a:rPr lang="en-GB" dirty="0"/>
              <a:t>Materials</a:t>
            </a:r>
          </a:p>
        </p:txBody>
      </p:sp>
      <p:sp>
        <p:nvSpPr>
          <p:cNvPr id="3" name="Marcador de texto 2">
            <a:extLst>
              <a:ext uri="{FF2B5EF4-FFF2-40B4-BE49-F238E27FC236}">
                <a16:creationId xmlns:a16="http://schemas.microsoft.com/office/drawing/2014/main" id="{5EC6C6B2-2F57-430C-826E-B4F754E31377}"/>
              </a:ext>
            </a:extLst>
          </p:cNvPr>
          <p:cNvSpPr>
            <a:spLocks noGrp="1"/>
          </p:cNvSpPr>
          <p:nvPr>
            <p:ph type="body" idx="1"/>
          </p:nvPr>
        </p:nvSpPr>
        <p:spPr/>
        <p:txBody>
          <a:bodyPr/>
          <a:lstStyle/>
          <a:p>
            <a:r>
              <a:rPr lang="en-US" dirty="0"/>
              <a:t>Bio-fluid within scaffold microstructures transports nutrients and metabolites to maintain a newly-regenerated tissue alive.</a:t>
            </a:r>
          </a:p>
          <a:p>
            <a:r>
              <a:rPr lang="en-US" dirty="0"/>
              <a:t>Joints present a particular case of the scaffolds because of the synovial fluid, which accelerates the degradation process, due to the enzymes present on it.</a:t>
            </a:r>
          </a:p>
          <a:p>
            <a:r>
              <a:rPr lang="en-US" dirty="0"/>
              <a:t>So its of capital importance to choose the  proper material to ensure the degradation process, due to the enzymes present on it.</a:t>
            </a:r>
          </a:p>
          <a:p>
            <a:r>
              <a:rPr lang="en-US" b="1" dirty="0"/>
              <a:t>For the simulations, PLA scaffolds will be considered.</a:t>
            </a:r>
          </a:p>
          <a:p>
            <a:r>
              <a:rPr lang="en-US" dirty="0"/>
              <a:t>As the synovial fluid is non Newtonian, the formulation and resolution of the </a:t>
            </a:r>
            <a:r>
              <a:rPr lang="en-US" dirty="0" err="1"/>
              <a:t>Navier</a:t>
            </a:r>
            <a:r>
              <a:rPr lang="en-US" dirty="0"/>
              <a:t> Stokes equations are more complex. </a:t>
            </a:r>
          </a:p>
          <a:p>
            <a:r>
              <a:rPr lang="en-US" b="1" dirty="0"/>
              <a:t>PBS, although is a Newtonian fluid, behaves in a similar way, so we are going to consider it in our simulation.</a:t>
            </a:r>
            <a:endParaRPr lang="en-GB" b="1" dirty="0"/>
          </a:p>
        </p:txBody>
      </p:sp>
    </p:spTree>
    <p:extLst>
      <p:ext uri="{BB962C8B-B14F-4D97-AF65-F5344CB8AC3E}">
        <p14:creationId xmlns:p14="http://schemas.microsoft.com/office/powerpoint/2010/main" val="247867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Methodology</a:t>
            </a:r>
            <a:br>
              <a:rPr lang="es-ES"/>
            </a:br>
            <a:endParaRPr/>
          </a:p>
        </p:txBody>
      </p:sp>
      <p:sp>
        <p:nvSpPr>
          <p:cNvPr id="122" name="Google Shape;122;p5"/>
          <p:cNvSpPr txBox="1"/>
          <p:nvPr/>
        </p:nvSpPr>
        <p:spPr>
          <a:xfrm>
            <a:off x="753319" y="2153817"/>
            <a:ext cx="1735591" cy="403889"/>
          </a:xfrm>
          <a:prstGeom prst="rect">
            <a:avLst/>
          </a:prstGeom>
          <a:solidFill>
            <a:schemeClr val="accent1"/>
          </a:solidFill>
          <a:ln w="38100" cap="flat" cmpd="sng">
            <a:solidFill>
              <a:srgbClr val="B2B2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SzPts val="1500"/>
              <a:buFont typeface="Calibri"/>
              <a:buNone/>
            </a:pPr>
            <a:r>
              <a:rPr lang="es-ES" sz="1500" b="1">
                <a:solidFill>
                  <a:srgbClr val="FFFFFF"/>
                </a:solidFill>
                <a:latin typeface="Calibri"/>
                <a:ea typeface="Calibri"/>
                <a:cs typeface="Calibri"/>
                <a:sym typeface="Calibri"/>
              </a:rPr>
              <a:t>INITIAL GEOMETRY</a:t>
            </a:r>
            <a:endParaRPr sz="1500" b="0" i="0" u="none" strike="noStrike" cap="none">
              <a:solidFill>
                <a:schemeClr val="dk1"/>
              </a:solidFill>
              <a:latin typeface="Arial"/>
              <a:ea typeface="Arial"/>
              <a:cs typeface="Arial"/>
              <a:sym typeface="Arial"/>
            </a:endParaRPr>
          </a:p>
        </p:txBody>
      </p:sp>
      <p:sp>
        <p:nvSpPr>
          <p:cNvPr id="123" name="Google Shape;123;p5"/>
          <p:cNvSpPr txBox="1"/>
          <p:nvPr/>
        </p:nvSpPr>
        <p:spPr>
          <a:xfrm>
            <a:off x="3708515" y="2040357"/>
            <a:ext cx="2262812" cy="696445"/>
          </a:xfrm>
          <a:prstGeom prst="rect">
            <a:avLst/>
          </a:prstGeom>
          <a:solidFill>
            <a:schemeClr val="accent1"/>
          </a:solidFill>
          <a:ln w="38100" cap="flat" cmpd="sng">
            <a:solidFill>
              <a:srgbClr val="B2B2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SzPts val="1500"/>
              <a:buFont typeface="Calibri"/>
              <a:buNone/>
            </a:pPr>
            <a:r>
              <a:rPr lang="es-ES" sz="1500" b="0" i="0" u="none" strike="noStrike" cap="none">
                <a:solidFill>
                  <a:srgbClr val="FFFFFF"/>
                </a:solidFill>
                <a:latin typeface="Calibri"/>
                <a:ea typeface="Calibri"/>
                <a:cs typeface="Calibri"/>
                <a:sym typeface="Calibri"/>
              </a:rPr>
              <a:t>CFD CALCULATION(VELOCITY AND SHEAR STRESS)</a:t>
            </a:r>
            <a:endParaRPr sz="1500" b="0" i="0" u="none" strike="noStrike" cap="none">
              <a:solidFill>
                <a:schemeClr val="dk1"/>
              </a:solidFill>
              <a:latin typeface="Arial"/>
              <a:ea typeface="Arial"/>
              <a:cs typeface="Arial"/>
              <a:sym typeface="Arial"/>
            </a:endParaRPr>
          </a:p>
        </p:txBody>
      </p:sp>
      <p:sp>
        <p:nvSpPr>
          <p:cNvPr id="124" name="Google Shape;124;p5"/>
          <p:cNvSpPr txBox="1"/>
          <p:nvPr/>
        </p:nvSpPr>
        <p:spPr>
          <a:xfrm>
            <a:off x="6951991" y="2105031"/>
            <a:ext cx="2088592" cy="534362"/>
          </a:xfrm>
          <a:prstGeom prst="rect">
            <a:avLst/>
          </a:prstGeom>
          <a:solidFill>
            <a:schemeClr val="accent1"/>
          </a:solidFill>
          <a:ln w="38100" cap="flat" cmpd="sng">
            <a:solidFill>
              <a:srgbClr val="B2B2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SzPts val="1500"/>
              <a:buFont typeface="Calibri"/>
              <a:buNone/>
            </a:pPr>
            <a:r>
              <a:rPr lang="es-ES" sz="1500" b="1">
                <a:solidFill>
                  <a:srgbClr val="FFFFFF"/>
                </a:solidFill>
                <a:latin typeface="Calibri"/>
                <a:ea typeface="Calibri"/>
                <a:cs typeface="Calibri"/>
                <a:sym typeface="Calibri"/>
              </a:rPr>
              <a:t>MASS DEGRADATION CRITERIA</a:t>
            </a:r>
            <a:endParaRPr sz="1500" b="0" i="0" u="none" strike="noStrike" cap="none">
              <a:solidFill>
                <a:schemeClr val="dk1"/>
              </a:solidFill>
              <a:latin typeface="Arial"/>
              <a:ea typeface="Arial"/>
              <a:cs typeface="Arial"/>
              <a:sym typeface="Arial"/>
            </a:endParaRPr>
          </a:p>
        </p:txBody>
      </p:sp>
      <p:cxnSp>
        <p:nvCxnSpPr>
          <p:cNvPr id="125" name="Google Shape;125;p5"/>
          <p:cNvCxnSpPr/>
          <p:nvPr/>
        </p:nvCxnSpPr>
        <p:spPr>
          <a:xfrm>
            <a:off x="2889320" y="2355761"/>
            <a:ext cx="440894" cy="0"/>
          </a:xfrm>
          <a:prstGeom prst="straightConnector1">
            <a:avLst/>
          </a:prstGeom>
          <a:noFill/>
          <a:ln w="25400" cap="flat" cmpd="sng">
            <a:solidFill>
              <a:schemeClr val="dk1"/>
            </a:solidFill>
            <a:prstDash val="solid"/>
            <a:round/>
            <a:headEnd type="none" w="med" len="med"/>
            <a:tailEnd type="triangle" w="med" len="med"/>
          </a:ln>
        </p:spPr>
      </p:cxnSp>
      <p:cxnSp>
        <p:nvCxnSpPr>
          <p:cNvPr id="126" name="Google Shape;126;p5"/>
          <p:cNvCxnSpPr/>
          <p:nvPr/>
        </p:nvCxnSpPr>
        <p:spPr>
          <a:xfrm>
            <a:off x="6184152" y="2348805"/>
            <a:ext cx="555014" cy="0"/>
          </a:xfrm>
          <a:prstGeom prst="straightConnector1">
            <a:avLst/>
          </a:prstGeom>
          <a:noFill/>
          <a:ln w="25400" cap="flat" cmpd="sng">
            <a:solidFill>
              <a:schemeClr val="dk1"/>
            </a:solidFill>
            <a:prstDash val="solid"/>
            <a:round/>
            <a:headEnd type="none" w="med" len="med"/>
            <a:tailEnd type="triangle" w="med" len="med"/>
          </a:ln>
        </p:spPr>
      </p:cxnSp>
      <p:sp>
        <p:nvSpPr>
          <p:cNvPr id="127" name="Google Shape;127;p5"/>
          <p:cNvSpPr txBox="1"/>
          <p:nvPr/>
        </p:nvSpPr>
        <p:spPr>
          <a:xfrm>
            <a:off x="4072613" y="5171623"/>
            <a:ext cx="373820" cy="419330"/>
          </a:xfrm>
          <a:prstGeom prst="rect">
            <a:avLst/>
          </a:prstGeom>
          <a:solidFill>
            <a:schemeClr val="accent1"/>
          </a:solidFill>
          <a:ln w="38100" cap="flat" cmpd="sng">
            <a:solidFill>
              <a:srgbClr val="B2B2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SzPts val="1500"/>
              <a:buFont typeface="Calibri"/>
              <a:buNone/>
            </a:pPr>
            <a:r>
              <a:rPr lang="es-ES" sz="1500" b="0" i="0" u="none" strike="noStrike" cap="none">
                <a:solidFill>
                  <a:srgbClr val="FFFFFF"/>
                </a:solidFill>
                <a:latin typeface="Calibri"/>
                <a:ea typeface="Calibri"/>
                <a:cs typeface="Calibri"/>
                <a:sym typeface="Calibri"/>
              </a:rPr>
              <a:t>Δt</a:t>
            </a:r>
            <a:endParaRPr sz="1500" b="0" i="0" u="none" strike="noStrike" cap="none">
              <a:solidFill>
                <a:schemeClr val="dk1"/>
              </a:solidFill>
              <a:latin typeface="Arial"/>
              <a:ea typeface="Arial"/>
              <a:cs typeface="Arial"/>
              <a:sym typeface="Arial"/>
            </a:endParaRPr>
          </a:p>
        </p:txBody>
      </p:sp>
      <p:sp>
        <p:nvSpPr>
          <p:cNvPr id="128" name="Google Shape;128;p5"/>
          <p:cNvSpPr txBox="1"/>
          <p:nvPr/>
        </p:nvSpPr>
        <p:spPr>
          <a:xfrm>
            <a:off x="1356034" y="5244997"/>
            <a:ext cx="1474660" cy="325934"/>
          </a:xfrm>
          <a:prstGeom prst="rect">
            <a:avLst/>
          </a:prstGeom>
          <a:solidFill>
            <a:schemeClr val="accent1"/>
          </a:solidFill>
          <a:ln w="38100" cap="flat" cmpd="sng">
            <a:solidFill>
              <a:srgbClr val="B2B2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F"/>
              </a:buClr>
              <a:buSzPts val="1500"/>
              <a:buFont typeface="Calibri"/>
              <a:buNone/>
            </a:pPr>
            <a:r>
              <a:rPr lang="es-ES" sz="1500" b="0" i="0" u="none" strike="noStrike" cap="none">
                <a:solidFill>
                  <a:srgbClr val="FFFFFF"/>
                </a:solidFill>
                <a:latin typeface="Calibri"/>
                <a:ea typeface="Calibri"/>
                <a:cs typeface="Calibri"/>
                <a:sym typeface="Calibri"/>
              </a:rPr>
              <a:t>UPDATE</a:t>
            </a:r>
            <a:r>
              <a:rPr lang="es-ES" sz="1500" b="1">
                <a:solidFill>
                  <a:srgbClr val="FFFFFF"/>
                </a:solidFill>
                <a:latin typeface="Calibri"/>
                <a:ea typeface="Calibri"/>
                <a:cs typeface="Calibri"/>
                <a:sym typeface="Calibri"/>
              </a:rPr>
              <a:t>D</a:t>
            </a:r>
            <a:r>
              <a:rPr lang="es-ES" sz="1500" b="0" i="0" u="none" strike="noStrike" cap="none">
                <a:solidFill>
                  <a:srgbClr val="FFFFFF"/>
                </a:solidFill>
                <a:latin typeface="Calibri"/>
                <a:ea typeface="Calibri"/>
                <a:cs typeface="Calibri"/>
                <a:sym typeface="Calibri"/>
              </a:rPr>
              <a:t> MESH</a:t>
            </a:r>
            <a:endParaRPr sz="1500" b="0" i="0" u="none" strike="noStrike" cap="none">
              <a:solidFill>
                <a:schemeClr val="dk1"/>
              </a:solidFill>
              <a:latin typeface="Arial"/>
              <a:ea typeface="Arial"/>
              <a:cs typeface="Arial"/>
              <a:sym typeface="Arial"/>
            </a:endParaRPr>
          </a:p>
        </p:txBody>
      </p:sp>
      <p:pic>
        <p:nvPicPr>
          <p:cNvPr id="129" name="Google Shape;129;p5" descr="scaffold degradado"/>
          <p:cNvPicPr preferRelativeResize="0"/>
          <p:nvPr/>
        </p:nvPicPr>
        <p:blipFill rotWithShape="1">
          <a:blip r:embed="rId3">
            <a:alphaModFix/>
          </a:blip>
          <a:srcRect/>
          <a:stretch/>
        </p:blipFill>
        <p:spPr>
          <a:xfrm>
            <a:off x="6951991" y="3427858"/>
            <a:ext cx="2090373" cy="991742"/>
          </a:xfrm>
          <a:prstGeom prst="rect">
            <a:avLst/>
          </a:prstGeom>
          <a:noFill/>
          <a:ln>
            <a:noFill/>
          </a:ln>
        </p:spPr>
      </p:pic>
      <p:cxnSp>
        <p:nvCxnSpPr>
          <p:cNvPr id="130" name="Google Shape;130;p5"/>
          <p:cNvCxnSpPr/>
          <p:nvPr/>
        </p:nvCxnSpPr>
        <p:spPr>
          <a:xfrm>
            <a:off x="8161072" y="4419600"/>
            <a:ext cx="4200" cy="1087800"/>
          </a:xfrm>
          <a:prstGeom prst="straightConnector1">
            <a:avLst/>
          </a:prstGeom>
          <a:noFill/>
          <a:ln w="25400" cap="flat" cmpd="sng">
            <a:solidFill>
              <a:schemeClr val="dk1"/>
            </a:solidFill>
            <a:prstDash val="solid"/>
            <a:round/>
            <a:headEnd type="none" w="med" len="med"/>
            <a:tailEnd type="triangle" w="med" len="med"/>
          </a:ln>
        </p:spPr>
      </p:cxnSp>
      <p:pic>
        <p:nvPicPr>
          <p:cNvPr id="131" name="Google Shape;131;p5" descr="geometría scaffold"/>
          <p:cNvPicPr preferRelativeResize="0"/>
          <p:nvPr/>
        </p:nvPicPr>
        <p:blipFill rotWithShape="1">
          <a:blip r:embed="rId4">
            <a:alphaModFix/>
          </a:blip>
          <a:srcRect/>
          <a:stretch/>
        </p:blipFill>
        <p:spPr>
          <a:xfrm>
            <a:off x="982927" y="3556687"/>
            <a:ext cx="2126840" cy="1009661"/>
          </a:xfrm>
          <a:prstGeom prst="rect">
            <a:avLst/>
          </a:prstGeom>
          <a:noFill/>
          <a:ln>
            <a:noFill/>
          </a:ln>
        </p:spPr>
      </p:pic>
      <p:pic>
        <p:nvPicPr>
          <p:cNvPr id="132" name="Google Shape;132;p5" descr="Streamlines"/>
          <p:cNvPicPr preferRelativeResize="0"/>
          <p:nvPr/>
        </p:nvPicPr>
        <p:blipFill rotWithShape="1">
          <a:blip r:embed="rId5">
            <a:alphaModFix/>
          </a:blip>
          <a:srcRect/>
          <a:stretch/>
        </p:blipFill>
        <p:spPr>
          <a:xfrm>
            <a:off x="3692345" y="3429000"/>
            <a:ext cx="2262808" cy="1073753"/>
          </a:xfrm>
          <a:prstGeom prst="rect">
            <a:avLst/>
          </a:prstGeom>
          <a:noFill/>
          <a:ln>
            <a:noFill/>
          </a:ln>
        </p:spPr>
      </p:pic>
      <p:cxnSp>
        <p:nvCxnSpPr>
          <p:cNvPr id="133" name="Google Shape;133;p5"/>
          <p:cNvCxnSpPr/>
          <p:nvPr/>
        </p:nvCxnSpPr>
        <p:spPr>
          <a:xfrm>
            <a:off x="8161072" y="2736802"/>
            <a:ext cx="0" cy="638435"/>
          </a:xfrm>
          <a:prstGeom prst="straightConnector1">
            <a:avLst/>
          </a:prstGeom>
          <a:noFill/>
          <a:ln w="25400" cap="flat" cmpd="sng">
            <a:solidFill>
              <a:schemeClr val="dk1"/>
            </a:solidFill>
            <a:prstDash val="solid"/>
            <a:round/>
            <a:headEnd type="none" w="med" len="med"/>
            <a:tailEnd type="triangle" w="med" len="med"/>
          </a:ln>
        </p:spPr>
      </p:cxnSp>
      <p:cxnSp>
        <p:nvCxnSpPr>
          <p:cNvPr id="134" name="Google Shape;134;p5"/>
          <p:cNvCxnSpPr/>
          <p:nvPr/>
        </p:nvCxnSpPr>
        <p:spPr>
          <a:xfrm rot="10800000">
            <a:off x="3057439" y="5427180"/>
            <a:ext cx="726815" cy="1473"/>
          </a:xfrm>
          <a:prstGeom prst="straightConnector1">
            <a:avLst/>
          </a:prstGeom>
          <a:noFill/>
          <a:ln w="25400" cap="flat" cmpd="sng">
            <a:solidFill>
              <a:schemeClr val="dk1"/>
            </a:solidFill>
            <a:prstDash val="solid"/>
            <a:round/>
            <a:headEnd type="none" w="med" len="med"/>
            <a:tailEnd type="triangle" w="med" len="med"/>
          </a:ln>
        </p:spPr>
      </p:cxnSp>
      <p:cxnSp>
        <p:nvCxnSpPr>
          <p:cNvPr id="135" name="Google Shape;135;p5"/>
          <p:cNvCxnSpPr/>
          <p:nvPr/>
        </p:nvCxnSpPr>
        <p:spPr>
          <a:xfrm flipH="1">
            <a:off x="4637350" y="5417975"/>
            <a:ext cx="3545700" cy="9300"/>
          </a:xfrm>
          <a:prstGeom prst="straightConnector1">
            <a:avLst/>
          </a:prstGeom>
          <a:noFill/>
          <a:ln w="25400" cap="flat" cmpd="sng">
            <a:solidFill>
              <a:schemeClr val="dk1"/>
            </a:solidFill>
            <a:prstDash val="solid"/>
            <a:round/>
            <a:headEnd type="none" w="med" len="med"/>
            <a:tailEnd type="triangle" w="med" len="med"/>
          </a:ln>
        </p:spPr>
      </p:cxnSp>
      <p:cxnSp>
        <p:nvCxnSpPr>
          <p:cNvPr id="136" name="Google Shape;136;p5"/>
          <p:cNvCxnSpPr/>
          <p:nvPr/>
        </p:nvCxnSpPr>
        <p:spPr>
          <a:xfrm rot="10800000">
            <a:off x="634139" y="5348572"/>
            <a:ext cx="619056" cy="0"/>
          </a:xfrm>
          <a:prstGeom prst="straightConnector1">
            <a:avLst/>
          </a:prstGeom>
          <a:noFill/>
          <a:ln w="25400" cap="flat" cmpd="sng">
            <a:solidFill>
              <a:schemeClr val="dk1"/>
            </a:solidFill>
            <a:prstDash val="solid"/>
            <a:round/>
            <a:headEnd type="none" w="sm" len="sm"/>
            <a:tailEnd type="triangle" w="med" len="med"/>
          </a:ln>
        </p:spPr>
      </p:cxnSp>
      <p:cxnSp>
        <p:nvCxnSpPr>
          <p:cNvPr id="137" name="Google Shape;137;p5"/>
          <p:cNvCxnSpPr/>
          <p:nvPr/>
        </p:nvCxnSpPr>
        <p:spPr>
          <a:xfrm rot="10800000">
            <a:off x="634139" y="2899916"/>
            <a:ext cx="0" cy="2345081"/>
          </a:xfrm>
          <a:prstGeom prst="straightConnector1">
            <a:avLst/>
          </a:prstGeom>
          <a:noFill/>
          <a:ln w="25400" cap="flat" cmpd="sng">
            <a:solidFill>
              <a:schemeClr val="dk1"/>
            </a:solidFill>
            <a:prstDash val="solid"/>
            <a:round/>
            <a:headEnd type="none" w="sm" len="sm"/>
            <a:tailEnd type="triangle" w="med" len="med"/>
          </a:ln>
        </p:spPr>
      </p:cxnSp>
      <p:cxnSp>
        <p:nvCxnSpPr>
          <p:cNvPr id="138" name="Google Shape;138;p5"/>
          <p:cNvCxnSpPr/>
          <p:nvPr/>
        </p:nvCxnSpPr>
        <p:spPr>
          <a:xfrm>
            <a:off x="634139" y="2736802"/>
            <a:ext cx="2696815" cy="0"/>
          </a:xfrm>
          <a:prstGeom prst="straightConnector1">
            <a:avLst/>
          </a:prstGeom>
          <a:noFill/>
          <a:ln w="25400"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2"/>
                                        </p:tgtEl>
                                        <p:attrNameLst>
                                          <p:attrName>style.visibility</p:attrName>
                                        </p:attrNameLst>
                                      </p:cBhvr>
                                      <p:to>
                                        <p:strVal val="visible"/>
                                      </p:to>
                                    </p:set>
                                    <p:animEffect transition="in" filter="fade">
                                      <p:cBhvr>
                                        <p:cTn id="26" dur="500"/>
                                        <p:tgtEl>
                                          <p:spTgt spid="13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9"/>
                                        </p:tgtEl>
                                        <p:attrNameLst>
                                          <p:attrName>style.visibility</p:attrName>
                                        </p:attrNameLst>
                                      </p:cBhvr>
                                      <p:to>
                                        <p:strVal val="visible"/>
                                      </p:to>
                                    </p:set>
                                    <p:animEffect transition="in" filter="fade">
                                      <p:cBhvr>
                                        <p:cTn id="45" dur="500"/>
                                        <p:tgtEl>
                                          <p:spTgt spid="12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7"/>
                                        </p:tgtEl>
                                        <p:attrNameLst>
                                          <p:attrName>style.visibility</p:attrName>
                                        </p:attrNameLst>
                                      </p:cBhvr>
                                      <p:to>
                                        <p:strVal val="visible"/>
                                      </p:to>
                                    </p:set>
                                    <p:animEffect transition="in" filter="fade">
                                      <p:cBhvr>
                                        <p:cTn id="58" dur="500"/>
                                        <p:tgtEl>
                                          <p:spTgt spid="1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fade">
                                      <p:cBhvr>
                                        <p:cTn id="67" dur="500"/>
                                        <p:tgtEl>
                                          <p:spTgt spid="128"/>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37"/>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Software</a:t>
            </a:r>
            <a:endParaRPr/>
          </a:p>
        </p:txBody>
      </p:sp>
      <p:pic>
        <p:nvPicPr>
          <p:cNvPr id="144" name="Google Shape;144;p6"/>
          <p:cNvPicPr preferRelativeResize="0"/>
          <p:nvPr/>
        </p:nvPicPr>
        <p:blipFill rotWithShape="1">
          <a:blip r:embed="rId3">
            <a:alphaModFix/>
          </a:blip>
          <a:srcRect/>
          <a:stretch/>
        </p:blipFill>
        <p:spPr>
          <a:xfrm>
            <a:off x="2191657" y="3886178"/>
            <a:ext cx="1556052" cy="1644338"/>
          </a:xfrm>
          <a:prstGeom prst="rect">
            <a:avLst/>
          </a:prstGeom>
          <a:noFill/>
          <a:ln>
            <a:noFill/>
          </a:ln>
        </p:spPr>
      </p:pic>
      <p:pic>
        <p:nvPicPr>
          <p:cNvPr id="145" name="Google Shape;145;p6"/>
          <p:cNvPicPr preferRelativeResize="0"/>
          <p:nvPr/>
        </p:nvPicPr>
        <p:blipFill rotWithShape="1">
          <a:blip r:embed="rId4">
            <a:alphaModFix/>
          </a:blip>
          <a:srcRect/>
          <a:stretch/>
        </p:blipFill>
        <p:spPr>
          <a:xfrm>
            <a:off x="6620168" y="1402019"/>
            <a:ext cx="1721890" cy="2121485"/>
          </a:xfrm>
          <a:prstGeom prst="rect">
            <a:avLst/>
          </a:prstGeom>
          <a:noFill/>
          <a:ln>
            <a:noFill/>
          </a:ln>
        </p:spPr>
      </p:pic>
      <p:pic>
        <p:nvPicPr>
          <p:cNvPr id="146" name="Google Shape;146;p6" descr="Resultado de imagen de SALOME CAD LOGO"/>
          <p:cNvPicPr preferRelativeResize="0"/>
          <p:nvPr/>
        </p:nvPicPr>
        <p:blipFill rotWithShape="1">
          <a:blip r:embed="rId5">
            <a:alphaModFix/>
          </a:blip>
          <a:srcRect/>
          <a:stretch/>
        </p:blipFill>
        <p:spPr>
          <a:xfrm>
            <a:off x="3296602" y="1882478"/>
            <a:ext cx="2550796" cy="1275398"/>
          </a:xfrm>
          <a:prstGeom prst="rect">
            <a:avLst/>
          </a:prstGeom>
          <a:noFill/>
          <a:ln>
            <a:noFill/>
          </a:ln>
        </p:spPr>
      </p:pic>
      <p:pic>
        <p:nvPicPr>
          <p:cNvPr id="147" name="Google Shape;147;p6"/>
          <p:cNvPicPr preferRelativeResize="0"/>
          <p:nvPr/>
        </p:nvPicPr>
        <p:blipFill rotWithShape="1">
          <a:blip r:embed="rId6">
            <a:alphaModFix/>
          </a:blip>
          <a:srcRect/>
          <a:stretch/>
        </p:blipFill>
        <p:spPr>
          <a:xfrm>
            <a:off x="706967" y="1706639"/>
            <a:ext cx="1816865" cy="1816865"/>
          </a:xfrm>
          <a:prstGeom prst="rect">
            <a:avLst/>
          </a:prstGeom>
          <a:noFill/>
          <a:ln>
            <a:noFill/>
          </a:ln>
        </p:spPr>
      </p:pic>
      <p:pic>
        <p:nvPicPr>
          <p:cNvPr id="148" name="Google Shape;148;p6" descr="Resultado de imagen de paraview logo"/>
          <p:cNvPicPr preferRelativeResize="0"/>
          <p:nvPr/>
        </p:nvPicPr>
        <p:blipFill rotWithShape="1">
          <a:blip r:embed="rId7">
            <a:alphaModFix/>
          </a:blip>
          <a:srcRect/>
          <a:stretch/>
        </p:blipFill>
        <p:spPr>
          <a:xfrm>
            <a:off x="4408144" y="3809737"/>
            <a:ext cx="3328871" cy="1604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5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Geometrical model</a:t>
            </a:r>
            <a:endParaRPr/>
          </a:p>
        </p:txBody>
      </p:sp>
      <p:pic>
        <p:nvPicPr>
          <p:cNvPr id="154" name="Google Shape;154;p7"/>
          <p:cNvPicPr preferRelativeResize="0">
            <a:picLocks noGrp="1"/>
          </p:cNvPicPr>
          <p:nvPr>
            <p:ph type="body" idx="1"/>
          </p:nvPr>
        </p:nvPicPr>
        <p:blipFill rotWithShape="1">
          <a:blip r:embed="rId3">
            <a:alphaModFix/>
          </a:blip>
          <a:srcRect/>
          <a:stretch/>
        </p:blipFill>
        <p:spPr>
          <a:xfrm>
            <a:off x="1450764" y="2002989"/>
            <a:ext cx="6373100" cy="3598863"/>
          </a:xfrm>
          <a:prstGeom prst="rect">
            <a:avLst/>
          </a:prstGeom>
          <a:noFill/>
          <a:ln>
            <a:noFill/>
          </a:ln>
        </p:spPr>
      </p:pic>
      <p:sp>
        <p:nvSpPr>
          <p:cNvPr id="155" name="Google Shape;155;p7"/>
          <p:cNvSpPr txBox="1"/>
          <p:nvPr/>
        </p:nvSpPr>
        <p:spPr>
          <a:xfrm>
            <a:off x="5623560" y="1798320"/>
            <a:ext cx="3288211" cy="1477328"/>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latin typeface="Arial"/>
                <a:ea typeface="Arial"/>
                <a:cs typeface="Arial"/>
                <a:sym typeface="Arial"/>
              </a:rPr>
              <a:t>Approximate</a:t>
            </a:r>
            <a:r>
              <a:rPr lang="es-ES" sz="1800" b="1" dirty="0">
                <a:solidFill>
                  <a:schemeClr val="lt1"/>
                </a:solidFill>
                <a:latin typeface="Arial"/>
                <a:ea typeface="Arial"/>
                <a:cs typeface="Arial"/>
                <a:sym typeface="Arial"/>
              </a:rPr>
              <a:t> </a:t>
            </a:r>
            <a:r>
              <a:rPr lang="es-ES" sz="1800" b="1" dirty="0" err="1">
                <a:solidFill>
                  <a:schemeClr val="lt1"/>
                </a:solidFill>
                <a:latin typeface="Arial"/>
                <a:ea typeface="Arial"/>
                <a:cs typeface="Arial"/>
                <a:sym typeface="Arial"/>
              </a:rPr>
              <a:t>dimmensions</a:t>
            </a:r>
            <a:endParaRPr sz="1800" b="1" dirty="0">
              <a:solidFill>
                <a:schemeClr val="lt1"/>
              </a:solidFill>
              <a:latin typeface="Arial"/>
              <a:ea typeface="Arial"/>
              <a:cs typeface="Arial"/>
              <a:sym typeface="Arial"/>
            </a:endParaRPr>
          </a:p>
          <a:p>
            <a:pPr marL="0" marR="0" lvl="0" indent="0" algn="l" rtl="0">
              <a:spcBef>
                <a:spcPts val="0"/>
              </a:spcBef>
              <a:spcAft>
                <a:spcPts val="0"/>
              </a:spcAft>
              <a:buNone/>
            </a:pPr>
            <a:endParaRPr sz="1800" b="1" dirty="0">
              <a:solidFill>
                <a:schemeClr val="lt1"/>
              </a:solidFill>
              <a:latin typeface="Arial"/>
              <a:ea typeface="Arial"/>
              <a:cs typeface="Arial"/>
              <a:sym typeface="Arial"/>
            </a:endParaRPr>
          </a:p>
          <a:p>
            <a:pPr marL="0" marR="0" lvl="0" indent="0" algn="l" rtl="0">
              <a:spcBef>
                <a:spcPts val="0"/>
              </a:spcBef>
              <a:spcAft>
                <a:spcPts val="0"/>
              </a:spcAft>
              <a:buNone/>
            </a:pPr>
            <a:r>
              <a:rPr lang="es-ES" sz="1800" b="1" dirty="0">
                <a:solidFill>
                  <a:schemeClr val="lt1"/>
                </a:solidFill>
                <a:latin typeface="Arial"/>
                <a:ea typeface="Arial"/>
                <a:cs typeface="Arial"/>
                <a:sym typeface="Arial"/>
              </a:rPr>
              <a:t>Depth: 10mm</a:t>
            </a:r>
            <a:endParaRPr dirty="0"/>
          </a:p>
          <a:p>
            <a:pPr marL="0" marR="0" lvl="0" indent="0" algn="l" rtl="0">
              <a:spcBef>
                <a:spcPts val="0"/>
              </a:spcBef>
              <a:spcAft>
                <a:spcPts val="0"/>
              </a:spcAft>
              <a:buNone/>
            </a:pPr>
            <a:r>
              <a:rPr lang="es-ES" sz="1800" b="1" dirty="0" err="1">
                <a:solidFill>
                  <a:schemeClr val="lt1"/>
                </a:solidFill>
                <a:latin typeface="Arial"/>
                <a:ea typeface="Arial"/>
                <a:cs typeface="Arial"/>
                <a:sym typeface="Arial"/>
              </a:rPr>
              <a:t>Diameter</a:t>
            </a:r>
            <a:r>
              <a:rPr lang="es-ES" sz="1800" b="1" dirty="0">
                <a:solidFill>
                  <a:schemeClr val="lt1"/>
                </a:solidFill>
                <a:latin typeface="Arial"/>
                <a:ea typeface="Arial"/>
                <a:cs typeface="Arial"/>
                <a:sym typeface="Arial"/>
              </a:rPr>
              <a:t>: 10mm </a:t>
            </a:r>
            <a:endParaRPr dirty="0"/>
          </a:p>
          <a:p>
            <a:pPr marL="0" marR="0" lvl="0" indent="0" algn="l" rtl="0">
              <a:spcBef>
                <a:spcPts val="0"/>
              </a:spcBef>
              <a:spcAft>
                <a:spcPts val="0"/>
              </a:spcAft>
              <a:buNone/>
            </a:pPr>
            <a:r>
              <a:rPr lang="es-ES" sz="1800" b="1" dirty="0" err="1">
                <a:solidFill>
                  <a:schemeClr val="lt1"/>
                </a:solidFill>
                <a:latin typeface="Arial"/>
                <a:ea typeface="Arial"/>
                <a:cs typeface="Arial"/>
                <a:sym typeface="Arial"/>
              </a:rPr>
              <a:t>Pore</a:t>
            </a:r>
            <a:r>
              <a:rPr lang="es-ES" sz="1800" b="1" dirty="0">
                <a:solidFill>
                  <a:schemeClr val="lt1"/>
                </a:solidFill>
                <a:latin typeface="Arial"/>
                <a:ea typeface="Arial"/>
                <a:cs typeface="Arial"/>
                <a:sym typeface="Arial"/>
              </a:rPr>
              <a:t> </a:t>
            </a:r>
            <a:r>
              <a:rPr lang="es-ES" sz="1800" b="1" dirty="0" err="1">
                <a:solidFill>
                  <a:schemeClr val="lt1"/>
                </a:solidFill>
                <a:latin typeface="Arial"/>
                <a:ea typeface="Arial"/>
                <a:cs typeface="Arial"/>
                <a:sym typeface="Arial"/>
              </a:rPr>
              <a:t>Size</a:t>
            </a:r>
            <a:r>
              <a:rPr lang="es-ES" sz="1800" b="1" dirty="0">
                <a:solidFill>
                  <a:schemeClr val="lt1"/>
                </a:solidFill>
                <a:latin typeface="Arial"/>
                <a:ea typeface="Arial"/>
                <a:cs typeface="Arial"/>
                <a:sym typeface="Arial"/>
              </a:rPr>
              <a:t>: 0.5mm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362857" y="649061"/>
            <a:ext cx="8548914" cy="466725"/>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s-ES"/>
              <a:t>Geometrical model</a:t>
            </a:r>
            <a:endParaRPr/>
          </a:p>
        </p:txBody>
      </p:sp>
      <p:pic>
        <p:nvPicPr>
          <p:cNvPr id="161" name="Google Shape;161;p8" descr="Imagen que contiene béisbol&#10;&#10;Descripción generada automáticamente"/>
          <p:cNvPicPr preferRelativeResize="0"/>
          <p:nvPr/>
        </p:nvPicPr>
        <p:blipFill rotWithShape="1">
          <a:blip r:embed="rId3">
            <a:alphaModFix/>
          </a:blip>
          <a:srcRect/>
          <a:stretch/>
        </p:blipFill>
        <p:spPr>
          <a:xfrm>
            <a:off x="2247401" y="2430304"/>
            <a:ext cx="4779825" cy="2699147"/>
          </a:xfrm>
          <a:prstGeom prst="rect">
            <a:avLst/>
          </a:prstGeom>
          <a:noFill/>
          <a:ln>
            <a:noFill/>
          </a:ln>
        </p:spPr>
      </p:pic>
      <p:sp>
        <p:nvSpPr>
          <p:cNvPr id="4" name="Google Shape;155;p7">
            <a:extLst>
              <a:ext uri="{FF2B5EF4-FFF2-40B4-BE49-F238E27FC236}">
                <a16:creationId xmlns:a16="http://schemas.microsoft.com/office/drawing/2014/main" id="{93F25036-A695-43B7-BDDF-53756799F0AF}"/>
              </a:ext>
            </a:extLst>
          </p:cNvPr>
          <p:cNvSpPr txBox="1"/>
          <p:nvPr/>
        </p:nvSpPr>
        <p:spPr>
          <a:xfrm>
            <a:off x="603295" y="1691640"/>
            <a:ext cx="3288211" cy="1477287"/>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latin typeface="Arial"/>
                <a:ea typeface="Arial"/>
                <a:cs typeface="Arial"/>
                <a:sym typeface="Arial"/>
              </a:rPr>
              <a:t>Inlet</a:t>
            </a:r>
            <a:r>
              <a:rPr lang="es-ES" sz="1800" b="1" dirty="0">
                <a:solidFill>
                  <a:schemeClr val="lt1"/>
                </a:solidFill>
                <a:latin typeface="Arial"/>
                <a:ea typeface="Arial"/>
                <a:cs typeface="Arial"/>
                <a:sym typeface="Arial"/>
              </a:rPr>
              <a:t> </a:t>
            </a:r>
            <a:r>
              <a:rPr lang="es-ES" sz="1800" b="1" dirty="0" err="1">
                <a:solidFill>
                  <a:schemeClr val="lt1"/>
                </a:solidFill>
                <a:latin typeface="Arial"/>
                <a:ea typeface="Arial"/>
                <a:cs typeface="Arial"/>
                <a:sym typeface="Arial"/>
              </a:rPr>
              <a:t>Channel</a:t>
            </a:r>
            <a:r>
              <a:rPr lang="es-ES" sz="1800" b="1" dirty="0">
                <a:solidFill>
                  <a:schemeClr val="lt1"/>
                </a:solidFill>
                <a:latin typeface="Arial"/>
                <a:ea typeface="Arial"/>
                <a:cs typeface="Arial"/>
                <a:sym typeface="Arial"/>
              </a:rPr>
              <a:t> and Outlet </a:t>
            </a:r>
            <a:r>
              <a:rPr lang="es-ES" sz="1800" b="1" dirty="0" err="1">
                <a:solidFill>
                  <a:schemeClr val="lt1"/>
                </a:solidFill>
                <a:latin typeface="Arial"/>
                <a:ea typeface="Arial"/>
                <a:cs typeface="Arial"/>
                <a:sym typeface="Arial"/>
              </a:rPr>
              <a:t>channel</a:t>
            </a:r>
            <a:endParaRPr sz="1800" b="1" dirty="0">
              <a:solidFill>
                <a:schemeClr val="lt1"/>
              </a:solidFill>
              <a:latin typeface="Arial"/>
              <a:ea typeface="Arial"/>
              <a:cs typeface="Arial"/>
              <a:sym typeface="Arial"/>
            </a:endParaRPr>
          </a:p>
          <a:p>
            <a:pPr marL="0" marR="0" lvl="0" indent="0" algn="l" rtl="0">
              <a:spcBef>
                <a:spcPts val="0"/>
              </a:spcBef>
              <a:spcAft>
                <a:spcPts val="0"/>
              </a:spcAft>
              <a:buNone/>
            </a:pPr>
            <a:endParaRPr sz="1800" b="1" dirty="0">
              <a:solidFill>
                <a:schemeClr val="lt1"/>
              </a:solidFill>
              <a:latin typeface="Arial"/>
              <a:ea typeface="Arial"/>
              <a:cs typeface="Arial"/>
              <a:sym typeface="Arial"/>
            </a:endParaRPr>
          </a:p>
          <a:p>
            <a:pPr marL="0" marR="0" lvl="0" indent="0" algn="l" rtl="0">
              <a:spcBef>
                <a:spcPts val="0"/>
              </a:spcBef>
              <a:spcAft>
                <a:spcPts val="0"/>
              </a:spcAft>
              <a:buNone/>
            </a:pPr>
            <a:r>
              <a:rPr lang="es-ES" sz="1800" b="1" dirty="0">
                <a:solidFill>
                  <a:schemeClr val="lt1"/>
                </a:solidFill>
                <a:latin typeface="Arial"/>
                <a:ea typeface="Arial"/>
                <a:cs typeface="Arial"/>
                <a:sym typeface="Arial"/>
              </a:rPr>
              <a:t>Depth: 40mm</a:t>
            </a:r>
            <a:endParaRPr dirty="0"/>
          </a:p>
          <a:p>
            <a:pPr marL="0" marR="0" lvl="0" indent="0" algn="l" rtl="0">
              <a:spcBef>
                <a:spcPts val="0"/>
              </a:spcBef>
              <a:spcAft>
                <a:spcPts val="0"/>
              </a:spcAft>
              <a:buNone/>
            </a:pPr>
            <a:r>
              <a:rPr lang="es-ES" sz="1800" b="1" dirty="0" err="1">
                <a:solidFill>
                  <a:schemeClr val="lt1"/>
                </a:solidFill>
                <a:latin typeface="Arial"/>
                <a:ea typeface="Arial"/>
                <a:cs typeface="Arial"/>
                <a:sym typeface="Arial"/>
              </a:rPr>
              <a:t>Diameter</a:t>
            </a:r>
            <a:r>
              <a:rPr lang="es-ES" sz="1800" b="1" dirty="0">
                <a:solidFill>
                  <a:schemeClr val="lt1"/>
                </a:solidFill>
                <a:latin typeface="Arial"/>
                <a:ea typeface="Arial"/>
                <a:cs typeface="Arial"/>
                <a:sym typeface="Arial"/>
              </a:rPr>
              <a:t>: </a:t>
            </a:r>
            <a:r>
              <a:rPr lang="es-ES" sz="1800" b="1" dirty="0">
                <a:solidFill>
                  <a:schemeClr val="lt1"/>
                </a:solidFill>
              </a:rPr>
              <a:t>4</a:t>
            </a:r>
            <a:r>
              <a:rPr lang="es-ES" sz="1800" b="1" dirty="0">
                <a:solidFill>
                  <a:schemeClr val="lt1"/>
                </a:solidFill>
                <a:latin typeface="Arial"/>
                <a:ea typeface="Arial"/>
                <a:cs typeface="Arial"/>
                <a:sym typeface="Arial"/>
              </a:rPr>
              <a:t>mm </a:t>
            </a:r>
            <a:endParaRPr dirty="0"/>
          </a:p>
        </p:txBody>
      </p:sp>
      <p:sp>
        <p:nvSpPr>
          <p:cNvPr id="5" name="Google Shape;155;p7">
            <a:extLst>
              <a:ext uri="{FF2B5EF4-FFF2-40B4-BE49-F238E27FC236}">
                <a16:creationId xmlns:a16="http://schemas.microsoft.com/office/drawing/2014/main" id="{AEE1F730-61AC-4662-B44A-EF6A987E2C13}"/>
              </a:ext>
            </a:extLst>
          </p:cNvPr>
          <p:cNvSpPr txBox="1"/>
          <p:nvPr/>
        </p:nvSpPr>
        <p:spPr>
          <a:xfrm>
            <a:off x="4805180" y="4158032"/>
            <a:ext cx="3288211" cy="1200288"/>
          </a:xfrm>
          <a:prstGeom prst="rect">
            <a:avLst/>
          </a:prstGeom>
          <a:solidFill>
            <a:srgbClr val="1E464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err="1">
                <a:solidFill>
                  <a:schemeClr val="lt1"/>
                </a:solidFill>
                <a:latin typeface="Arial"/>
                <a:ea typeface="Arial"/>
                <a:cs typeface="Arial"/>
                <a:sym typeface="Arial"/>
              </a:rPr>
              <a:t>Chamber</a:t>
            </a:r>
            <a:endParaRPr sz="1800" b="1" dirty="0">
              <a:solidFill>
                <a:schemeClr val="lt1"/>
              </a:solidFill>
              <a:latin typeface="Arial"/>
              <a:ea typeface="Arial"/>
              <a:cs typeface="Arial"/>
              <a:sym typeface="Arial"/>
            </a:endParaRPr>
          </a:p>
          <a:p>
            <a:pPr marL="0" marR="0" lvl="0" indent="0" algn="l" rtl="0">
              <a:spcBef>
                <a:spcPts val="0"/>
              </a:spcBef>
              <a:spcAft>
                <a:spcPts val="0"/>
              </a:spcAft>
              <a:buNone/>
            </a:pPr>
            <a:endParaRPr sz="1800" b="1" dirty="0">
              <a:solidFill>
                <a:schemeClr val="lt1"/>
              </a:solidFill>
              <a:latin typeface="Arial"/>
              <a:ea typeface="Arial"/>
              <a:cs typeface="Arial"/>
              <a:sym typeface="Arial"/>
            </a:endParaRPr>
          </a:p>
          <a:p>
            <a:pPr marL="0" marR="0" lvl="0" indent="0" algn="l" rtl="0">
              <a:spcBef>
                <a:spcPts val="0"/>
              </a:spcBef>
              <a:spcAft>
                <a:spcPts val="0"/>
              </a:spcAft>
              <a:buNone/>
            </a:pPr>
            <a:r>
              <a:rPr lang="es-ES" sz="1800" b="1" dirty="0">
                <a:solidFill>
                  <a:schemeClr val="lt1"/>
                </a:solidFill>
                <a:latin typeface="Arial"/>
                <a:ea typeface="Arial"/>
                <a:cs typeface="Arial"/>
                <a:sym typeface="Arial"/>
              </a:rPr>
              <a:t>Depth: 11mm</a:t>
            </a:r>
            <a:endParaRPr dirty="0"/>
          </a:p>
          <a:p>
            <a:pPr marL="0" marR="0" lvl="0" indent="0" algn="l" rtl="0">
              <a:spcBef>
                <a:spcPts val="0"/>
              </a:spcBef>
              <a:spcAft>
                <a:spcPts val="0"/>
              </a:spcAft>
              <a:buNone/>
            </a:pPr>
            <a:r>
              <a:rPr lang="es-ES" sz="1800" b="1" dirty="0" err="1">
                <a:solidFill>
                  <a:schemeClr val="lt1"/>
                </a:solidFill>
                <a:latin typeface="Arial"/>
                <a:ea typeface="Arial"/>
                <a:cs typeface="Arial"/>
                <a:sym typeface="Arial"/>
              </a:rPr>
              <a:t>Diameter</a:t>
            </a:r>
            <a:r>
              <a:rPr lang="es-ES" sz="1800" b="1" dirty="0">
                <a:solidFill>
                  <a:schemeClr val="lt1"/>
                </a:solidFill>
                <a:latin typeface="Arial"/>
                <a:ea typeface="Arial"/>
                <a:cs typeface="Arial"/>
                <a:sym typeface="Arial"/>
              </a:rPr>
              <a:t>: </a:t>
            </a:r>
            <a:r>
              <a:rPr lang="es-ES" sz="1800" b="1" dirty="0">
                <a:solidFill>
                  <a:schemeClr val="lt1"/>
                </a:solidFill>
              </a:rPr>
              <a:t>12mm</a:t>
            </a:r>
            <a:r>
              <a:rPr lang="es-ES" sz="1800" b="1" dirty="0">
                <a:solidFill>
                  <a:schemeClr val="lt1"/>
                </a:solidFill>
                <a:latin typeface="Arial"/>
                <a:ea typeface="Arial"/>
                <a:cs typeface="Arial"/>
                <a:sym typeface="Arial"/>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2993</TotalTime>
  <Words>2559</Words>
  <Application>Microsoft Office PowerPoint</Application>
  <PresentationFormat>Presentación en pantalla (4:3)</PresentationFormat>
  <Paragraphs>305</Paragraphs>
  <Slides>33</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Cambria Math</vt:lpstr>
      <vt:lpstr>Noto Sans Symbols</vt:lpstr>
      <vt:lpstr>Custom Design</vt:lpstr>
      <vt:lpstr>Presentación de PowerPoint</vt:lpstr>
      <vt:lpstr>Outline</vt:lpstr>
      <vt:lpstr>Motivation</vt:lpstr>
      <vt:lpstr>Background</vt:lpstr>
      <vt:lpstr>Materials</vt:lpstr>
      <vt:lpstr>Methodology </vt:lpstr>
      <vt:lpstr>Software</vt:lpstr>
      <vt:lpstr>Geometrical model</vt:lpstr>
      <vt:lpstr>Geometrical model</vt:lpstr>
      <vt:lpstr>Mesh</vt:lpstr>
      <vt:lpstr>Mesh</vt:lpstr>
      <vt:lpstr>Mesh</vt:lpstr>
      <vt:lpstr>Simulation Algorithm</vt:lpstr>
      <vt:lpstr>Simulation Algorithm</vt:lpstr>
      <vt:lpstr>Simulation Algorithm</vt:lpstr>
      <vt:lpstr>Simulation Algorithm</vt:lpstr>
      <vt:lpstr>Simulation Algorithm</vt:lpstr>
      <vt:lpstr>Simulation Algorithm</vt:lpstr>
      <vt:lpstr>Simulation Algorithm</vt:lpstr>
      <vt:lpstr>Simulation Algorithm</vt:lpstr>
      <vt:lpstr>Simulation Algorithm</vt:lpstr>
      <vt:lpstr>RESULTS</vt:lpstr>
      <vt:lpstr>RESULTS</vt:lpstr>
      <vt:lpstr>RESULTS</vt:lpstr>
      <vt:lpstr>RSULTS</vt:lpstr>
      <vt:lpstr>RSULTS</vt:lpstr>
      <vt:lpstr>RESULTS</vt:lpstr>
      <vt:lpstr>RESULTS</vt:lpstr>
      <vt:lpstr>Discussions</vt:lpstr>
      <vt:lpstr>Conclusions</vt:lpstr>
      <vt:lpstr>Future work</vt:lpstr>
      <vt:lpstr>Acknowledgments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JACOB ABDELFATAH NDIOUBNANE</cp:lastModifiedBy>
  <cp:revision>90</cp:revision>
  <dcterms:created xsi:type="dcterms:W3CDTF">1601-01-01T00:00:00Z</dcterms:created>
  <dcterms:modified xsi:type="dcterms:W3CDTF">2019-07-02T08:57:36Z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